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Raleway" panose="020B0604020202020204" charset="0"/>
      <p:regular r:id="rId33"/>
      <p:bold r:id="rId34"/>
      <p:italic r:id="rId35"/>
      <p:boldItalic r:id="rId36"/>
    </p:embeddedFont>
    <p:embeddedFont>
      <p:font typeface="Spectral ExtraBold" panose="020B0604020202020204" charset="0"/>
      <p:bold r:id="rId37"/>
      <p:boldItalic r:id="rId38"/>
    </p:embeddedFont>
    <p:embeddedFont>
      <p:font typeface="Lato" panose="020B0604020202020204" charset="0"/>
      <p:regular r:id="rId39"/>
      <p:bold r:id="rId40"/>
      <p:italic r:id="rId41"/>
      <p:boldItalic r:id="rId42"/>
    </p:embeddedFont>
    <p:embeddedFont>
      <p:font typeface="Bree Serif" panose="020B0604020202020204" charset="0"/>
      <p:regular r:id="rId43"/>
    </p:embeddedFont>
    <p:embeddedFont>
      <p:font typeface="Calibri" panose="020F0502020204030204" pitchFamily="34"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Montserrat"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ioj8Uyb4PpDS8rFXTd8KJwcl7bs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ga Simm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834D93-BB9A-4189-BE1E-405A6F15E192}">
  <a:tblStyle styleId="{64834D93-BB9A-4189-BE1E-405A6F15E19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49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1-18T20:49:51.930" idx="1">
    <p:pos x="375" y="775"/>
    <p:text>Patricia, please link the meeting minutes. Thank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kieAfA"/>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1-18T20:51:01.021" idx="2">
    <p:pos x="396" y="396"/>
    <p:text>Toni, link presentation for parents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kieAfE"/>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1-18T20:51:44.875" idx="3">
    <p:pos x="396" y="396"/>
    <p:text>Vlasti,
Link or add your summary announcement here.  Thanks!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EkieAf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6dd5e89497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6dd5e89497_1_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6" name="Google Shape;126;g26dd5e89497_1_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69aceb451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2769aceb45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0fd0847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b0fd0847c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6dd5e89497_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6dd5e89497_1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sz="1200">
              <a:solidFill>
                <a:schemeClr val="dk1"/>
              </a:solidFill>
            </a:endParaRPr>
          </a:p>
        </p:txBody>
      </p:sp>
      <p:sp>
        <p:nvSpPr>
          <p:cNvPr id="203" name="Google Shape;203;g26dd5e89497_1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8988ce70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88988ce70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c21b00d7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27c21b00d7b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88988ce70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88988ce70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66d789827b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66d789827b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d7787c47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29d7787c47d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6d789827b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6d789827b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66d789827b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66d789827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dd5e89497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6dd5e89497_1_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39" name="Google Shape;139;g26dd5e89497_1_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6d789827b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66d789827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bfda6683b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25bfda6683b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d7787c47d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9d7787c47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88988ce707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288988ce707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28d32149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2828d32149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2eeecc24b6_0_234:notes"/>
          <p:cNvSpPr txBox="1">
            <a:spLocks noGrp="1"/>
          </p:cNvSpPr>
          <p:nvPr>
            <p:ph type="body" idx="1"/>
          </p:nvPr>
        </p:nvSpPr>
        <p:spPr>
          <a:xfrm>
            <a:off x="685800" y="4399781"/>
            <a:ext cx="5486400" cy="3601800"/>
          </a:xfrm>
          <a:prstGeom prst="rect">
            <a:avLst/>
          </a:prstGeom>
          <a:noFill/>
          <a:ln>
            <a:noFill/>
          </a:ln>
        </p:spPr>
        <p:txBody>
          <a:bodyPr spcFirstLastPara="1" wrap="square" lIns="90325" tIns="90325" rIns="90325" bIns="90325" anchor="ctr" anchorCtr="0">
            <a:noAutofit/>
          </a:bodyPr>
          <a:lstStyle/>
          <a:p>
            <a:pPr marL="0" lvl="0" indent="0" algn="l" rtl="0">
              <a:lnSpc>
                <a:spcPct val="100000"/>
              </a:lnSpc>
              <a:spcBef>
                <a:spcPts val="0"/>
              </a:spcBef>
              <a:spcAft>
                <a:spcPts val="0"/>
              </a:spcAft>
              <a:buSzPts val="1100"/>
              <a:buNone/>
            </a:pPr>
            <a:r>
              <a:rPr lang="en-US" sz="1400"/>
              <a:t>We will continue to work on communication skills</a:t>
            </a:r>
            <a:endParaRPr sz="1400"/>
          </a:p>
        </p:txBody>
      </p:sp>
      <p:sp>
        <p:nvSpPr>
          <p:cNvPr id="281" name="Google Shape;281;g22eeecc24b6_0_234:notes"/>
          <p:cNvSpPr>
            <a:spLocks noGrp="1" noRot="1" noChangeAspect="1"/>
          </p:cNvSpPr>
          <p:nvPr>
            <p:ph type="sldImg" idx="2"/>
          </p:nvPr>
        </p:nvSpPr>
        <p:spPr>
          <a:xfrm>
            <a:off x="694969" y="1142608"/>
            <a:ext cx="5468100" cy="308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88988ce707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288988ce707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88988ce707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288988ce707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6dd5e89497_1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6dd5e89497_1_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2" name="Google Shape;302;g26dd5e89497_1_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8988ce707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88988ce707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7afafb3ab_0_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67afafb3ab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88988ce707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288988ce707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8988ce707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88988ce707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69aceb45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769aceb45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ba8c4d7e1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8ba8c4d7e1_1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8ba8c4d7e1_1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8ba8c4d7e1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67afafb3ab_0_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67afafb3ab_0_7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c21b00d7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27c21b00d7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9"/>
        <p:cNvGrpSpPr/>
        <p:nvPr/>
      </p:nvGrpSpPr>
      <p:grpSpPr>
        <a:xfrm>
          <a:off x="0" y="0"/>
          <a:ext cx="0" cy="0"/>
          <a:chOff x="0" y="0"/>
          <a:chExt cx="0" cy="0"/>
        </a:xfrm>
      </p:grpSpPr>
      <p:pic>
        <p:nvPicPr>
          <p:cNvPr id="10" name="Google Shape;10;g240ecded6a8_0_607"/>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 name="Google Shape;11;g240ecded6a8_0_607"/>
          <p:cNvSpPr txBox="1">
            <a:spLocks noGrp="1"/>
          </p:cNvSpPr>
          <p:nvPr>
            <p:ph type="title"/>
          </p:nvPr>
        </p:nvSpPr>
        <p:spPr>
          <a:xfrm>
            <a:off x="4572000" y="1282304"/>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 name="Google Shape;12;g240ecded6a8_0_607"/>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3" name="Google Shape;13;g240ecded6a8_0_607"/>
          <p:cNvPicPr preferRelativeResize="0"/>
          <p:nvPr/>
        </p:nvPicPr>
        <p:blipFill rotWithShape="1">
          <a:blip r:embed="rId3">
            <a:alphaModFix/>
          </a:blip>
          <a:srcRect/>
          <a:stretch/>
        </p:blipFill>
        <p:spPr>
          <a:xfrm>
            <a:off x="4572000" y="459672"/>
            <a:ext cx="1055733" cy="436630"/>
          </a:xfrm>
          <a:prstGeom prst="rect">
            <a:avLst/>
          </a:prstGeom>
          <a:noFill/>
          <a:ln>
            <a:noFill/>
          </a:ln>
        </p:spPr>
      </p:pic>
      <p:sp>
        <p:nvSpPr>
          <p:cNvPr id="14" name="Google Shape;14;g240ecded6a8_0_607"/>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5" name="Google Shape;15;g240ecded6a8_0_607"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g240ecded6a8_0_5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g240ecded6a8_0_548"/>
          <p:cNvGrpSpPr/>
          <p:nvPr/>
        </p:nvGrpSpPr>
        <p:grpSpPr>
          <a:xfrm>
            <a:off x="830392" y="1191256"/>
            <a:ext cx="745763" cy="45826"/>
            <a:chOff x="4580561" y="2589004"/>
            <a:chExt cx="1064464" cy="25200"/>
          </a:xfrm>
        </p:grpSpPr>
        <p:sp>
          <p:nvSpPr>
            <p:cNvPr id="62" name="Google Shape;62;g240ecded6a8_0_54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240ecded6a8_0_54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g240ecded6a8_0_548"/>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5" name="Google Shape;65;g240ecded6a8_0_548"/>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6" name="Google Shape;66;g240ecded6a8_0_54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g240ecded6a8_0_55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g240ecded6a8_0_556"/>
          <p:cNvGrpSpPr/>
          <p:nvPr/>
        </p:nvGrpSpPr>
        <p:grpSpPr>
          <a:xfrm>
            <a:off x="830392" y="1191256"/>
            <a:ext cx="745763" cy="45826"/>
            <a:chOff x="4580561" y="2589004"/>
            <a:chExt cx="1064464" cy="25200"/>
          </a:xfrm>
        </p:grpSpPr>
        <p:sp>
          <p:nvSpPr>
            <p:cNvPr id="70" name="Google Shape;70;g240ecded6a8_0_55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240ecded6a8_0_55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g240ecded6a8_0_55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73" name="Google Shape;73;g240ecded6a8_0_55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4" name="Google Shape;74;g240ecded6a8_0_55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5" name="Google Shape;75;g240ecded6a8_0_55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g240ecded6a8_0_57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 name="Google Shape;78;g240ecded6a8_0_572"/>
          <p:cNvGrpSpPr/>
          <p:nvPr/>
        </p:nvGrpSpPr>
        <p:grpSpPr>
          <a:xfrm>
            <a:off x="830392" y="1191256"/>
            <a:ext cx="745763" cy="45826"/>
            <a:chOff x="4580561" y="2589004"/>
            <a:chExt cx="1064464" cy="25200"/>
          </a:xfrm>
        </p:grpSpPr>
        <p:sp>
          <p:nvSpPr>
            <p:cNvPr id="79" name="Google Shape;79;g240ecded6a8_0_57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240ecded6a8_0_57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81;g240ecded6a8_0_572"/>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82" name="Google Shape;82;g240ecded6a8_0_572"/>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83" name="Google Shape;83;g240ecded6a8_0_57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grpSp>
        <p:nvGrpSpPr>
          <p:cNvPr id="85" name="Google Shape;85;g240ecded6a8_0_580"/>
          <p:cNvGrpSpPr/>
          <p:nvPr/>
        </p:nvGrpSpPr>
        <p:grpSpPr>
          <a:xfrm>
            <a:off x="830392" y="4169130"/>
            <a:ext cx="745763" cy="45826"/>
            <a:chOff x="4580561" y="2589004"/>
            <a:chExt cx="1064464" cy="25200"/>
          </a:xfrm>
        </p:grpSpPr>
        <p:sp>
          <p:nvSpPr>
            <p:cNvPr id="86" name="Google Shape;86;g240ecded6a8_0_58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40ecded6a8_0_58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g240ecded6a8_0_580"/>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9" name="Google Shape;89;g240ecded6a8_0_58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g240ecded6a8_0_58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 name="Google Shape;92;g240ecded6a8_0_586"/>
          <p:cNvGrpSpPr/>
          <p:nvPr/>
        </p:nvGrpSpPr>
        <p:grpSpPr>
          <a:xfrm>
            <a:off x="830392" y="1191256"/>
            <a:ext cx="745763" cy="45826"/>
            <a:chOff x="4580561" y="2589004"/>
            <a:chExt cx="1064464" cy="25200"/>
          </a:xfrm>
        </p:grpSpPr>
        <p:sp>
          <p:nvSpPr>
            <p:cNvPr id="93" name="Google Shape;93;g240ecded6a8_0_58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40ecded6a8_0_58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 name="Google Shape;95;g240ecded6a8_0_586"/>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96" name="Google Shape;96;g240ecded6a8_0_586"/>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7" name="Google Shape;97;g240ecded6a8_0_586"/>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8" name="Google Shape;98;g240ecded6a8_0_58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g240ecded6a8_0_595"/>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101" name="Google Shape;101;g240ecded6a8_0_59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grpSp>
        <p:nvGrpSpPr>
          <p:cNvPr id="103" name="Google Shape;103;g240ecded6a8_0_598"/>
          <p:cNvGrpSpPr/>
          <p:nvPr/>
        </p:nvGrpSpPr>
        <p:grpSpPr>
          <a:xfrm>
            <a:off x="830392" y="4169130"/>
            <a:ext cx="745763" cy="45826"/>
            <a:chOff x="4580561" y="2589004"/>
            <a:chExt cx="1064464" cy="25200"/>
          </a:xfrm>
        </p:grpSpPr>
        <p:sp>
          <p:nvSpPr>
            <p:cNvPr id="104" name="Google Shape;104;g240ecded6a8_0_59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40ecded6a8_0_59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 name="Google Shape;106;g240ecded6a8_0_598"/>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07" name="Google Shape;107;g240ecded6a8_0_598"/>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108" name="Google Shape;108;g240ecded6a8_0_59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1">
  <p:cSld name="SECTION_HEADER_2">
    <p:spTree>
      <p:nvGrpSpPr>
        <p:cNvPr id="1" name="Shape 109"/>
        <p:cNvGrpSpPr/>
        <p:nvPr/>
      </p:nvGrpSpPr>
      <p:grpSpPr>
        <a:xfrm>
          <a:off x="0" y="0"/>
          <a:ext cx="0" cy="0"/>
          <a:chOff x="0" y="0"/>
          <a:chExt cx="0" cy="0"/>
        </a:xfrm>
      </p:grpSpPr>
      <p:pic>
        <p:nvPicPr>
          <p:cNvPr id="110" name="Google Shape;110;g288988ce707_0_152"/>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1" name="Google Shape;111;g288988ce707_0_152"/>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g288988ce707_0_152"/>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13" name="Google Shape;113;g288988ce707_0_152"/>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14" name="Google Shape;114;g288988ce707_0_15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15" name="Google Shape;115;g288988ce707_0_152"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2">
  <p:cSld name="SECTION_HEADER_3">
    <p:spTree>
      <p:nvGrpSpPr>
        <p:cNvPr id="1" name="Shape 116"/>
        <p:cNvGrpSpPr/>
        <p:nvPr/>
      </p:nvGrpSpPr>
      <p:grpSpPr>
        <a:xfrm>
          <a:off x="0" y="0"/>
          <a:ext cx="0" cy="0"/>
          <a:chOff x="0" y="0"/>
          <a:chExt cx="0" cy="0"/>
        </a:xfrm>
      </p:grpSpPr>
      <p:pic>
        <p:nvPicPr>
          <p:cNvPr id="117" name="Google Shape;117;g288988ce707_0_303"/>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8" name="Google Shape;118;g288988ce707_0_303"/>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g288988ce707_0_303"/>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20" name="Google Shape;120;g288988ce707_0_303"/>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21" name="Google Shape;121;g288988ce707_0_303"/>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22" name="Google Shape;122;g288988ce707_0_303"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g240ecded6a8_0_614"/>
          <p:cNvSpPr/>
          <p:nvPr/>
        </p:nvSpPr>
        <p:spPr>
          <a:xfrm>
            <a:off x="0" y="1"/>
            <a:ext cx="9144000" cy="4958700"/>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
        <p:cNvGrpSpPr/>
        <p:nvPr/>
      </p:nvGrpSpPr>
      <p:grpSpPr>
        <a:xfrm>
          <a:off x="0" y="0"/>
          <a:ext cx="0" cy="0"/>
          <a:chOff x="0" y="0"/>
          <a:chExt cx="0" cy="0"/>
        </a:xfrm>
      </p:grpSpPr>
      <p:sp>
        <p:nvSpPr>
          <p:cNvPr id="19" name="Google Shape;19;g240ecded6a8_0_616"/>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2400"/>
              <a:buFont typeface="Montserrat"/>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g240ecded6a8_0_61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1" name="Google Shape;21;g240ecded6a8_0_616"/>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grpSp>
        <p:nvGrpSpPr>
          <p:cNvPr id="22" name="Google Shape;22;g240ecded6a8_0_616"/>
          <p:cNvGrpSpPr/>
          <p:nvPr/>
        </p:nvGrpSpPr>
        <p:grpSpPr>
          <a:xfrm>
            <a:off x="7341567" y="4436518"/>
            <a:ext cx="1173781" cy="436631"/>
            <a:chOff x="9788759" y="5915364"/>
            <a:chExt cx="1565041" cy="582174"/>
          </a:xfrm>
        </p:grpSpPr>
        <p:cxnSp>
          <p:nvCxnSpPr>
            <p:cNvPr id="23" name="Google Shape;23;g240ecded6a8_0_616"/>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4" name="Google Shape;24;g240ecded6a8_0_616"/>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5" name="Google Shape;25;g240ecded6a8_0_616"/>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g240ecded6a8_0_624"/>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5C9E4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g240ecded6a8_0_624"/>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29" name="Google Shape;29;g240ecded6a8_0_624"/>
          <p:cNvGrpSpPr/>
          <p:nvPr/>
        </p:nvGrpSpPr>
        <p:grpSpPr>
          <a:xfrm>
            <a:off x="7341567" y="4436518"/>
            <a:ext cx="1173781" cy="436631"/>
            <a:chOff x="9788759" y="5915364"/>
            <a:chExt cx="1565041" cy="582174"/>
          </a:xfrm>
        </p:grpSpPr>
        <p:cxnSp>
          <p:nvCxnSpPr>
            <p:cNvPr id="30" name="Google Shape;30;g240ecded6a8_0_624"/>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31" name="Google Shape;31;g240ecded6a8_0_624"/>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32" name="Google Shape;32;g240ecded6a8_0_624"/>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
        <p:cNvGrpSpPr/>
        <p:nvPr/>
      </p:nvGrpSpPr>
      <p:grpSpPr>
        <a:xfrm>
          <a:off x="0" y="0"/>
          <a:ext cx="0" cy="0"/>
          <a:chOff x="0" y="0"/>
          <a:chExt cx="0" cy="0"/>
        </a:xfrm>
      </p:grpSpPr>
      <p:pic>
        <p:nvPicPr>
          <p:cNvPr id="34" name="Google Shape;34;g240ecded6a8_0_631"/>
          <p:cNvPicPr preferRelativeResize="0"/>
          <p:nvPr/>
        </p:nvPicPr>
        <p:blipFill rotWithShape="1">
          <a:blip r:embed="rId2">
            <a:alphaModFix/>
          </a:blip>
          <a:srcRect t="39" b="36"/>
          <a:stretch/>
        </p:blipFill>
        <p:spPr>
          <a:xfrm>
            <a:off x="-1" y="0"/>
            <a:ext cx="9144002" cy="4958638"/>
          </a:xfrm>
          <a:prstGeom prst="rect">
            <a:avLst/>
          </a:prstGeom>
          <a:noFill/>
          <a:ln>
            <a:noFill/>
          </a:ln>
        </p:spPr>
      </p:pic>
      <p:sp>
        <p:nvSpPr>
          <p:cNvPr id="35" name="Google Shape;35;g240ecded6a8_0_631"/>
          <p:cNvSpPr/>
          <p:nvPr/>
        </p:nvSpPr>
        <p:spPr>
          <a:xfrm>
            <a:off x="-1" y="1"/>
            <a:ext cx="9144000" cy="4958700"/>
          </a:xfrm>
          <a:prstGeom prst="rect">
            <a:avLst/>
          </a:prstGeom>
          <a:solidFill>
            <a:srgbClr val="C6A749">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g240ecded6a8_0_60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g240ecded6a8_0_56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 name="Google Shape;40;g240ecded6a8_0_565"/>
          <p:cNvGrpSpPr/>
          <p:nvPr/>
        </p:nvGrpSpPr>
        <p:grpSpPr>
          <a:xfrm>
            <a:off x="830392" y="1191256"/>
            <a:ext cx="745763" cy="45826"/>
            <a:chOff x="4580561" y="2589004"/>
            <a:chExt cx="1064464" cy="25200"/>
          </a:xfrm>
        </p:grpSpPr>
        <p:sp>
          <p:nvSpPr>
            <p:cNvPr id="41" name="Google Shape;41;g240ecded6a8_0_5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240ecded6a8_0_5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43;g240ecded6a8_0_565"/>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4" name="Google Shape;44;g240ecded6a8_0_56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g240ecded6a8_0_53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g240ecded6a8_0_534"/>
          <p:cNvGrpSpPr/>
          <p:nvPr/>
        </p:nvGrpSpPr>
        <p:grpSpPr>
          <a:xfrm>
            <a:off x="830392" y="1191256"/>
            <a:ext cx="745763" cy="45826"/>
            <a:chOff x="4580561" y="2589004"/>
            <a:chExt cx="1064464" cy="25200"/>
          </a:xfrm>
        </p:grpSpPr>
        <p:sp>
          <p:nvSpPr>
            <p:cNvPr id="48" name="Google Shape;48;g240ecded6a8_0_5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240ecded6a8_0_5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 name="Google Shape;50;g240ecded6a8_0_534"/>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1" name="Google Shape;51;g240ecded6a8_0_534"/>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2" name="Google Shape;52;g240ecded6a8_0_5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grpSp>
        <p:nvGrpSpPr>
          <p:cNvPr id="54" name="Google Shape;54;g240ecded6a8_0_542"/>
          <p:cNvGrpSpPr/>
          <p:nvPr/>
        </p:nvGrpSpPr>
        <p:grpSpPr>
          <a:xfrm>
            <a:off x="830392" y="1191256"/>
            <a:ext cx="745763" cy="45826"/>
            <a:chOff x="4580561" y="2589004"/>
            <a:chExt cx="1064464" cy="25200"/>
          </a:xfrm>
        </p:grpSpPr>
        <p:sp>
          <p:nvSpPr>
            <p:cNvPr id="55" name="Google Shape;55;g240ecded6a8_0_54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40ecded6a8_0_5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g240ecded6a8_0_542"/>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8" name="Google Shape;58;g240ecded6a8_0_54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noFill/>
        <a:effectLst/>
      </p:bgPr>
    </p:bg>
    <p:spTree>
      <p:nvGrpSpPr>
        <p:cNvPr id="1" name="Shape 5"/>
        <p:cNvGrpSpPr/>
        <p:nvPr/>
      </p:nvGrpSpPr>
      <p:grpSpPr>
        <a:xfrm>
          <a:off x="0" y="0"/>
          <a:ext cx="0" cy="0"/>
          <a:chOff x="0" y="0"/>
          <a:chExt cx="0" cy="0"/>
        </a:xfrm>
      </p:grpSpPr>
      <p:sp>
        <p:nvSpPr>
          <p:cNvPr id="6" name="Google Shape;6;g240ecded6a8_0_5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g240ecded6a8_0_5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g240ecded6a8_0_5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www.attendancework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uui05Z0F6OdbbnP9WMp_20o9yq6Wvc4O7gX0VflpKn8/edit"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forms/d/e/1FAIpQLSeozcZF7EjUTSPaNNZWaPnbxL09CkSn72GD5MCzoiK9g5AJ0Q/viewform?usp=pp_ur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forms/d/e/1FAIpQLSeozcZF7EjUTSPaNNZWaPnbxL09CkSn72GD5MCzoiK9g5AJ0Q/viewform?usp=pp_ur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6dd5e89497_1_108"/>
          <p:cNvSpPr txBox="1">
            <a:spLocks noGrp="1"/>
          </p:cNvSpPr>
          <p:nvPr>
            <p:ph type="title"/>
          </p:nvPr>
        </p:nvSpPr>
        <p:spPr>
          <a:xfrm>
            <a:off x="4572000" y="1282304"/>
            <a:ext cx="3938588" cy="2139553"/>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10950"/>
              <a:buFont typeface="Montserrat"/>
              <a:buNone/>
            </a:pPr>
            <a:r>
              <a:rPr lang="en-US" sz="4054"/>
              <a:t>District English Language Advisory Committee</a:t>
            </a:r>
            <a:endParaRPr/>
          </a:p>
        </p:txBody>
      </p:sp>
      <p:sp>
        <p:nvSpPr>
          <p:cNvPr id="129" name="Google Shape;129;g26dd5e89497_1_108"/>
          <p:cNvSpPr txBox="1">
            <a:spLocks noGrp="1"/>
          </p:cNvSpPr>
          <p:nvPr>
            <p:ph type="body" idx="1"/>
          </p:nvPr>
        </p:nvSpPr>
        <p:spPr>
          <a:xfrm>
            <a:off x="4572000" y="3442097"/>
            <a:ext cx="3938588" cy="112514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DATE : February 05, 2024</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TIME: 5:30-7:30 PM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South Carolina Meeting Room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a:solidFill>
                  <a:schemeClr val="dk1"/>
                </a:solidFill>
              </a:rPr>
              <a:t> </a:t>
            </a:r>
            <a:endParaRPr sz="1500">
              <a:solidFill>
                <a:schemeClr val="dk1"/>
              </a:solidFill>
            </a:endParaRPr>
          </a:p>
          <a:p>
            <a:pPr marL="0" lvl="0" indent="0" algn="l" rtl="0">
              <a:lnSpc>
                <a:spcPct val="90000"/>
              </a:lnSpc>
              <a:spcBef>
                <a:spcPts val="0"/>
              </a:spcBef>
              <a:spcAft>
                <a:spcPts val="0"/>
              </a:spcAft>
              <a:buClr>
                <a:srgbClr val="888888"/>
              </a:buClr>
              <a:buSzPts val="1800"/>
              <a:buNone/>
            </a:pPr>
            <a:endParaRPr>
              <a:solidFill>
                <a:schemeClr val="dk1"/>
              </a:solidFill>
            </a:endParaRPr>
          </a:p>
        </p:txBody>
      </p:sp>
      <p:grpSp>
        <p:nvGrpSpPr>
          <p:cNvPr id="130" name="Google Shape;130;g26dd5e89497_1_108"/>
          <p:cNvGrpSpPr/>
          <p:nvPr/>
        </p:nvGrpSpPr>
        <p:grpSpPr>
          <a:xfrm>
            <a:off x="0" y="-601578"/>
            <a:ext cx="2380129" cy="379207"/>
            <a:chOff x="838200" y="-1304612"/>
            <a:chExt cx="3173505" cy="505609"/>
          </a:xfrm>
        </p:grpSpPr>
        <p:sp>
          <p:nvSpPr>
            <p:cNvPr id="131" name="Google Shape;131;g26dd5e89497_1_108"/>
            <p:cNvSpPr/>
            <p:nvPr/>
          </p:nvSpPr>
          <p:spPr>
            <a:xfrm>
              <a:off x="838200" y="-1304612"/>
              <a:ext cx="505609" cy="505609"/>
            </a:xfrm>
            <a:prstGeom prst="rect">
              <a:avLst/>
            </a:prstGeom>
            <a:solidFill>
              <a:srgbClr val="5C9E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2" name="Google Shape;132;g26dd5e89497_1_108"/>
            <p:cNvSpPr/>
            <p:nvPr/>
          </p:nvSpPr>
          <p:spPr>
            <a:xfrm>
              <a:off x="1505174" y="-1304612"/>
              <a:ext cx="505609" cy="505609"/>
            </a:xfrm>
            <a:prstGeom prst="rect">
              <a:avLst/>
            </a:prstGeom>
            <a:solidFill>
              <a:srgbClr val="95BE5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3" name="Google Shape;133;g26dd5e89497_1_108"/>
            <p:cNvSpPr/>
            <p:nvPr/>
          </p:nvSpPr>
          <p:spPr>
            <a:xfrm>
              <a:off x="2172148" y="-1304612"/>
              <a:ext cx="505609" cy="505609"/>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4" name="Google Shape;134;g26dd5e89497_1_108"/>
            <p:cNvSpPr/>
            <p:nvPr/>
          </p:nvSpPr>
          <p:spPr>
            <a:xfrm>
              <a:off x="2839122" y="-1304612"/>
              <a:ext cx="505609" cy="505609"/>
            </a:xfrm>
            <a:prstGeom prst="rect">
              <a:avLst/>
            </a:prstGeom>
            <a:solidFill>
              <a:srgbClr val="F0CC5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 name="Google Shape;135;g26dd5e89497_1_108"/>
            <p:cNvSpPr/>
            <p:nvPr/>
          </p:nvSpPr>
          <p:spPr>
            <a:xfrm>
              <a:off x="3506096" y="-1304612"/>
              <a:ext cx="505609" cy="505609"/>
            </a:xfrm>
            <a:prstGeom prst="rect">
              <a:avLst/>
            </a:prstGeom>
            <a:solidFill>
              <a:srgbClr val="1E1F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769aceb451_0_32"/>
          <p:cNvSpPr txBox="1"/>
          <p:nvPr/>
        </p:nvSpPr>
        <p:spPr>
          <a:xfrm>
            <a:off x="1497150" y="1594875"/>
            <a:ext cx="61497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a:solidFill>
                  <a:schemeClr val="lt1"/>
                </a:solidFill>
                <a:latin typeface="Bree Serif"/>
                <a:ea typeface="Bree Serif"/>
                <a:cs typeface="Bree Serif"/>
                <a:sym typeface="Bree Serif"/>
              </a:rPr>
              <a:t>Literacy Strategies for Parents</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b0fd0847cf_0_0"/>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Literacy Strategies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6dd5e89497_16_0"/>
          <p:cNvSpPr txBox="1">
            <a:spLocks noGrp="1"/>
          </p:cNvSpPr>
          <p:nvPr>
            <p:ph type="title"/>
          </p:nvPr>
        </p:nvSpPr>
        <p:spPr>
          <a:xfrm>
            <a:off x="628650" y="628650"/>
            <a:ext cx="2178300" cy="2546100"/>
          </a:xfrm>
          <a:prstGeom prst="rect">
            <a:avLst/>
          </a:prstGeom>
          <a:noFill/>
          <a:ln>
            <a:noFill/>
          </a:ln>
        </p:spPr>
        <p:txBody>
          <a:bodyPr spcFirstLastPara="1" wrap="square" lIns="0" tIns="34275" rIns="68575" bIns="34275" anchor="t" anchorCtr="0">
            <a:noAutofit/>
          </a:bodyPr>
          <a:lstStyle/>
          <a:p>
            <a:pPr marL="0" lvl="0" indent="0" algn="ctr" rtl="0">
              <a:lnSpc>
                <a:spcPct val="90000"/>
              </a:lnSpc>
              <a:spcBef>
                <a:spcPts val="0"/>
              </a:spcBef>
              <a:spcAft>
                <a:spcPts val="0"/>
              </a:spcAft>
              <a:buClr>
                <a:schemeClr val="dk1"/>
              </a:buClr>
              <a:buSzPts val="2800"/>
              <a:buFont typeface="Montserrat"/>
              <a:buNone/>
            </a:pPr>
            <a:r>
              <a:rPr lang="en-US" sz="4000"/>
              <a:t>BREAK:  10 Minutes</a:t>
            </a:r>
            <a:endParaRPr sz="4000"/>
          </a:p>
        </p:txBody>
      </p:sp>
      <p:sp>
        <p:nvSpPr>
          <p:cNvPr id="206" name="Google Shape;206;g26dd5e89497_16_0"/>
          <p:cNvSpPr txBox="1"/>
          <p:nvPr/>
        </p:nvSpPr>
        <p:spPr>
          <a:xfrm>
            <a:off x="8515350" y="4614576"/>
            <a:ext cx="628800" cy="161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94BC56"/>
                </a:solidFill>
                <a:latin typeface="Arial"/>
                <a:ea typeface="Arial"/>
                <a:cs typeface="Arial"/>
                <a:sym typeface="Arial"/>
              </a:rPr>
              <a:t>12</a:t>
            </a:fld>
            <a:endParaRPr sz="1100" b="0" i="0" u="none" strike="noStrike" cap="none">
              <a:solidFill>
                <a:srgbClr val="94BC56"/>
              </a:solidFill>
              <a:latin typeface="Arial"/>
              <a:ea typeface="Arial"/>
              <a:cs typeface="Arial"/>
              <a:sym typeface="Arial"/>
            </a:endParaRPr>
          </a:p>
        </p:txBody>
      </p:sp>
      <p:pic>
        <p:nvPicPr>
          <p:cNvPr id="207" name="Google Shape;207;g26dd5e89497_16_0"/>
          <p:cNvPicPr preferRelativeResize="0"/>
          <p:nvPr/>
        </p:nvPicPr>
        <p:blipFill>
          <a:blip r:embed="rId3">
            <a:alphaModFix/>
          </a:blip>
          <a:stretch>
            <a:fillRect/>
          </a:stretch>
        </p:blipFill>
        <p:spPr>
          <a:xfrm>
            <a:off x="2932075" y="254725"/>
            <a:ext cx="6032249" cy="40274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88988ce707_0_1"/>
          <p:cNvSpPr txBox="1"/>
          <p:nvPr/>
        </p:nvSpPr>
        <p:spPr>
          <a:xfrm>
            <a:off x="1497150" y="1594875"/>
            <a:ext cx="61497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DELAC </a:t>
            </a:r>
            <a:r>
              <a:rPr lang="en-US" sz="4700" b="1">
                <a:solidFill>
                  <a:schemeClr val="lt1"/>
                </a:solidFill>
                <a:latin typeface="Bree Serif"/>
                <a:ea typeface="Bree Serif"/>
                <a:cs typeface="Bree Serif"/>
                <a:sym typeface="Bree Serif"/>
              </a:rPr>
              <a:t>Officer Announcement</a:t>
            </a:r>
            <a:r>
              <a:rPr lang="en-US" sz="4700" b="1" i="0" u="none" strike="noStrike" cap="none">
                <a:solidFill>
                  <a:schemeClr val="lt1"/>
                </a:solidFill>
                <a:latin typeface="Bree Serif"/>
                <a:ea typeface="Bree Serif"/>
                <a:cs typeface="Bree Serif"/>
                <a:sym typeface="Bree Serif"/>
              </a:rPr>
              <a:t> </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c21b00d7b_0_7"/>
          <p:cNvSpPr txBox="1">
            <a:spLocks noGrp="1"/>
          </p:cNvSpPr>
          <p:nvPr>
            <p:ph type="title"/>
          </p:nvPr>
        </p:nvSpPr>
        <p:spPr>
          <a:xfrm>
            <a:off x="628650" y="628650"/>
            <a:ext cx="55851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DELAC Officer Announcement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88988ce707_0_9"/>
          <p:cNvSpPr txBox="1"/>
          <p:nvPr/>
        </p:nvSpPr>
        <p:spPr>
          <a:xfrm>
            <a:off x="449425" y="1594875"/>
            <a:ext cx="82614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a:solidFill>
                  <a:schemeClr val="lt1"/>
                </a:solidFill>
                <a:latin typeface="Bree Serif"/>
                <a:ea typeface="Bree Serif"/>
                <a:cs typeface="Bree Serif"/>
                <a:sym typeface="Bree Serif"/>
              </a:rPr>
              <a:t>English Learner Student Attendance</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66d789827b_1_32"/>
          <p:cNvSpPr txBox="1">
            <a:spLocks noGrp="1"/>
          </p:cNvSpPr>
          <p:nvPr>
            <p:ph type="title"/>
          </p:nvPr>
        </p:nvSpPr>
        <p:spPr>
          <a:xfrm>
            <a:off x="669575" y="580900"/>
            <a:ext cx="7886700" cy="4287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en-US"/>
              <a:t>Student Attendance and Chronic Absenteeism</a:t>
            </a:r>
            <a:endParaRPr/>
          </a:p>
        </p:txBody>
      </p:sp>
      <p:pic>
        <p:nvPicPr>
          <p:cNvPr id="228" name="Google Shape;228;g266d789827b_1_32"/>
          <p:cNvPicPr preferRelativeResize="0"/>
          <p:nvPr/>
        </p:nvPicPr>
        <p:blipFill>
          <a:blip r:embed="rId3">
            <a:alphaModFix/>
          </a:blip>
          <a:stretch>
            <a:fillRect/>
          </a:stretch>
        </p:blipFill>
        <p:spPr>
          <a:xfrm>
            <a:off x="628650" y="1127875"/>
            <a:ext cx="6635651" cy="3664300"/>
          </a:xfrm>
          <a:prstGeom prst="rect">
            <a:avLst/>
          </a:prstGeom>
          <a:noFill/>
          <a:ln>
            <a:noFill/>
          </a:ln>
        </p:spPr>
      </p:pic>
      <p:sp>
        <p:nvSpPr>
          <p:cNvPr id="229" name="Google Shape;229;g266d789827b_1_32"/>
          <p:cNvSpPr txBox="1"/>
          <p:nvPr/>
        </p:nvSpPr>
        <p:spPr>
          <a:xfrm>
            <a:off x="756500" y="4751950"/>
            <a:ext cx="3008400" cy="2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accent1"/>
                </a:solidFill>
                <a:latin typeface="Lato"/>
                <a:ea typeface="Lato"/>
                <a:cs typeface="Lato"/>
                <a:sym typeface="Lato"/>
              </a:rPr>
              <a:t>PACE, 2024</a:t>
            </a:r>
            <a:endParaRPr sz="1300" b="1">
              <a:solidFill>
                <a:schemeClr val="accen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9d7787c47d_0_11"/>
          <p:cNvSpPr txBox="1">
            <a:spLocks noGrp="1"/>
          </p:cNvSpPr>
          <p:nvPr>
            <p:ph type="title"/>
          </p:nvPr>
        </p:nvSpPr>
        <p:spPr>
          <a:xfrm>
            <a:off x="628650" y="348975"/>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Why is monitoring attendance important?</a:t>
            </a:r>
            <a:endParaRPr/>
          </a:p>
        </p:txBody>
      </p:sp>
      <p:sp>
        <p:nvSpPr>
          <p:cNvPr id="235" name="Google Shape;235;g29d7787c47d_0_11"/>
          <p:cNvSpPr txBox="1"/>
          <p:nvPr/>
        </p:nvSpPr>
        <p:spPr>
          <a:xfrm>
            <a:off x="628650" y="3932150"/>
            <a:ext cx="5935500" cy="5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chemeClr val="accent1"/>
              </a:solidFill>
              <a:latin typeface="Lato"/>
              <a:ea typeface="Lato"/>
              <a:cs typeface="Lato"/>
              <a:sym typeface="Lato"/>
            </a:endParaRPr>
          </a:p>
        </p:txBody>
      </p:sp>
      <p:pic>
        <p:nvPicPr>
          <p:cNvPr id="236" name="Google Shape;236;g29d7787c47d_0_11"/>
          <p:cNvPicPr preferRelativeResize="0"/>
          <p:nvPr/>
        </p:nvPicPr>
        <p:blipFill>
          <a:blip r:embed="rId3">
            <a:alphaModFix/>
          </a:blip>
          <a:stretch>
            <a:fillRect/>
          </a:stretch>
        </p:blipFill>
        <p:spPr>
          <a:xfrm>
            <a:off x="728900" y="1007375"/>
            <a:ext cx="6378525" cy="3727100"/>
          </a:xfrm>
          <a:prstGeom prst="rect">
            <a:avLst/>
          </a:prstGeom>
          <a:noFill/>
          <a:ln>
            <a:noFill/>
          </a:ln>
        </p:spPr>
      </p:pic>
      <p:sp>
        <p:nvSpPr>
          <p:cNvPr id="237" name="Google Shape;237;g29d7787c47d_0_11"/>
          <p:cNvSpPr txBox="1"/>
          <p:nvPr/>
        </p:nvSpPr>
        <p:spPr>
          <a:xfrm>
            <a:off x="279000" y="4529875"/>
            <a:ext cx="2633100" cy="2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u="sng">
                <a:solidFill>
                  <a:schemeClr val="hlink"/>
                </a:solidFill>
                <a:latin typeface="Lato"/>
                <a:ea typeface="Lato"/>
                <a:cs typeface="Lato"/>
                <a:sym typeface="Lato"/>
                <a:hlinkClick r:id="rId4"/>
              </a:rPr>
              <a:t>www.attendanceworks.org</a:t>
            </a:r>
            <a:r>
              <a:rPr lang="en-US" sz="1300">
                <a:solidFill>
                  <a:schemeClr val="accent1"/>
                </a:solidFill>
                <a:latin typeface="Lato"/>
                <a:ea typeface="Lato"/>
                <a:cs typeface="Lato"/>
                <a:sym typeface="Lato"/>
              </a:rPr>
              <a:t>   </a:t>
            </a:r>
            <a:endParaRPr sz="1300">
              <a:solidFill>
                <a:schemeClr val="accen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66d789827b_1_17"/>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en-US"/>
              <a:t>English Learner Student Attendance–Attendance Rate</a:t>
            </a:r>
            <a:endParaRPr/>
          </a:p>
        </p:txBody>
      </p:sp>
      <p:pic>
        <p:nvPicPr>
          <p:cNvPr id="243" name="Google Shape;243;g266d789827b_1_17" descr="cid:image004.png@01DA4A31.E3AED630"/>
          <p:cNvPicPr preferRelativeResize="0"/>
          <p:nvPr/>
        </p:nvPicPr>
        <p:blipFill>
          <a:blip r:embed="rId3">
            <a:alphaModFix/>
          </a:blip>
          <a:stretch>
            <a:fillRect/>
          </a:stretch>
        </p:blipFill>
        <p:spPr>
          <a:xfrm>
            <a:off x="628650" y="1728200"/>
            <a:ext cx="7570224" cy="2389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66d789827b_1_3"/>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en-US"/>
              <a:t>English Learner Student Attendance–Chronic Absenteeism </a:t>
            </a:r>
            <a:endParaRPr/>
          </a:p>
        </p:txBody>
      </p:sp>
      <p:pic>
        <p:nvPicPr>
          <p:cNvPr id="249" name="Google Shape;249;g266d789827b_1_3" descr="cid:image005.png@01DA4A31.E3AED630"/>
          <p:cNvPicPr preferRelativeResize="0"/>
          <p:nvPr/>
        </p:nvPicPr>
        <p:blipFill>
          <a:blip r:embed="rId3">
            <a:alphaModFix/>
          </a:blip>
          <a:stretch>
            <a:fillRect/>
          </a:stretch>
        </p:blipFill>
        <p:spPr>
          <a:xfrm>
            <a:off x="677650" y="1530375"/>
            <a:ext cx="7432550" cy="2751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6dd5e89497_1_121"/>
          <p:cNvSpPr/>
          <p:nvPr/>
        </p:nvSpPr>
        <p:spPr>
          <a:xfrm>
            <a:off x="628649" y="685790"/>
            <a:ext cx="7886701" cy="371485"/>
          </a:xfrm>
          <a:prstGeom prst="rect">
            <a:avLst/>
          </a:prstGeom>
          <a:noFill/>
          <a:ln>
            <a:noFill/>
          </a:ln>
        </p:spPr>
        <p:txBody>
          <a:bodyPr spcFirstLastPara="1" wrap="square" lIns="0" tIns="34275" rIns="68575" bIns="34275" anchor="t" anchorCtr="0">
            <a:noAutofit/>
          </a:bodyPr>
          <a:lstStyle/>
          <a:p>
            <a:pPr marL="12700" marR="1397000" lvl="0" indent="0" algn="l" rtl="0">
              <a:lnSpc>
                <a:spcPct val="93300"/>
              </a:lnSpc>
              <a:spcBef>
                <a:spcPts val="0"/>
              </a:spcBef>
              <a:spcAft>
                <a:spcPts val="0"/>
              </a:spcAft>
              <a:buClr>
                <a:srgbClr val="000000"/>
              </a:buClr>
              <a:buSzPts val="2400"/>
              <a:buFont typeface="Arial"/>
              <a:buNone/>
            </a:pPr>
            <a:r>
              <a:rPr lang="en-US" sz="2400" b="1" i="0" u="none" strike="noStrike" cap="none">
                <a:solidFill>
                  <a:schemeClr val="lt1"/>
                </a:solidFill>
                <a:latin typeface="Montserrat"/>
                <a:ea typeface="Montserrat"/>
                <a:cs typeface="Montserrat"/>
                <a:sym typeface="Montserrat"/>
              </a:rPr>
              <a:t>Every system is perfectly designed to get the results it gets</a:t>
            </a:r>
            <a:endParaRPr sz="2400" b="1" i="0" u="none" strike="noStrike" cap="none">
              <a:solidFill>
                <a:schemeClr val="lt1"/>
              </a:solidFill>
              <a:latin typeface="Montserrat"/>
              <a:ea typeface="Montserrat"/>
              <a:cs typeface="Montserrat"/>
              <a:sym typeface="Montserrat"/>
            </a:endParaRPr>
          </a:p>
        </p:txBody>
      </p:sp>
      <p:sp>
        <p:nvSpPr>
          <p:cNvPr id="142" name="Google Shape;142;g26dd5e89497_1_121"/>
          <p:cNvSpPr txBox="1"/>
          <p:nvPr/>
        </p:nvSpPr>
        <p:spPr>
          <a:xfrm>
            <a:off x="628649" y="1731645"/>
            <a:ext cx="2846071"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Core Value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We recognize that our system is inequitable by design and we vigilantly work to confront and interrupt inequities that exist to level the playing field and provide opportunities for everyone to learn, grow and reach their greatness.</a:t>
            </a:r>
            <a:endParaRPr sz="1100" b="0" i="0" u="none" strike="noStrike" cap="none">
              <a:solidFill>
                <a:srgbClr val="000000"/>
              </a:solidFill>
              <a:latin typeface="Arial"/>
              <a:ea typeface="Arial"/>
              <a:cs typeface="Arial"/>
              <a:sym typeface="Arial"/>
            </a:endParaRPr>
          </a:p>
        </p:txBody>
      </p:sp>
      <p:sp>
        <p:nvSpPr>
          <p:cNvPr id="143" name="Google Shape;143;g26dd5e89497_1_121"/>
          <p:cNvSpPr txBox="1"/>
          <p:nvPr/>
        </p:nvSpPr>
        <p:spPr>
          <a:xfrm>
            <a:off x="4578857" y="1731645"/>
            <a:ext cx="3312415"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GUIDING PRINCIPLE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All students are given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an equal opportunity to graduate </a:t>
            </a:r>
            <a:br>
              <a:rPr lang="en-US" sz="1400" b="0" i="0" u="none" strike="noStrike" cap="none">
                <a:solidFill>
                  <a:schemeClr val="lt1"/>
                </a:solidFill>
                <a:latin typeface="Montserrat"/>
                <a:ea typeface="Montserrat"/>
                <a:cs typeface="Montserrat"/>
                <a:sym typeface="Montserrat"/>
              </a:rPr>
            </a:br>
            <a:r>
              <a:rPr lang="en-US" sz="1400" b="0" i="0" u="none" strike="noStrike" cap="none">
                <a:solidFill>
                  <a:schemeClr val="lt1"/>
                </a:solidFill>
                <a:latin typeface="Montserrat"/>
                <a:ea typeface="Montserrat"/>
                <a:cs typeface="Montserrat"/>
                <a:sym typeface="Montserrat"/>
              </a:rPr>
              <a:t>with the greatest number of postsecondary choices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from the widest array of options</a:t>
            </a:r>
            <a:endParaRPr sz="1100" b="0" i="0" u="none" strike="noStrike" cap="none">
              <a:solidFill>
                <a:srgbClr val="000000"/>
              </a:solidFill>
              <a:latin typeface="Arial"/>
              <a:ea typeface="Arial"/>
              <a:cs typeface="Arial"/>
              <a:sym typeface="Arial"/>
            </a:endParaRPr>
          </a:p>
        </p:txBody>
      </p:sp>
      <p:sp>
        <p:nvSpPr>
          <p:cNvPr id="144" name="Google Shape;144;g26dd5e89497_1_121"/>
          <p:cNvSpPr txBox="1"/>
          <p:nvPr/>
        </p:nvSpPr>
        <p:spPr>
          <a:xfrm>
            <a:off x="628650" y="-673954"/>
            <a:ext cx="7886700" cy="600075"/>
          </a:xfrm>
          <a:prstGeom prst="rect">
            <a:avLst/>
          </a:prstGeom>
          <a:noFill/>
          <a:ln>
            <a:noFill/>
          </a:ln>
        </p:spPr>
        <p:txBody>
          <a:bodyPr spcFirstLastPara="1" wrap="square" lIns="0" tIns="34275" rIns="68575" bIns="34275" anchor="ctr" anchorCtr="0">
            <a:noAutofit/>
          </a:bodyPr>
          <a:lstStyle/>
          <a:p>
            <a:pPr marL="0" marR="0" lvl="0" indent="0" algn="l" rtl="0">
              <a:lnSpc>
                <a:spcPct val="90000"/>
              </a:lnSpc>
              <a:spcBef>
                <a:spcPts val="0"/>
              </a:spcBef>
              <a:spcAft>
                <a:spcPts val="0"/>
              </a:spcAft>
              <a:buClr>
                <a:schemeClr val="dk1"/>
              </a:buClr>
              <a:buSzPts val="2800"/>
              <a:buFont typeface="Montserrat"/>
              <a:buNone/>
            </a:pPr>
            <a:r>
              <a:rPr lang="en-US" sz="3300" b="1" i="0" u="none" strike="noStrike" cap="none">
                <a:solidFill>
                  <a:srgbClr val="94BC56"/>
                </a:solidFill>
                <a:latin typeface="Montserrat"/>
                <a:ea typeface="Montserrat"/>
                <a:cs typeface="Montserrat"/>
                <a:sym typeface="Montserrat"/>
              </a:rPr>
              <a:t>Big bold statement slide</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 calcmode="lin" valueType="num">
                                      <p:cBhvr additive="base">
                                        <p:cTn id="7" dur="500"/>
                                        <p:tgtEl>
                                          <p:spTgt spid="1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 calcmode="lin" valueType="num">
                                      <p:cBhvr additive="base">
                                        <p:cTn id="12" dur="500"/>
                                        <p:tgtEl>
                                          <p:spTgt spid="1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 calcmode="lin" valueType="num">
                                      <p:cBhvr additive="base">
                                        <p:cTn id="17" dur="500"/>
                                        <p:tgtEl>
                                          <p:spTgt spid="1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3">
                                            <p:txEl>
                                              <p:pRg st="3" end="3"/>
                                            </p:txEl>
                                          </p:spTgt>
                                        </p:tgtEl>
                                        <p:attrNameLst>
                                          <p:attrName>style.visibility</p:attrName>
                                        </p:attrNameLst>
                                      </p:cBhvr>
                                      <p:to>
                                        <p:strVal val="visible"/>
                                      </p:to>
                                    </p:set>
                                    <p:anim calcmode="lin" valueType="num">
                                      <p:cBhvr additive="base">
                                        <p:cTn id="22" dur="500"/>
                                        <p:tgtEl>
                                          <p:spTgt spid="14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66d789827b_1_24"/>
          <p:cNvSpPr txBox="1">
            <a:spLocks noGrp="1"/>
          </p:cNvSpPr>
          <p:nvPr>
            <p:ph type="title"/>
          </p:nvPr>
        </p:nvSpPr>
        <p:spPr>
          <a:xfrm>
            <a:off x="628650" y="628650"/>
            <a:ext cx="7886700" cy="4287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en-US"/>
              <a:t>California Dashboard Attendance Metric</a:t>
            </a:r>
            <a:endParaRPr/>
          </a:p>
        </p:txBody>
      </p:sp>
      <p:pic>
        <p:nvPicPr>
          <p:cNvPr id="255" name="Google Shape;255;g266d789827b_1_24" descr="cid:image006.png@01DA4A31.E3AED630"/>
          <p:cNvPicPr preferRelativeResize="0"/>
          <p:nvPr/>
        </p:nvPicPr>
        <p:blipFill>
          <a:blip r:embed="rId3">
            <a:alphaModFix/>
          </a:blip>
          <a:stretch>
            <a:fillRect/>
          </a:stretch>
        </p:blipFill>
        <p:spPr>
          <a:xfrm>
            <a:off x="1748650" y="1057350"/>
            <a:ext cx="4722165" cy="3781350"/>
          </a:xfrm>
          <a:prstGeom prst="rect">
            <a:avLst/>
          </a:prstGeom>
          <a:noFill/>
          <a:ln>
            <a:noFill/>
          </a:ln>
        </p:spPr>
      </p:pic>
      <p:sp>
        <p:nvSpPr>
          <p:cNvPr id="256" name="Google Shape;256;g266d789827b_1_24"/>
          <p:cNvSpPr/>
          <p:nvPr/>
        </p:nvSpPr>
        <p:spPr>
          <a:xfrm>
            <a:off x="4753950" y="1057350"/>
            <a:ext cx="1623600" cy="1962000"/>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25bfda6683b_0_58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9d7787c47d_0_28"/>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US" sz="2400"/>
              <a:t>Needs Assessment Results</a:t>
            </a:r>
            <a:endParaRPr sz="2400"/>
          </a:p>
        </p:txBody>
      </p:sp>
      <p:sp>
        <p:nvSpPr>
          <p:cNvPr id="267" name="Google Shape;267;g29d7787c47d_0_28"/>
          <p:cNvSpPr txBox="1">
            <a:spLocks noGrp="1"/>
          </p:cNvSpPr>
          <p:nvPr>
            <p:ph type="body" idx="1"/>
          </p:nvPr>
        </p:nvSpPr>
        <p:spPr>
          <a:xfrm>
            <a:off x="595550" y="1163281"/>
            <a:ext cx="7886700" cy="3284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1200"/>
              </a:spcBef>
              <a:spcAft>
                <a:spcPts val="0"/>
              </a:spcAft>
              <a:buSzPts val="1400"/>
              <a:buNone/>
            </a:pPr>
            <a:r>
              <a:rPr lang="en-US" sz="2300">
                <a:solidFill>
                  <a:srgbClr val="000000"/>
                </a:solidFill>
                <a:highlight>
                  <a:srgbClr val="FFFF00"/>
                </a:highlight>
                <a:latin typeface="Arial"/>
                <a:ea typeface="Arial"/>
                <a:cs typeface="Arial"/>
                <a:sym typeface="Arial"/>
              </a:rPr>
              <a:t>1.</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Importance of Regular School Attendance</a:t>
            </a:r>
            <a:endParaRPr sz="2300">
              <a:solidFill>
                <a:srgbClr val="000000"/>
              </a:solidFill>
              <a:highlight>
                <a:srgbClr val="FFFF00"/>
              </a:highlight>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latin typeface="Arial"/>
                <a:ea typeface="Arial"/>
                <a:cs typeface="Arial"/>
                <a:sym typeface="Arial"/>
              </a:rPr>
              <a:t>2.</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Strategies/Questions for Parent-Teacher</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latin typeface="Arial"/>
                <a:ea typeface="Arial"/>
                <a:cs typeface="Arial"/>
                <a:sym typeface="Arial"/>
              </a:rPr>
              <a:t>3.</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Bullying/Cyber Bullying</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highlight>
                  <a:srgbClr val="FFFF00"/>
                </a:highlight>
                <a:latin typeface="Arial"/>
                <a:ea typeface="Arial"/>
                <a:cs typeface="Arial"/>
                <a:sym typeface="Arial"/>
              </a:rPr>
              <a:t>4.</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Study Skills, homework strategies</a:t>
            </a:r>
            <a:endParaRPr sz="2300">
              <a:solidFill>
                <a:srgbClr val="000000"/>
              </a:solidFill>
              <a:highlight>
                <a:srgbClr val="FFFF00"/>
              </a:highlight>
              <a:latin typeface="Arial"/>
              <a:ea typeface="Arial"/>
              <a:cs typeface="Arial"/>
              <a:sym typeface="Arial"/>
            </a:endParaRPr>
          </a:p>
          <a:p>
            <a:pPr marL="0" lvl="0" indent="0" algn="l" rtl="0">
              <a:lnSpc>
                <a:spcPct val="115000"/>
              </a:lnSpc>
              <a:spcBef>
                <a:spcPts val="1200"/>
              </a:spcBef>
              <a:spcAft>
                <a:spcPts val="1200"/>
              </a:spcAft>
              <a:buSzPts val="1400"/>
              <a:buNone/>
            </a:pPr>
            <a:r>
              <a:rPr lang="en-US" sz="2300">
                <a:solidFill>
                  <a:srgbClr val="000000"/>
                </a:solidFill>
                <a:highlight>
                  <a:srgbClr val="FFFF00"/>
                </a:highlight>
                <a:latin typeface="Arial"/>
                <a:ea typeface="Arial"/>
                <a:cs typeface="Arial"/>
                <a:sym typeface="Arial"/>
              </a:rPr>
              <a:t>5.</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Reclassification</a:t>
            </a:r>
            <a:endParaRPr sz="2300">
              <a:solidFill>
                <a:srgbClr val="000000"/>
              </a:solidFill>
              <a:highlight>
                <a:srgbClr val="FFFF00"/>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88988ce707_0_313"/>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PUBLIC COMMENT</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828d321498_0_1"/>
          <p:cNvSpPr txBox="1">
            <a:spLocks noGrp="1"/>
          </p:cNvSpPr>
          <p:nvPr>
            <p:ph type="title"/>
          </p:nvPr>
        </p:nvSpPr>
        <p:spPr>
          <a:xfrm>
            <a:off x="5849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Public Comment</a:t>
            </a:r>
            <a:endParaRPr/>
          </a:p>
        </p:txBody>
      </p:sp>
      <p:sp>
        <p:nvSpPr>
          <p:cNvPr id="278" name="Google Shape;278;g2828d321498_0_1"/>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800"/>
              </a:spcBef>
              <a:spcAft>
                <a:spcPts val="0"/>
              </a:spcAft>
              <a:buSzPts val="1400"/>
              <a:buNone/>
            </a:pPr>
            <a:endParaRPr/>
          </a:p>
          <a:p>
            <a:pPr marL="0" lvl="0" indent="0" algn="ctr" rtl="0">
              <a:lnSpc>
                <a:spcPct val="90000"/>
              </a:lnSpc>
              <a:spcBef>
                <a:spcPts val="800"/>
              </a:spcBef>
              <a:spcAft>
                <a:spcPts val="0"/>
              </a:spcAft>
              <a:buSzPts val="1400"/>
              <a:buNone/>
            </a:pPr>
            <a:r>
              <a:rPr lang="en-US" sz="2000" u="sng">
                <a:solidFill>
                  <a:schemeClr val="hlink"/>
                </a:solidFill>
                <a:hlinkClick r:id="rId3"/>
              </a:rPr>
              <a:t>DELAC PUBLIC COMMENT</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2eeecc24b6_0_234"/>
          <p:cNvSpPr/>
          <p:nvPr/>
        </p:nvSpPr>
        <p:spPr>
          <a:xfrm>
            <a:off x="-87325" y="-21950"/>
            <a:ext cx="9289500" cy="388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2eeecc24b6_0_234"/>
          <p:cNvSpPr txBox="1">
            <a:spLocks noGrp="1"/>
          </p:cNvSpPr>
          <p:nvPr>
            <p:ph type="sldNum" idx="4294967295"/>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pic>
        <p:nvPicPr>
          <p:cNvPr id="285" name="Google Shape;285;g22eeecc24b6_0_2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6" name="Google Shape;286;g22eeecc24b6_0_234"/>
          <p:cNvSpPr txBox="1"/>
          <p:nvPr/>
        </p:nvSpPr>
        <p:spPr>
          <a:xfrm>
            <a:off x="1431825" y="1601850"/>
            <a:ext cx="6153000" cy="14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700">
                <a:solidFill>
                  <a:schemeClr val="lt1"/>
                </a:solidFill>
                <a:latin typeface="Spectral ExtraBold"/>
                <a:ea typeface="Spectral ExtraBold"/>
                <a:cs typeface="Spectral ExtraBold"/>
                <a:sym typeface="Spectral ExtraBold"/>
              </a:rPr>
              <a:t>Breathe and Exhale (4 Times)</a:t>
            </a:r>
            <a:endParaRPr sz="4700">
              <a:solidFill>
                <a:schemeClr val="lt1"/>
              </a:solidFill>
              <a:latin typeface="Spectral ExtraBold"/>
              <a:ea typeface="Spectral ExtraBold"/>
              <a:cs typeface="Spectral ExtraBold"/>
              <a:sym typeface="Spectral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88988ce707_0_335"/>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DELAC FEEDBACK</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88988ce707_0_330"/>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DELAC Feedback QR CODE</a:t>
            </a:r>
            <a:endParaRPr/>
          </a:p>
        </p:txBody>
      </p:sp>
      <p:sp>
        <p:nvSpPr>
          <p:cNvPr id="297" name="Google Shape;297;g288988ce707_0_330"/>
          <p:cNvSpPr txBox="1">
            <a:spLocks noGrp="1"/>
          </p:cNvSpPr>
          <p:nvPr>
            <p:ph type="body" idx="1"/>
          </p:nvPr>
        </p:nvSpPr>
        <p:spPr>
          <a:xfrm>
            <a:off x="628650" y="1230400"/>
            <a:ext cx="26142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u="sng">
                <a:solidFill>
                  <a:schemeClr val="hlink"/>
                </a:solidFill>
                <a:hlinkClick r:id="rId3"/>
              </a:rPr>
              <a:t>DELAC FEEDBACK LINK</a:t>
            </a:r>
            <a:endParaRPr/>
          </a:p>
        </p:txBody>
      </p:sp>
      <p:pic>
        <p:nvPicPr>
          <p:cNvPr id="298" name="Google Shape;298;g288988ce707_0_330"/>
          <p:cNvPicPr preferRelativeResize="0"/>
          <p:nvPr/>
        </p:nvPicPr>
        <p:blipFill rotWithShape="1">
          <a:blip r:embed="rId4">
            <a:alphaModFix/>
          </a:blip>
          <a:srcRect/>
          <a:stretch/>
        </p:blipFill>
        <p:spPr>
          <a:xfrm>
            <a:off x="5083175" y="1317450"/>
            <a:ext cx="2800175" cy="2800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6dd5e89497_1_177"/>
          <p:cNvSpPr/>
          <p:nvPr/>
        </p:nvSpPr>
        <p:spPr>
          <a:xfrm>
            <a:off x="0" y="-1"/>
            <a:ext cx="9144000" cy="5143501"/>
          </a:xfrm>
          <a:prstGeom prst="rect">
            <a:avLst/>
          </a:prstGeom>
          <a:solidFill>
            <a:srgbClr val="5C9E45"/>
          </a:solidFill>
          <a:ln>
            <a:noFill/>
          </a:ln>
          <a:effectLst>
            <a:outerShdw blurRad="57150" dist="19050" dir="5400000" algn="bl" rotWithShape="0">
              <a:srgbClr val="000000">
                <a:alpha val="50000"/>
              </a:srgbClr>
            </a:outerShdw>
            <a:reflection stA="86000" endPos="30000" dist="85725" dir="5400000" fadeDir="5400012" sy="-100000" algn="bl" rotWithShape="0"/>
          </a:effectLst>
        </p:spPr>
        <p:txBody>
          <a:bodyPr spcFirstLastPara="1" wrap="square" lIns="68575" tIns="34275" rIns="68575" bIns="34275" anchor="ctr" anchorCtr="0">
            <a:noAutofit/>
          </a:bodyPr>
          <a:lstStyle/>
          <a:p>
            <a:pPr marL="457200" marR="0" lvl="0" indent="-228600" algn="l" rtl="0">
              <a:lnSpc>
                <a:spcPct val="150000"/>
              </a:lnSpc>
              <a:spcBef>
                <a:spcPts val="0"/>
              </a:spcBef>
              <a:spcAft>
                <a:spcPts val="0"/>
              </a:spcAft>
              <a:buClr>
                <a:srgbClr val="212326"/>
              </a:buClr>
              <a:buSzPts val="3550"/>
              <a:buFont typeface="Georgia"/>
              <a:buNone/>
            </a:pPr>
            <a:r>
              <a:rPr lang="en-US" sz="3550" b="1" i="1">
                <a:solidFill>
                  <a:schemeClr val="lt1"/>
                </a:solidFill>
                <a:latin typeface="Georgia"/>
                <a:ea typeface="Georgia"/>
                <a:cs typeface="Georgia"/>
                <a:sym typeface="Georgia"/>
              </a:rPr>
              <a:t>“Multilingualism promotes culture.  A culturally diverse child is better prepared to participate and compete in a global society.”</a:t>
            </a:r>
            <a:endParaRPr sz="3550" b="1" i="1">
              <a:solidFill>
                <a:schemeClr val="lt1"/>
              </a:solidFill>
              <a:latin typeface="Georgia"/>
              <a:ea typeface="Georgia"/>
              <a:cs typeface="Georgia"/>
              <a:sym typeface="Georgia"/>
            </a:endParaRPr>
          </a:p>
          <a:p>
            <a:pPr marL="457200" marR="0" lvl="0" indent="-228600" algn="ctr" rtl="0">
              <a:lnSpc>
                <a:spcPct val="150000"/>
              </a:lnSpc>
              <a:spcBef>
                <a:spcPts val="0"/>
              </a:spcBef>
              <a:spcAft>
                <a:spcPts val="0"/>
              </a:spcAft>
              <a:buClr>
                <a:srgbClr val="212326"/>
              </a:buClr>
              <a:buSzPts val="3550"/>
              <a:buFont typeface="Georgia"/>
              <a:buNone/>
            </a:pPr>
            <a:r>
              <a:rPr lang="en-US" sz="3550" b="1" i="1">
                <a:solidFill>
                  <a:schemeClr val="lt1"/>
                </a:solidFill>
                <a:latin typeface="Georgia"/>
                <a:ea typeface="Georgia"/>
                <a:cs typeface="Georgia"/>
                <a:sym typeface="Georgia"/>
              </a:rPr>
              <a:t>–</a:t>
            </a:r>
            <a:r>
              <a:rPr lang="en-US" sz="2250" b="1" i="1">
                <a:solidFill>
                  <a:schemeClr val="lt1"/>
                </a:solidFill>
                <a:latin typeface="Georgia"/>
                <a:ea typeface="Georgia"/>
                <a:cs typeface="Georgia"/>
                <a:sym typeface="Georgia"/>
              </a:rPr>
              <a:t>Maritere Bellas, Latina Author &amp; Parenting Expert</a:t>
            </a:r>
            <a:endParaRPr sz="2250" b="1" i="1">
              <a:solidFill>
                <a:schemeClr val="lt1"/>
              </a:solidFill>
              <a:latin typeface="Georgia"/>
              <a:ea typeface="Georgia"/>
              <a:cs typeface="Georgia"/>
              <a:sym typeface="Georgia"/>
            </a:endParaRPr>
          </a:p>
        </p:txBody>
      </p:sp>
      <p:sp>
        <p:nvSpPr>
          <p:cNvPr id="305" name="Google Shape;305;g26dd5e89497_1_177"/>
          <p:cNvSpPr txBox="1">
            <a:spLocks noGrp="1"/>
          </p:cNvSpPr>
          <p:nvPr>
            <p:ph type="title"/>
          </p:nvPr>
        </p:nvSpPr>
        <p:spPr>
          <a:xfrm>
            <a:off x="628650" y="-725785"/>
            <a:ext cx="7886700" cy="600075"/>
          </a:xfrm>
          <a:prstGeom prst="rect">
            <a:avLst/>
          </a:prstGeom>
          <a:noFill/>
          <a:ln>
            <a:noFill/>
          </a:ln>
        </p:spPr>
        <p:txBody>
          <a:bodyPr spcFirstLastPara="1" wrap="square" lIns="0" tIns="34275" rIns="68575" bIns="34275" anchor="ctr" anchorCtr="0">
            <a:normAutofit/>
          </a:bodyPr>
          <a:lstStyle/>
          <a:p>
            <a:pPr marL="0" lvl="0" indent="0" algn="l" rtl="0">
              <a:lnSpc>
                <a:spcPct val="90000"/>
              </a:lnSpc>
              <a:spcBef>
                <a:spcPts val="0"/>
              </a:spcBef>
              <a:spcAft>
                <a:spcPts val="0"/>
              </a:spcAft>
              <a:buClr>
                <a:srgbClr val="F7C22A"/>
              </a:buClr>
              <a:buSzPts val="3000"/>
              <a:buFont typeface="Montserrat"/>
              <a:buNone/>
            </a:pPr>
            <a:r>
              <a:rPr lang="en-US">
                <a:solidFill>
                  <a:srgbClr val="F7C22A"/>
                </a:solidFill>
              </a:rPr>
              <a:t>Big quote </a:t>
            </a:r>
            <a:endParaRPr/>
          </a:p>
        </p:txBody>
      </p:sp>
      <p:sp>
        <p:nvSpPr>
          <p:cNvPr id="306" name="Google Shape;306;g26dd5e89497_1_177"/>
          <p:cNvSpPr txBox="1"/>
          <p:nvPr/>
        </p:nvSpPr>
        <p:spPr>
          <a:xfrm>
            <a:off x="628650" y="1725575"/>
            <a:ext cx="7886700" cy="238500"/>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ts val="150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88988ce707_0_343"/>
          <p:cNvSpPr txBox="1">
            <a:spLocks noGrp="1"/>
          </p:cNvSpPr>
          <p:nvPr>
            <p:ph type="title"/>
          </p:nvPr>
        </p:nvSpPr>
        <p:spPr>
          <a:xfrm>
            <a:off x="628650" y="602175"/>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Community Closing Activity</a:t>
            </a:r>
            <a:endParaRPr/>
          </a:p>
        </p:txBody>
      </p:sp>
      <p:sp>
        <p:nvSpPr>
          <p:cNvPr id="312" name="Google Shape;312;g288988ce707_0_343"/>
          <p:cNvSpPr txBox="1"/>
          <p:nvPr/>
        </p:nvSpPr>
        <p:spPr>
          <a:xfrm>
            <a:off x="773775" y="1413975"/>
            <a:ext cx="3243600" cy="23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1" u="none" strike="noStrike" cap="none">
                <a:solidFill>
                  <a:schemeClr val="accent1"/>
                </a:solidFill>
                <a:latin typeface="Bree Serif"/>
                <a:ea typeface="Bree Serif"/>
                <a:cs typeface="Bree Serif"/>
                <a:sym typeface="Bree Serif"/>
              </a:rPr>
              <a:t>GRATITUDES…</a:t>
            </a:r>
            <a:endParaRPr sz="3200" b="0" i="1" u="none" strike="noStrike" cap="none">
              <a:solidFill>
                <a:schemeClr val="accent1"/>
              </a:solidFill>
              <a:latin typeface="Bree Serif"/>
              <a:ea typeface="Bree Serif"/>
              <a:cs typeface="Bree Serif"/>
              <a:sym typeface="Bree Serif"/>
            </a:endParaRPr>
          </a:p>
        </p:txBody>
      </p:sp>
      <p:pic>
        <p:nvPicPr>
          <p:cNvPr id="313" name="Google Shape;313;g288988ce707_0_343"/>
          <p:cNvPicPr preferRelativeResize="0"/>
          <p:nvPr/>
        </p:nvPicPr>
        <p:blipFill>
          <a:blip r:embed="rId3">
            <a:alphaModFix/>
          </a:blip>
          <a:stretch>
            <a:fillRect/>
          </a:stretch>
        </p:blipFill>
        <p:spPr>
          <a:xfrm>
            <a:off x="4169775" y="1183275"/>
            <a:ext cx="4821826" cy="36163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67afafb3ab_0_953"/>
          <p:cNvSpPr txBox="1"/>
          <p:nvPr/>
        </p:nvSpPr>
        <p:spPr>
          <a:xfrm>
            <a:off x="628650" y="330582"/>
            <a:ext cx="7886700" cy="428700"/>
          </a:xfrm>
          <a:prstGeom prst="rect">
            <a:avLst/>
          </a:prstGeom>
          <a:noFill/>
          <a:ln>
            <a:noFill/>
          </a:ln>
        </p:spPr>
        <p:txBody>
          <a:bodyPr spcFirstLastPara="1" wrap="square" lIns="0" tIns="34275" rIns="68575" bIns="34275" anchor="ctr" anchorCtr="0">
            <a:noAutofit/>
          </a:bodyPr>
          <a:lstStyle/>
          <a:p>
            <a:pPr marL="0" marR="0" lvl="0" indent="0" algn="ctr" rtl="0">
              <a:lnSpc>
                <a:spcPct val="90000"/>
              </a:lnSpc>
              <a:spcBef>
                <a:spcPts val="0"/>
              </a:spcBef>
              <a:spcAft>
                <a:spcPts val="0"/>
              </a:spcAft>
              <a:buClr>
                <a:srgbClr val="000000"/>
              </a:buClr>
              <a:buSzPts val="2800"/>
              <a:buFont typeface="Montserrat"/>
              <a:buNone/>
            </a:pPr>
            <a:r>
              <a:rPr lang="en-US" sz="3000" b="1" i="0" u="none" strike="noStrike" cap="none">
                <a:solidFill>
                  <a:srgbClr val="FFFFFF"/>
                </a:solidFill>
                <a:latin typeface="Montserrat"/>
                <a:ea typeface="Montserrat"/>
                <a:cs typeface="Montserrat"/>
                <a:sym typeface="Montserrat"/>
              </a:rPr>
              <a:t>SCUSD Five Strategic Priorities</a:t>
            </a:r>
            <a:endParaRPr sz="3000" b="1" i="0" u="none" strike="noStrike" cap="none">
              <a:solidFill>
                <a:srgbClr val="FFFFFF"/>
              </a:solidFill>
              <a:latin typeface="Montserrat"/>
              <a:ea typeface="Montserrat"/>
              <a:cs typeface="Montserrat"/>
              <a:sym typeface="Montserrat"/>
            </a:endParaRPr>
          </a:p>
        </p:txBody>
      </p:sp>
      <p:sp>
        <p:nvSpPr>
          <p:cNvPr id="150" name="Google Shape;150;g267afafb3ab_0_953"/>
          <p:cNvSpPr txBox="1"/>
          <p:nvPr/>
        </p:nvSpPr>
        <p:spPr>
          <a:xfrm>
            <a:off x="441150" y="971550"/>
            <a:ext cx="8261700" cy="37866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High Quality Instruction to Meet the Needs of all Students with a Focus on Students Least Well Served</a:t>
            </a:r>
            <a:endParaRPr sz="18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Multi-Tiered System of Supports (MTSS)</a:t>
            </a:r>
            <a:endParaRPr sz="18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Culturally Responsive Professional Learning</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Effective Talent Programs Focused on Recruitment &amp; Retention in Service of High Quality Instruction</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457200" marR="0" lvl="0" indent="-342900" algn="l" rtl="0">
              <a:lnSpc>
                <a:spcPct val="100000"/>
              </a:lnSpc>
              <a:spcBef>
                <a:spcPts val="0"/>
              </a:spcBef>
              <a:spcAft>
                <a:spcPts val="0"/>
              </a:spcAft>
              <a:buClr>
                <a:srgbClr val="FFFFFF"/>
              </a:buClr>
              <a:buSzPts val="1800"/>
              <a:buFont typeface="Montserrat"/>
              <a:buChar char="●"/>
            </a:pPr>
            <a:r>
              <a:rPr lang="en-US" sz="1800" b="1" i="0" u="none" strike="noStrike" cap="none">
                <a:solidFill>
                  <a:srgbClr val="FFFFFF"/>
                </a:solidFill>
                <a:latin typeface="Montserrat"/>
                <a:ea typeface="Montserrat"/>
                <a:cs typeface="Montserrat"/>
                <a:sym typeface="Montserrat"/>
              </a:rPr>
              <a:t>Network Upgrades and Centralized Workforce Processes; Including HR Enhancements in Service of High Quality Instruction</a:t>
            </a:r>
            <a:endParaRPr sz="20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88988ce707_0_349"/>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Upcoming Meetings:</a:t>
            </a:r>
            <a:endParaRPr/>
          </a:p>
        </p:txBody>
      </p:sp>
      <p:sp>
        <p:nvSpPr>
          <p:cNvPr id="319" name="Google Shape;319;g288988ce707_0_349"/>
          <p:cNvSpPr txBox="1">
            <a:spLocks noGrp="1"/>
          </p:cNvSpPr>
          <p:nvPr>
            <p:ph type="body" idx="1"/>
          </p:nvPr>
        </p:nvSpPr>
        <p:spPr>
          <a:xfrm>
            <a:off x="628650" y="1230400"/>
            <a:ext cx="41301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sz="1400" b="1" u="sng"/>
              <a:t>DELAC-South Carolina Room</a:t>
            </a:r>
            <a:endParaRPr sz="1400"/>
          </a:p>
          <a:p>
            <a:pPr marL="457200" lvl="0" indent="-317500" algn="l" rtl="0">
              <a:lnSpc>
                <a:spcPct val="90000"/>
              </a:lnSpc>
              <a:spcBef>
                <a:spcPts val="0"/>
              </a:spcBef>
              <a:spcAft>
                <a:spcPts val="0"/>
              </a:spcAft>
              <a:buSzPts val="1400"/>
              <a:buChar char="★"/>
            </a:pPr>
            <a:r>
              <a:rPr lang="en-US" sz="1400"/>
              <a:t>Monday, March 18, 5:30-7:30 p.m.</a:t>
            </a:r>
            <a:endParaRPr sz="1400"/>
          </a:p>
          <a:p>
            <a:pPr marL="457200" lvl="0" indent="-317500" algn="l" rtl="0">
              <a:lnSpc>
                <a:spcPct val="90000"/>
              </a:lnSpc>
              <a:spcBef>
                <a:spcPts val="0"/>
              </a:spcBef>
              <a:spcAft>
                <a:spcPts val="0"/>
              </a:spcAft>
              <a:buSzPts val="1400"/>
              <a:buChar char="★"/>
            </a:pPr>
            <a:r>
              <a:rPr lang="en-US" sz="1400"/>
              <a:t>Monday, April 15, 5:30-7:30 p.m.</a:t>
            </a:r>
            <a:endParaRPr sz="1400"/>
          </a:p>
          <a:p>
            <a:pPr marL="0" lvl="0" indent="0" algn="l" rtl="0">
              <a:lnSpc>
                <a:spcPct val="90000"/>
              </a:lnSpc>
              <a:spcBef>
                <a:spcPts val="800"/>
              </a:spcBef>
              <a:spcAft>
                <a:spcPts val="0"/>
              </a:spcAft>
              <a:buSzPts val="1400"/>
              <a:buNone/>
            </a:pPr>
            <a:r>
              <a:rPr lang="en-US" sz="1400" b="1" u="sng"/>
              <a:t>MPAC- Zoom </a:t>
            </a:r>
            <a:endParaRPr sz="1400"/>
          </a:p>
          <a:p>
            <a:pPr marL="457200" lvl="0" indent="-317500" algn="l" rtl="0">
              <a:lnSpc>
                <a:spcPct val="90000"/>
              </a:lnSpc>
              <a:spcBef>
                <a:spcPts val="0"/>
              </a:spcBef>
              <a:spcAft>
                <a:spcPts val="0"/>
              </a:spcAft>
              <a:buSzPts val="1400"/>
              <a:buChar char="★"/>
            </a:pPr>
            <a:r>
              <a:rPr lang="en-US" sz="1400"/>
              <a:t>Monday , February 23th , 6:00 p.m. - 7:30 p.m. </a:t>
            </a:r>
            <a:endParaRPr sz="1400"/>
          </a:p>
          <a:p>
            <a:pPr marL="457200" lvl="0" indent="-317500" algn="l" rtl="0">
              <a:lnSpc>
                <a:spcPct val="90000"/>
              </a:lnSpc>
              <a:spcBef>
                <a:spcPts val="0"/>
              </a:spcBef>
              <a:spcAft>
                <a:spcPts val="0"/>
              </a:spcAft>
              <a:buSzPts val="1400"/>
              <a:buChar char="★"/>
            </a:pPr>
            <a:r>
              <a:rPr lang="en-US" sz="1400"/>
              <a:t>Monday , March 25  th , 6:00 p.m. - 7:30 p.m. </a:t>
            </a:r>
            <a:endParaRPr sz="1400"/>
          </a:p>
          <a:p>
            <a:pPr marL="457200" lvl="0" indent="-317500" algn="l" rtl="0">
              <a:lnSpc>
                <a:spcPct val="90000"/>
              </a:lnSpc>
              <a:spcBef>
                <a:spcPts val="0"/>
              </a:spcBef>
              <a:spcAft>
                <a:spcPts val="0"/>
              </a:spcAft>
              <a:buSzPts val="1400"/>
              <a:buChar char="★"/>
            </a:pPr>
            <a:r>
              <a:rPr lang="en-US" sz="1400"/>
              <a:t>Monday, April 22nd, 6:00 p.m. - 7:30 p.m. </a:t>
            </a:r>
            <a:endParaRPr sz="1400"/>
          </a:p>
          <a:p>
            <a:pPr marL="0" lvl="0" indent="0" algn="l" rtl="0">
              <a:lnSpc>
                <a:spcPct val="90000"/>
              </a:lnSpc>
              <a:spcBef>
                <a:spcPts val="800"/>
              </a:spcBef>
              <a:spcAft>
                <a:spcPts val="0"/>
              </a:spcAft>
              <a:buSzPts val="1400"/>
              <a:buNone/>
            </a:pPr>
            <a:r>
              <a:rPr lang="en-US" sz="1400" b="1" u="sng"/>
              <a:t>SCUSD BOARD MEETINGS- Community Rooms</a:t>
            </a:r>
            <a:endParaRPr sz="1400"/>
          </a:p>
          <a:p>
            <a:pPr marL="457200" lvl="0" indent="-317500" algn="l" rtl="0">
              <a:lnSpc>
                <a:spcPct val="90000"/>
              </a:lnSpc>
              <a:spcBef>
                <a:spcPts val="0"/>
              </a:spcBef>
              <a:spcAft>
                <a:spcPts val="0"/>
              </a:spcAft>
              <a:buSzPts val="1400"/>
              <a:buChar char="★"/>
            </a:pPr>
            <a:r>
              <a:rPr lang="en-US" sz="1400"/>
              <a:t>Thursday, February 1, 6:30 p.m.</a:t>
            </a:r>
            <a:endParaRPr sz="1400"/>
          </a:p>
          <a:p>
            <a:pPr marL="457200" lvl="0" indent="-317500" algn="l" rtl="0">
              <a:lnSpc>
                <a:spcPct val="90000"/>
              </a:lnSpc>
              <a:spcBef>
                <a:spcPts val="0"/>
              </a:spcBef>
              <a:spcAft>
                <a:spcPts val="0"/>
              </a:spcAft>
              <a:buSzPts val="1400"/>
              <a:buChar char="★"/>
            </a:pPr>
            <a:r>
              <a:rPr lang="en-US" sz="1400"/>
              <a:t>Thursday, February 15, 6:30 p.m.</a:t>
            </a:r>
            <a:endParaRPr sz="1400"/>
          </a:p>
          <a:p>
            <a:pPr marL="457200" lvl="0" indent="-317500" algn="l" rtl="0">
              <a:lnSpc>
                <a:spcPct val="90000"/>
              </a:lnSpc>
              <a:spcBef>
                <a:spcPts val="0"/>
              </a:spcBef>
              <a:spcAft>
                <a:spcPts val="0"/>
              </a:spcAft>
              <a:buSzPts val="1400"/>
              <a:buChar char="★"/>
            </a:pPr>
            <a:r>
              <a:rPr lang="en-US" sz="1400"/>
              <a:t>Thursday, March 7, 6:30 p.m.</a:t>
            </a:r>
            <a:endParaRPr sz="1400"/>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b="1" u="sng"/>
              <a:t>JOINT PAC/BAAAB/CAC/DELAC Mtg.-South Carolina</a:t>
            </a:r>
            <a:endParaRPr sz="1400" b="1" u="sng"/>
          </a:p>
          <a:p>
            <a:pPr marL="457200" lvl="0" indent="-317500" algn="l" rtl="0">
              <a:lnSpc>
                <a:spcPct val="90000"/>
              </a:lnSpc>
              <a:spcBef>
                <a:spcPts val="0"/>
              </a:spcBef>
              <a:spcAft>
                <a:spcPts val="0"/>
              </a:spcAft>
              <a:buSzPts val="1400"/>
              <a:buChar char="★"/>
            </a:pPr>
            <a:r>
              <a:rPr lang="en-US" sz="1400"/>
              <a:t>Monday, January 22nd, 6-8 p.m.</a:t>
            </a:r>
            <a:endParaRPr sz="1400"/>
          </a:p>
        </p:txBody>
      </p:sp>
      <p:pic>
        <p:nvPicPr>
          <p:cNvPr id="320" name="Google Shape;320;g288988ce707_0_349"/>
          <p:cNvPicPr preferRelativeResize="0"/>
          <p:nvPr/>
        </p:nvPicPr>
        <p:blipFill>
          <a:blip r:embed="rId3">
            <a:alphaModFix/>
          </a:blip>
          <a:stretch>
            <a:fillRect/>
          </a:stretch>
        </p:blipFill>
        <p:spPr>
          <a:xfrm>
            <a:off x="4758750" y="747650"/>
            <a:ext cx="4232850" cy="3588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88988ce707_0_322"/>
          <p:cNvSpPr txBox="1"/>
          <p:nvPr/>
        </p:nvSpPr>
        <p:spPr>
          <a:xfrm>
            <a:off x="422950" y="235125"/>
            <a:ext cx="84516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a:solidFill>
                  <a:schemeClr val="lt1"/>
                </a:solidFill>
                <a:latin typeface="Montserrat"/>
                <a:ea typeface="Montserrat"/>
                <a:cs typeface="Montserrat"/>
                <a:sym typeface="Montserrat"/>
              </a:rPr>
              <a:t>Multilingual Literacy Department Outcomes</a:t>
            </a:r>
            <a:endParaRPr sz="3000" b="1" i="0" u="none" strike="noStrike" cap="none">
              <a:solidFill>
                <a:schemeClr val="lt1"/>
              </a:solidFill>
              <a:latin typeface="Montserrat"/>
              <a:ea typeface="Montserrat"/>
              <a:cs typeface="Montserrat"/>
              <a:sym typeface="Montserrat"/>
            </a:endParaRPr>
          </a:p>
        </p:txBody>
      </p:sp>
      <p:sp>
        <p:nvSpPr>
          <p:cNvPr id="156" name="Google Shape;156;g288988ce707_0_322"/>
          <p:cNvSpPr txBox="1"/>
          <p:nvPr/>
        </p:nvSpPr>
        <p:spPr>
          <a:xfrm>
            <a:off x="422950" y="1126850"/>
            <a:ext cx="8196900" cy="3883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90000"/>
              </a:lnSpc>
              <a:spcBef>
                <a:spcPts val="80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overall Summative ELPAC Assessments by at least one performance level.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CAASPP ELA assessments noted by the student’s scale score (3-8th CAASPP, 11th CAASPP);iReady ELA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Increase reclassification by 10% on a yearly basis.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90% of EBs will graduate from high school.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80% of High School Emergent bilingual students will be on track for college and career (students meeting A-G requirements).</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schools serving at least 21 or more emergent bilingual students will have a functional English Language Advisory Committee (ELAC).</a:t>
            </a:r>
            <a:endParaRPr sz="2100" b="1" i="0" u="sng" strike="noStrike" cap="none">
              <a:solidFill>
                <a:schemeClr val="lt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900"/>
              <a:buFont typeface="Arial"/>
              <a:buNone/>
            </a:pPr>
            <a:endParaRPr sz="39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769aceb451_0_17"/>
          <p:cNvSpPr txBox="1">
            <a:spLocks noGrp="1"/>
          </p:cNvSpPr>
          <p:nvPr>
            <p:ph type="title"/>
          </p:nvPr>
        </p:nvSpPr>
        <p:spPr>
          <a:xfrm>
            <a:off x="203925" y="267875"/>
            <a:ext cx="5607300" cy="791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2667"/>
              <a:buNone/>
            </a:pPr>
            <a:r>
              <a:rPr lang="en-US"/>
              <a:t>COMMUNITY CONNECTOR: Your favorite place to find relaxation is…  </a:t>
            </a:r>
            <a:endParaRPr/>
          </a:p>
        </p:txBody>
      </p:sp>
      <p:pic>
        <p:nvPicPr>
          <p:cNvPr id="162" name="Google Shape;162;g2769aceb451_0_17"/>
          <p:cNvPicPr preferRelativeResize="0"/>
          <p:nvPr/>
        </p:nvPicPr>
        <p:blipFill>
          <a:blip r:embed="rId3">
            <a:alphaModFix/>
          </a:blip>
          <a:stretch>
            <a:fillRect/>
          </a:stretch>
        </p:blipFill>
        <p:spPr>
          <a:xfrm>
            <a:off x="203925" y="1287000"/>
            <a:ext cx="4500045" cy="3315251"/>
          </a:xfrm>
          <a:prstGeom prst="rect">
            <a:avLst/>
          </a:prstGeom>
          <a:noFill/>
          <a:ln>
            <a:noFill/>
          </a:ln>
        </p:spPr>
      </p:pic>
      <p:pic>
        <p:nvPicPr>
          <p:cNvPr id="163" name="Google Shape;163;g2769aceb451_0_17"/>
          <p:cNvPicPr preferRelativeResize="0"/>
          <p:nvPr/>
        </p:nvPicPr>
        <p:blipFill>
          <a:blip r:embed="rId4">
            <a:alphaModFix/>
          </a:blip>
          <a:stretch>
            <a:fillRect/>
          </a:stretch>
        </p:blipFill>
        <p:spPr>
          <a:xfrm>
            <a:off x="4750270" y="1287000"/>
            <a:ext cx="4186754" cy="2764548"/>
          </a:xfrm>
          <a:prstGeom prst="rect">
            <a:avLst/>
          </a:prstGeom>
          <a:noFill/>
          <a:ln>
            <a:noFill/>
          </a:ln>
        </p:spPr>
      </p:pic>
      <p:pic>
        <p:nvPicPr>
          <p:cNvPr id="164" name="Google Shape;164;g2769aceb451_0_17"/>
          <p:cNvPicPr preferRelativeResize="0"/>
          <p:nvPr/>
        </p:nvPicPr>
        <p:blipFill>
          <a:blip r:embed="rId5">
            <a:alphaModFix/>
          </a:blip>
          <a:stretch>
            <a:fillRect/>
          </a:stretch>
        </p:blipFill>
        <p:spPr>
          <a:xfrm>
            <a:off x="3480950" y="3032874"/>
            <a:ext cx="3638924" cy="2046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8ba8c4d7e1_1_182"/>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DELAC REPRESENTATIVE ROLL CALL</a:t>
            </a:r>
            <a:endParaRPr/>
          </a:p>
        </p:txBody>
      </p:sp>
      <p:pic>
        <p:nvPicPr>
          <p:cNvPr id="170" name="Google Shape;170;g28ba8c4d7e1_1_182"/>
          <p:cNvPicPr preferRelativeResize="0"/>
          <p:nvPr/>
        </p:nvPicPr>
        <p:blipFill rotWithShape="1">
          <a:blip r:embed="rId3">
            <a:alphaModFix/>
          </a:blip>
          <a:srcRect/>
          <a:stretch/>
        </p:blipFill>
        <p:spPr>
          <a:xfrm>
            <a:off x="362750" y="1193350"/>
            <a:ext cx="8152601" cy="3270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8ba8c4d7e1_1_187"/>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APPROVAL OF MEETING MINUTES</a:t>
            </a:r>
            <a:endParaRPr/>
          </a:p>
        </p:txBody>
      </p:sp>
      <p:sp>
        <p:nvSpPr>
          <p:cNvPr id="176" name="Google Shape;176;g28ba8c4d7e1_1_187"/>
          <p:cNvSpPr txBox="1">
            <a:spLocks noGrp="1"/>
          </p:cNvSpPr>
          <p:nvPr>
            <p:ph type="body" idx="1"/>
          </p:nvPr>
        </p:nvSpPr>
        <p:spPr>
          <a:xfrm>
            <a:off x="595550" y="1230406"/>
            <a:ext cx="78867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Monday, December 18, 2023</a:t>
            </a:r>
            <a:r>
              <a:rPr lang="en-US" sz="2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(English)</a:t>
            </a:r>
            <a:endParaRPr sz="2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67afafb3ab_0_732"/>
          <p:cNvSpPr txBox="1">
            <a:spLocks noGrp="1"/>
          </p:cNvSpPr>
          <p:nvPr>
            <p:ph type="title"/>
          </p:nvPr>
        </p:nvSpPr>
        <p:spPr>
          <a:xfrm>
            <a:off x="628650" y="42360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AGENDA</a:t>
            </a:r>
            <a:endParaRPr/>
          </a:p>
        </p:txBody>
      </p:sp>
      <p:graphicFrame>
        <p:nvGraphicFramePr>
          <p:cNvPr id="182" name="Google Shape;182;g267afafb3ab_0_732"/>
          <p:cNvGraphicFramePr/>
          <p:nvPr/>
        </p:nvGraphicFramePr>
        <p:xfrm>
          <a:off x="634700" y="852300"/>
          <a:ext cx="3000000" cy="3000000"/>
        </p:xfrm>
        <a:graphic>
          <a:graphicData uri="http://schemas.openxmlformats.org/drawingml/2006/table">
            <a:tbl>
              <a:tblPr>
                <a:noFill/>
                <a:tableStyleId>{64834D93-BB9A-4189-BE1E-405A6F15E192}</a:tableStyleId>
              </a:tblPr>
              <a:tblGrid>
                <a:gridCol w="2882450">
                  <a:extLst>
                    <a:ext uri="{9D8B030D-6E8A-4147-A177-3AD203B41FA5}">
                      <a16:colId xmlns:a16="http://schemas.microsoft.com/office/drawing/2014/main" val="20000"/>
                    </a:ext>
                  </a:extLst>
                </a:gridCol>
                <a:gridCol w="2882450">
                  <a:extLst>
                    <a:ext uri="{9D8B030D-6E8A-4147-A177-3AD203B41FA5}">
                      <a16:colId xmlns:a16="http://schemas.microsoft.com/office/drawing/2014/main" val="20001"/>
                    </a:ext>
                  </a:extLst>
                </a:gridCol>
                <a:gridCol w="2181000">
                  <a:extLst>
                    <a:ext uri="{9D8B030D-6E8A-4147-A177-3AD203B41FA5}">
                      <a16:colId xmlns:a16="http://schemas.microsoft.com/office/drawing/2014/main" val="20002"/>
                    </a:ext>
                  </a:extLst>
                </a:gridCol>
              </a:tblGrid>
              <a:tr h="7155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5:30-5:35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Welcoming and Light Dinner</a:t>
                      </a:r>
                      <a:endParaRPr sz="1200" i="1" u="none" strike="noStrike" cap="none"/>
                    </a:p>
                    <a:p>
                      <a:pPr marL="0" marR="0" lvl="0" indent="0" algn="l" rtl="0">
                        <a:lnSpc>
                          <a:spcPct val="100000"/>
                        </a:lnSpc>
                        <a:spcBef>
                          <a:spcPts val="0"/>
                        </a:spcBef>
                        <a:spcAft>
                          <a:spcPts val="0"/>
                        </a:spcAft>
                        <a:buClr>
                          <a:srgbClr val="000000"/>
                        </a:buClr>
                        <a:buSzPts val="1400"/>
                        <a:buFont typeface="Arial"/>
                        <a:buNone/>
                      </a:pPr>
                      <a:r>
                        <a:rPr lang="en-US" sz="1200" i="1" u="none" strike="noStrike" cap="none"/>
                        <a:t>Visit with Santa</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Dr. Simms</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71557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5:35-5:40 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DELAC Roll Call</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Patricia/Jo</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7155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5:40-5:45 p.m.</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Review of the agenda</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u="none" strike="noStrike" cap="none"/>
                        <a:t>Dr. Krbecek</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7677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5:45-6:00  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a:t>Literacy Strategies for Parents</a:t>
                      </a:r>
                      <a:r>
                        <a:rPr lang="en-US" sz="1200" i="1" u="none" strike="noStrike" cap="none"/>
                        <a:t> </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i="1"/>
                        <a:t>Toneiya Donkor, Training Specialist</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3685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6:00-6:10 p.m.</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none" strike="noStrike" cap="none"/>
                        <a:t>BREAK</a:t>
                      </a: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i="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7c21b00d7b_0_2"/>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Agenda </a:t>
            </a:r>
            <a:endParaRPr/>
          </a:p>
        </p:txBody>
      </p:sp>
      <p:graphicFrame>
        <p:nvGraphicFramePr>
          <p:cNvPr id="188" name="Google Shape;188;g27c21b00d7b_0_2"/>
          <p:cNvGraphicFramePr/>
          <p:nvPr/>
        </p:nvGraphicFramePr>
        <p:xfrm>
          <a:off x="628638" y="1057350"/>
          <a:ext cx="3000000" cy="3000000"/>
        </p:xfrm>
        <a:graphic>
          <a:graphicData uri="http://schemas.openxmlformats.org/drawingml/2006/table">
            <a:tbl>
              <a:tblPr>
                <a:noFill/>
                <a:tableStyleId>{64834D93-BB9A-4189-BE1E-405A6F15E192}</a:tableStyleId>
              </a:tblPr>
              <a:tblGrid>
                <a:gridCol w="2453275">
                  <a:extLst>
                    <a:ext uri="{9D8B030D-6E8A-4147-A177-3AD203B41FA5}">
                      <a16:colId xmlns:a16="http://schemas.microsoft.com/office/drawing/2014/main" val="20000"/>
                    </a:ext>
                  </a:extLst>
                </a:gridCol>
                <a:gridCol w="2453275">
                  <a:extLst>
                    <a:ext uri="{9D8B030D-6E8A-4147-A177-3AD203B41FA5}">
                      <a16:colId xmlns:a16="http://schemas.microsoft.com/office/drawing/2014/main" val="20001"/>
                    </a:ext>
                  </a:extLst>
                </a:gridCol>
                <a:gridCol w="3071375">
                  <a:extLst>
                    <a:ext uri="{9D8B030D-6E8A-4147-A177-3AD203B41FA5}">
                      <a16:colId xmlns:a16="http://schemas.microsoft.com/office/drawing/2014/main" val="20002"/>
                    </a:ext>
                  </a:extLst>
                </a:gridCol>
              </a:tblGrid>
              <a:tr h="438550">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6:10-7:00 p.m. </a:t>
                      </a:r>
                      <a:endParaRPr sz="1200" b="1" u="none" strike="noStrike" cap="none"/>
                    </a:p>
                    <a:p>
                      <a:pPr marL="0" marR="0" lvl="0" indent="0" algn="l" rtl="0">
                        <a:lnSpc>
                          <a:spcPct val="100000"/>
                        </a:lnSpc>
                        <a:spcBef>
                          <a:spcPts val="0"/>
                        </a:spcBef>
                        <a:spcAft>
                          <a:spcPts val="0"/>
                        </a:spcAft>
                        <a:buClr>
                          <a:srgbClr val="000000"/>
                        </a:buClr>
                        <a:buSzPts val="1200"/>
                        <a:buFont typeface="Arial"/>
                        <a:buNone/>
                      </a:pP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i="1" u="none" strike="noStrike" cap="none"/>
                        <a:t>Reports:</a:t>
                      </a:r>
                      <a:endParaRPr sz="1200" i="1" u="none" strike="noStrike" cap="none"/>
                    </a:p>
                    <a:p>
                      <a:pPr marL="457200" marR="0" lvl="0" indent="-304800" algn="l" rtl="0">
                        <a:lnSpc>
                          <a:spcPct val="100000"/>
                        </a:lnSpc>
                        <a:spcBef>
                          <a:spcPts val="0"/>
                        </a:spcBef>
                        <a:spcAft>
                          <a:spcPts val="0"/>
                        </a:spcAft>
                        <a:buClr>
                          <a:srgbClr val="000000"/>
                        </a:buClr>
                        <a:buSzPts val="1200"/>
                        <a:buFont typeface="Arial"/>
                        <a:buAutoNum type="alphaLcPeriod"/>
                      </a:pPr>
                      <a:r>
                        <a:rPr lang="en-US" sz="1200"/>
                        <a:t>DELAC Announcement of Officers (Dr. Krbecek)</a:t>
                      </a:r>
                      <a:endParaRPr sz="1200"/>
                    </a:p>
                    <a:p>
                      <a:pPr marL="457200" marR="0" lvl="0" indent="-304800" algn="l" rtl="0">
                        <a:lnSpc>
                          <a:spcPct val="100000"/>
                        </a:lnSpc>
                        <a:spcBef>
                          <a:spcPts val="0"/>
                        </a:spcBef>
                        <a:spcAft>
                          <a:spcPts val="0"/>
                        </a:spcAft>
                        <a:buClr>
                          <a:srgbClr val="000000"/>
                        </a:buClr>
                        <a:buSzPts val="1200"/>
                        <a:buFont typeface="Arial"/>
                        <a:buAutoNum type="alphaLcPeriod"/>
                      </a:pPr>
                      <a:r>
                        <a:rPr lang="en-US" sz="1200"/>
                        <a:t>English learner school attendance rates (Dr. Simms)</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Dr. Simms/Dr. Krbecek</a:t>
                      </a: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43855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7:00-7:15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Public Comment</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DELAC Membership</a:t>
                      </a: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438550">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t>7:15-7:30 p.m </a:t>
                      </a:r>
                      <a:endParaRPr sz="1200" b="1"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sng" strike="noStrike" cap="none">
                          <a:solidFill>
                            <a:schemeClr val="hlink"/>
                          </a:solidFill>
                          <a:hlinkClick r:id="rId3"/>
                        </a:rPr>
                        <a:t>DELAC Feedback</a:t>
                      </a: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Meeting Closure</a:t>
                      </a: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Dr. Simms</a:t>
                      </a: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p>
                      <a:pPr marL="0" marR="0" lvl="0" indent="0" algn="l" rtl="0">
                        <a:lnSpc>
                          <a:spcPct val="100000"/>
                        </a:lnSpc>
                        <a:spcBef>
                          <a:spcPts val="0"/>
                        </a:spcBef>
                        <a:spcAft>
                          <a:spcPts val="0"/>
                        </a:spcAft>
                        <a:buClr>
                          <a:srgbClr val="000000"/>
                        </a:buClr>
                        <a:buSzPts val="1400"/>
                        <a:buFont typeface="Arial"/>
                        <a:buNone/>
                      </a:pPr>
                      <a:endParaRPr sz="1200" u="none" strike="noStrike" cap="none"/>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9" name="Google Shape;189;g27c21b00d7b_0_2"/>
          <p:cNvPicPr preferRelativeResize="0"/>
          <p:nvPr/>
        </p:nvPicPr>
        <p:blipFill rotWithShape="1">
          <a:blip r:embed="rId4">
            <a:alphaModFix/>
          </a:blip>
          <a:srcRect/>
          <a:stretch/>
        </p:blipFill>
        <p:spPr>
          <a:xfrm>
            <a:off x="5611675" y="3071800"/>
            <a:ext cx="1031800" cy="103180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661</Words>
  <Application>Microsoft Office PowerPoint</Application>
  <PresentationFormat>On-screen Show (16:9)</PresentationFormat>
  <Paragraphs>130</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Raleway</vt:lpstr>
      <vt:lpstr>Spectral ExtraBold</vt:lpstr>
      <vt:lpstr>Lato</vt:lpstr>
      <vt:lpstr>Bree Serif</vt:lpstr>
      <vt:lpstr>Calibri</vt:lpstr>
      <vt:lpstr>Georgia</vt:lpstr>
      <vt:lpstr>Montserrat</vt:lpstr>
      <vt:lpstr>Arial</vt:lpstr>
      <vt:lpstr>Times New Roman</vt:lpstr>
      <vt:lpstr>Streamline</vt:lpstr>
      <vt:lpstr>District English Language Advisory Committee</vt:lpstr>
      <vt:lpstr>PowerPoint Presentation</vt:lpstr>
      <vt:lpstr>PowerPoint Presentation</vt:lpstr>
      <vt:lpstr>PowerPoint Presentation</vt:lpstr>
      <vt:lpstr>COMMUNITY CONNECTOR: Your favorite place to find relaxation is…  </vt:lpstr>
      <vt:lpstr>DELAC REPRESENTATIVE ROLL CALL</vt:lpstr>
      <vt:lpstr>APPROVAL OF MEETING MINUTES</vt:lpstr>
      <vt:lpstr>AGENDA</vt:lpstr>
      <vt:lpstr>Agenda </vt:lpstr>
      <vt:lpstr>PowerPoint Presentation</vt:lpstr>
      <vt:lpstr>Literacy Strategies</vt:lpstr>
      <vt:lpstr>BREAK:  10 Minutes</vt:lpstr>
      <vt:lpstr>PowerPoint Presentation</vt:lpstr>
      <vt:lpstr>DELAC Officer Announcement</vt:lpstr>
      <vt:lpstr>PowerPoint Presentation</vt:lpstr>
      <vt:lpstr>Student Attendance and Chronic Absenteeism</vt:lpstr>
      <vt:lpstr>Why is monitoring attendance important?</vt:lpstr>
      <vt:lpstr>English Learner Student Attendance–Attendance Rate</vt:lpstr>
      <vt:lpstr>English Learner Student Attendance–Chronic Absenteeism </vt:lpstr>
      <vt:lpstr>California Dashboard Attendance Metric</vt:lpstr>
      <vt:lpstr>PowerPoint Presentation</vt:lpstr>
      <vt:lpstr>Needs Assessment Results</vt:lpstr>
      <vt:lpstr>PowerPoint Presentation</vt:lpstr>
      <vt:lpstr>Public Comment</vt:lpstr>
      <vt:lpstr>PowerPoint Presentation</vt:lpstr>
      <vt:lpstr>PowerPoint Presentation</vt:lpstr>
      <vt:lpstr>DELAC Feedback QR CODE</vt:lpstr>
      <vt:lpstr>Big quote </vt:lpstr>
      <vt:lpstr>Community Closing Activity</vt:lpstr>
      <vt:lpstr>Upcoming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English Language Advisory Committee</dc:title>
  <dc:creator>Olga L. Simms</dc:creator>
  <cp:lastModifiedBy>Kao Lee</cp:lastModifiedBy>
  <cp:revision>2</cp:revision>
  <dcterms:modified xsi:type="dcterms:W3CDTF">2024-01-26T23:29:48Z</dcterms:modified>
</cp:coreProperties>
</file>