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4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5143500" type="screen16x9"/>
  <p:notesSz cx="6950075" cy="9236075"/>
  <p:embeddedFontLst>
    <p:embeddedFont>
      <p:font typeface="Montserrat" panose="020B0604020202020204" charset="0"/>
      <p:regular r:id="rId27"/>
      <p:bold r:id="rId28"/>
      <p:italic r:id="rId29"/>
      <p:boldItalic r:id="rId30"/>
    </p:embeddedFont>
    <p:embeddedFont>
      <p:font typeface="Lato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Frank Ruhl Libre Medium" panose="020B0604020202020204" charset="-79"/>
      <p:regular r:id="rId39"/>
      <p:bold r:id="rId40"/>
    </p:embeddedFont>
    <p:embeddedFont>
      <p:font typeface="Playfair Display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nBh5ANRv/lLUajys9q9Y/jImW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4E0CFD-0D79-4B30-9BCB-ACEBA9593747}">
  <a:tblStyle styleId="{CB4E0CFD-0D79-4B30-9BCB-ACEBA959374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49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f928962bc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2f928962bc6_0_193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92550" rIns="92550" bIns="92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Sujey and Anita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f9f67dc9db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2f9f67dc9db_0_199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92550" rIns="92550" bIns="92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168911b72c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3168911b72c_1_2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92550" rIns="92550" bIns="92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769aceb45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2769aceb451_0_3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Marcela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6dd5e89497_1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26dd5e89497_16_0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>
                <a:solidFill>
                  <a:schemeClr val="dk1"/>
                </a:solidFill>
              </a:rPr>
              <a:t>Anita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83" name="Google Shape;283;g26dd5e89497_16_0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fa16d65d9b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g2fa16d65d9b_3_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Marcela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88988ce70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288988ce707_0_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Anita and Suje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88988ce707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288988ce707_0_31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Marcela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28d32149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2828d321498_0_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2eeecc24b6_0_234:notes"/>
          <p:cNvSpPr txBox="1">
            <a:spLocks noGrp="1"/>
          </p:cNvSpPr>
          <p:nvPr>
            <p:ph type="body" idx="1"/>
          </p:nvPr>
        </p:nvSpPr>
        <p:spPr>
          <a:xfrm>
            <a:off x="695008" y="4444084"/>
            <a:ext cx="5560060" cy="363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91350" rIns="91350" bIns="9135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400"/>
              <a:t>We will continue to work on communication skills</a:t>
            </a:r>
            <a:endParaRPr sz="1400"/>
          </a:p>
        </p:txBody>
      </p:sp>
      <p:sp>
        <p:nvSpPr>
          <p:cNvPr id="314" name="Google Shape;314;g22eeecc24b6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62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88988ce707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288988ce707_0_34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Nangialy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f928962bc6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2f928962bc6_0_386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92550" rIns="92550" bIns="92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Suje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6dd5e89497_1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26dd5e89497_1_177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Marcela</a:t>
            </a:r>
            <a:endParaRPr/>
          </a:p>
        </p:txBody>
      </p:sp>
      <p:sp>
        <p:nvSpPr>
          <p:cNvPr id="329" name="Google Shape;329;g26dd5e89497_1_177:notes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88988ce707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288988ce707_0_33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Mrs. Anita and Suje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88988ce707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288988ce707_0_33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88988ce707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288988ce707_0_34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f9f67dc9d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2f9f67dc9db_0_4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solidFill>
                  <a:schemeClr val="dk1"/>
                </a:solidFill>
              </a:rPr>
              <a:t>Intent: </a:t>
            </a:r>
            <a:r>
              <a:rPr lang="en-US" sz="1400">
                <a:solidFill>
                  <a:schemeClr val="dk1"/>
                </a:solidFill>
              </a:rPr>
              <a:t>How we engage in today’s session with an Anti-Bias/Anti-Racist/Trauma-Informed lens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solidFill>
                  <a:schemeClr val="dk1"/>
                </a:solidFill>
              </a:rPr>
              <a:t>Speaker notes: 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>
                <a:solidFill>
                  <a:schemeClr val="dk1"/>
                </a:solidFill>
              </a:rPr>
              <a:t>We invite you to participate so that we can all learn from each other. 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This is our invitation for you to reflect on how you want to engage in our session today through an anti-bias/anti-racist/trauma informed lens. Please take a moment to review and then pick one that resonates with you and how you would like to engage in today’s session.   (you can have 1-2 people share out/ or have them share with a partner) 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8ba8c4d7e1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28ba8c4d7e1_1_18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Mr. Ahmadzai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8ba8c4d7e1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28ba8c4d7e1_1_18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Marcela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67afafb3ab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267afafb3ab_0_73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Suje and Anita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88988ce70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288988ce707_0_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Nangialy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f928962bc6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2f928962bc6_0_758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92550" rIns="92550" bIns="92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88988ce707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288988ce707_0_18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2f928962bc6_0_31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4500"/>
              <a:buFont typeface="Montserrat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g2f928962bc6_0_319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pSp>
        <p:nvGrpSpPr>
          <p:cNvPr id="17" name="Google Shape;17;g2f928962bc6_0_319"/>
          <p:cNvGrpSpPr/>
          <p:nvPr/>
        </p:nvGrpSpPr>
        <p:grpSpPr>
          <a:xfrm>
            <a:off x="7341565" y="4436513"/>
            <a:ext cx="1173781" cy="436631"/>
            <a:chOff x="9788759" y="5915364"/>
            <a:chExt cx="1565041" cy="582174"/>
          </a:xfrm>
        </p:grpSpPr>
        <p:cxnSp>
          <p:nvCxnSpPr>
            <p:cNvPr id="18" name="Google Shape;18;g2f928962bc6_0_319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9" name="Google Shape;19;g2f928962bc6_0_3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20;g2f928962bc6_0_319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f928962bc6_0_241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g2f928962bc6_0_241"/>
          <p:cNvSpPr txBox="1">
            <a:spLocks noGrp="1"/>
          </p:cNvSpPr>
          <p:nvPr>
            <p:ph type="body" idx="1"/>
          </p:nvPr>
        </p:nvSpPr>
        <p:spPr>
          <a:xfrm>
            <a:off x="628650" y="1230406"/>
            <a:ext cx="78867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66" name="Google Shape;66;g2f928962bc6_0_241"/>
          <p:cNvGrpSpPr/>
          <p:nvPr/>
        </p:nvGrpSpPr>
        <p:grpSpPr>
          <a:xfrm>
            <a:off x="7341565" y="4436513"/>
            <a:ext cx="1173781" cy="436631"/>
            <a:chOff x="9788759" y="5915364"/>
            <a:chExt cx="1565041" cy="582174"/>
          </a:xfrm>
        </p:grpSpPr>
        <p:cxnSp>
          <p:nvCxnSpPr>
            <p:cNvPr id="67" name="Google Shape;67;g2f928962bc6_0_241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68" name="Google Shape;68;g2f928962bc6_0_2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" name="Google Shape;69;g2f928962bc6_0_241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g2f928962bc6_0_250"/>
          <p:cNvGrpSpPr/>
          <p:nvPr/>
        </p:nvGrpSpPr>
        <p:grpSpPr>
          <a:xfrm>
            <a:off x="7341565" y="4436513"/>
            <a:ext cx="1173781" cy="436631"/>
            <a:chOff x="9788759" y="5915364"/>
            <a:chExt cx="1565041" cy="582174"/>
          </a:xfrm>
        </p:grpSpPr>
        <p:cxnSp>
          <p:nvCxnSpPr>
            <p:cNvPr id="72" name="Google Shape;72;g2f928962bc6_0_250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73" name="Google Shape;73;g2f928962bc6_0_2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" name="Google Shape;74;g2f928962bc6_0_250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f928962bc6_0_25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g2f928962bc6_0_255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8" name="Google Shape;78;g2f928962bc6_0_255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g2f928962bc6_0_255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0" name="Google Shape;80;g2f928962bc6_0_255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81" name="Google Shape;81;g2f928962bc6_0_255"/>
          <p:cNvGrpSpPr/>
          <p:nvPr/>
        </p:nvGrpSpPr>
        <p:grpSpPr>
          <a:xfrm>
            <a:off x="7341565" y="4436513"/>
            <a:ext cx="1173781" cy="436631"/>
            <a:chOff x="9788759" y="5915364"/>
            <a:chExt cx="1565041" cy="582174"/>
          </a:xfrm>
        </p:grpSpPr>
        <p:cxnSp>
          <p:nvCxnSpPr>
            <p:cNvPr id="82" name="Google Shape;82;g2f928962bc6_0_255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3" name="Google Shape;83;g2f928962bc6_0_2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" name="Google Shape;84;g2f928962bc6_0_255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f928962bc6_0_265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2f928962bc6_0_26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g2f928962bc6_0_26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89" name="Google Shape;89;g2f928962bc6_0_265"/>
          <p:cNvGrpSpPr/>
          <p:nvPr/>
        </p:nvGrpSpPr>
        <p:grpSpPr>
          <a:xfrm>
            <a:off x="7341565" y="4436513"/>
            <a:ext cx="1173781" cy="436631"/>
            <a:chOff x="9788759" y="5915364"/>
            <a:chExt cx="1565041" cy="582174"/>
          </a:xfrm>
        </p:grpSpPr>
        <p:cxnSp>
          <p:nvCxnSpPr>
            <p:cNvPr id="90" name="Google Shape;90;g2f928962bc6_0_265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91" name="Google Shape;91;g2f928962bc6_0_2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Google Shape;92;g2f928962bc6_0_265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g2f928962bc6_0_2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19" y="-2"/>
            <a:ext cx="9139162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2f928962bc6_0_279"/>
          <p:cNvSpPr/>
          <p:nvPr/>
        </p:nvSpPr>
        <p:spPr>
          <a:xfrm>
            <a:off x="4800" y="0"/>
            <a:ext cx="9139200" cy="5143500"/>
          </a:xfrm>
          <a:prstGeom prst="rect">
            <a:avLst/>
          </a:prstGeom>
          <a:solidFill>
            <a:srgbClr val="94BC56">
              <a:alpha val="81176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" name="Google Shape;96;g2f928962bc6_0_279"/>
          <p:cNvGrpSpPr/>
          <p:nvPr/>
        </p:nvGrpSpPr>
        <p:grpSpPr>
          <a:xfrm rot="10800000">
            <a:off x="-454" y="4958727"/>
            <a:ext cx="9144178" cy="184796"/>
            <a:chOff x="7711087" y="-917899"/>
            <a:chExt cx="4020833" cy="347100"/>
          </a:xfrm>
        </p:grpSpPr>
        <p:sp>
          <p:nvSpPr>
            <p:cNvPr id="97" name="Google Shape;97;g2f928962bc6_0_279"/>
            <p:cNvSpPr/>
            <p:nvPr/>
          </p:nvSpPr>
          <p:spPr>
            <a:xfrm>
              <a:off x="8594188" y="-917899"/>
              <a:ext cx="410100" cy="347100"/>
            </a:xfrm>
            <a:prstGeom prst="rect">
              <a:avLst/>
            </a:prstGeom>
            <a:solidFill>
              <a:srgbClr val="21599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g2f928962bc6_0_279"/>
            <p:cNvSpPr/>
            <p:nvPr/>
          </p:nvSpPr>
          <p:spPr>
            <a:xfrm>
              <a:off x="10324620" y="-917899"/>
              <a:ext cx="1407300" cy="347100"/>
            </a:xfrm>
            <a:prstGeom prst="rect">
              <a:avLst/>
            </a:prstGeom>
            <a:solidFill>
              <a:srgbClr val="5B9F4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g2f928962bc6_0_279"/>
            <p:cNvSpPr/>
            <p:nvPr/>
          </p:nvSpPr>
          <p:spPr>
            <a:xfrm>
              <a:off x="8867368" y="-917899"/>
              <a:ext cx="1011600" cy="347100"/>
            </a:xfrm>
            <a:prstGeom prst="rect">
              <a:avLst/>
            </a:prstGeom>
            <a:solidFill>
              <a:srgbClr val="893F8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g2f928962bc6_0_279"/>
            <p:cNvSpPr/>
            <p:nvPr/>
          </p:nvSpPr>
          <p:spPr>
            <a:xfrm>
              <a:off x="7711087" y="-917899"/>
              <a:ext cx="896400" cy="347100"/>
            </a:xfrm>
            <a:prstGeom prst="rect">
              <a:avLst/>
            </a:prstGeom>
            <a:solidFill>
              <a:srgbClr val="94BC5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g2f928962bc6_0_279"/>
            <p:cNvSpPr/>
            <p:nvPr/>
          </p:nvSpPr>
          <p:spPr>
            <a:xfrm>
              <a:off x="9876503" y="-917899"/>
              <a:ext cx="448200" cy="347100"/>
            </a:xfrm>
            <a:prstGeom prst="rect">
              <a:avLst/>
            </a:prstGeom>
            <a:solidFill>
              <a:srgbClr val="F7C22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2f928962bc6_0_2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" y="-4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2f928962bc6_0_288"/>
          <p:cNvSpPr/>
          <p:nvPr/>
        </p:nvSpPr>
        <p:spPr>
          <a:xfrm>
            <a:off x="-100" y="0"/>
            <a:ext cx="9144000" cy="5143500"/>
          </a:xfrm>
          <a:prstGeom prst="rect">
            <a:avLst/>
          </a:prstGeom>
          <a:solidFill>
            <a:srgbClr val="94BC56">
              <a:alpha val="85098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g2f928962bc6_0_288"/>
          <p:cNvGrpSpPr/>
          <p:nvPr/>
        </p:nvGrpSpPr>
        <p:grpSpPr>
          <a:xfrm rot="10800000">
            <a:off x="-454" y="4958727"/>
            <a:ext cx="9144178" cy="184796"/>
            <a:chOff x="7711087" y="-917899"/>
            <a:chExt cx="4020833" cy="347100"/>
          </a:xfrm>
        </p:grpSpPr>
        <p:sp>
          <p:nvSpPr>
            <p:cNvPr id="106" name="Google Shape;106;g2f928962bc6_0_288"/>
            <p:cNvSpPr/>
            <p:nvPr/>
          </p:nvSpPr>
          <p:spPr>
            <a:xfrm>
              <a:off x="8594188" y="-917899"/>
              <a:ext cx="410100" cy="347100"/>
            </a:xfrm>
            <a:prstGeom prst="rect">
              <a:avLst/>
            </a:prstGeom>
            <a:solidFill>
              <a:srgbClr val="21599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g2f928962bc6_0_288"/>
            <p:cNvSpPr/>
            <p:nvPr/>
          </p:nvSpPr>
          <p:spPr>
            <a:xfrm>
              <a:off x="10324620" y="-917899"/>
              <a:ext cx="1407300" cy="347100"/>
            </a:xfrm>
            <a:prstGeom prst="rect">
              <a:avLst/>
            </a:prstGeom>
            <a:solidFill>
              <a:srgbClr val="5B9F4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g2f928962bc6_0_288"/>
            <p:cNvSpPr/>
            <p:nvPr/>
          </p:nvSpPr>
          <p:spPr>
            <a:xfrm>
              <a:off x="8867368" y="-917899"/>
              <a:ext cx="1011600" cy="347100"/>
            </a:xfrm>
            <a:prstGeom prst="rect">
              <a:avLst/>
            </a:prstGeom>
            <a:solidFill>
              <a:srgbClr val="893F8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g2f928962bc6_0_288"/>
            <p:cNvSpPr/>
            <p:nvPr/>
          </p:nvSpPr>
          <p:spPr>
            <a:xfrm>
              <a:off x="7711087" y="-917899"/>
              <a:ext cx="896400" cy="347100"/>
            </a:xfrm>
            <a:prstGeom prst="rect">
              <a:avLst/>
            </a:prstGeom>
            <a:solidFill>
              <a:srgbClr val="94BC5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g2f928962bc6_0_288"/>
            <p:cNvSpPr/>
            <p:nvPr/>
          </p:nvSpPr>
          <p:spPr>
            <a:xfrm>
              <a:off x="9876503" y="-917899"/>
              <a:ext cx="448200" cy="347100"/>
            </a:xfrm>
            <a:prstGeom prst="rect">
              <a:avLst/>
            </a:prstGeom>
            <a:solidFill>
              <a:srgbClr val="F7C22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2f928962bc6_0_2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57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2f928962bc6_0_297"/>
          <p:cNvSpPr/>
          <p:nvPr/>
        </p:nvSpPr>
        <p:spPr>
          <a:xfrm>
            <a:off x="4700" y="0"/>
            <a:ext cx="9141600" cy="5143500"/>
          </a:xfrm>
          <a:prstGeom prst="rect">
            <a:avLst/>
          </a:prstGeom>
          <a:solidFill>
            <a:srgbClr val="94BC56">
              <a:alpha val="81176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" name="Google Shape;114;g2f928962bc6_0_297"/>
          <p:cNvGrpSpPr/>
          <p:nvPr/>
        </p:nvGrpSpPr>
        <p:grpSpPr>
          <a:xfrm rot="10800000">
            <a:off x="-454" y="4958727"/>
            <a:ext cx="9144178" cy="184796"/>
            <a:chOff x="7711087" y="-917899"/>
            <a:chExt cx="4020833" cy="347100"/>
          </a:xfrm>
        </p:grpSpPr>
        <p:sp>
          <p:nvSpPr>
            <p:cNvPr id="115" name="Google Shape;115;g2f928962bc6_0_297"/>
            <p:cNvSpPr/>
            <p:nvPr/>
          </p:nvSpPr>
          <p:spPr>
            <a:xfrm>
              <a:off x="8594188" y="-917899"/>
              <a:ext cx="410100" cy="347100"/>
            </a:xfrm>
            <a:prstGeom prst="rect">
              <a:avLst/>
            </a:prstGeom>
            <a:solidFill>
              <a:srgbClr val="21599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g2f928962bc6_0_297"/>
            <p:cNvSpPr/>
            <p:nvPr/>
          </p:nvSpPr>
          <p:spPr>
            <a:xfrm>
              <a:off x="10324620" y="-917899"/>
              <a:ext cx="1407300" cy="347100"/>
            </a:xfrm>
            <a:prstGeom prst="rect">
              <a:avLst/>
            </a:prstGeom>
            <a:solidFill>
              <a:srgbClr val="5B9F4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g2f928962bc6_0_297"/>
            <p:cNvSpPr/>
            <p:nvPr/>
          </p:nvSpPr>
          <p:spPr>
            <a:xfrm>
              <a:off x="8867368" y="-917899"/>
              <a:ext cx="1011600" cy="347100"/>
            </a:xfrm>
            <a:prstGeom prst="rect">
              <a:avLst/>
            </a:prstGeom>
            <a:solidFill>
              <a:srgbClr val="893F8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g2f928962bc6_0_297"/>
            <p:cNvSpPr/>
            <p:nvPr/>
          </p:nvSpPr>
          <p:spPr>
            <a:xfrm>
              <a:off x="7711087" y="-917899"/>
              <a:ext cx="896400" cy="347100"/>
            </a:xfrm>
            <a:prstGeom prst="rect">
              <a:avLst/>
            </a:prstGeom>
            <a:solidFill>
              <a:srgbClr val="94BC5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g2f928962bc6_0_297"/>
            <p:cNvSpPr/>
            <p:nvPr/>
          </p:nvSpPr>
          <p:spPr>
            <a:xfrm>
              <a:off x="9876503" y="-917899"/>
              <a:ext cx="448200" cy="347100"/>
            </a:xfrm>
            <a:prstGeom prst="rect">
              <a:avLst/>
            </a:prstGeom>
            <a:solidFill>
              <a:srgbClr val="F7C22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928962bc6_0_30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4500"/>
              <a:buFont typeface="Montserrat"/>
              <a:buNone/>
              <a:defRPr sz="4500">
                <a:solidFill>
                  <a:srgbClr val="94BC5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2f928962bc6_0_30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23" name="Google Shape;123;g2f928962bc6_0_306"/>
          <p:cNvGrpSpPr/>
          <p:nvPr/>
        </p:nvGrpSpPr>
        <p:grpSpPr>
          <a:xfrm rot="10800000">
            <a:off x="-454" y="4958727"/>
            <a:ext cx="9144178" cy="184796"/>
            <a:chOff x="7711087" y="-917899"/>
            <a:chExt cx="4020833" cy="347100"/>
          </a:xfrm>
        </p:grpSpPr>
        <p:sp>
          <p:nvSpPr>
            <p:cNvPr id="124" name="Google Shape;124;g2f928962bc6_0_306"/>
            <p:cNvSpPr/>
            <p:nvPr/>
          </p:nvSpPr>
          <p:spPr>
            <a:xfrm>
              <a:off x="8594188" y="-917899"/>
              <a:ext cx="410100" cy="347100"/>
            </a:xfrm>
            <a:prstGeom prst="rect">
              <a:avLst/>
            </a:prstGeom>
            <a:solidFill>
              <a:srgbClr val="21599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g2f928962bc6_0_306"/>
            <p:cNvSpPr/>
            <p:nvPr/>
          </p:nvSpPr>
          <p:spPr>
            <a:xfrm>
              <a:off x="10324620" y="-917899"/>
              <a:ext cx="1407300" cy="347100"/>
            </a:xfrm>
            <a:prstGeom prst="rect">
              <a:avLst/>
            </a:prstGeom>
            <a:solidFill>
              <a:srgbClr val="5B9F4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g2f928962bc6_0_306"/>
            <p:cNvSpPr/>
            <p:nvPr/>
          </p:nvSpPr>
          <p:spPr>
            <a:xfrm>
              <a:off x="8867368" y="-917899"/>
              <a:ext cx="1011600" cy="347100"/>
            </a:xfrm>
            <a:prstGeom prst="rect">
              <a:avLst/>
            </a:prstGeom>
            <a:solidFill>
              <a:srgbClr val="893F8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g2f928962bc6_0_306"/>
            <p:cNvSpPr/>
            <p:nvPr/>
          </p:nvSpPr>
          <p:spPr>
            <a:xfrm>
              <a:off x="7711087" y="-917899"/>
              <a:ext cx="896400" cy="347100"/>
            </a:xfrm>
            <a:prstGeom prst="rect">
              <a:avLst/>
            </a:prstGeom>
            <a:solidFill>
              <a:srgbClr val="94BC5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g2f928962bc6_0_306"/>
            <p:cNvSpPr/>
            <p:nvPr/>
          </p:nvSpPr>
          <p:spPr>
            <a:xfrm>
              <a:off x="9876503" y="-917899"/>
              <a:ext cx="448200" cy="347100"/>
            </a:xfrm>
            <a:prstGeom prst="rect">
              <a:avLst/>
            </a:prstGeom>
            <a:solidFill>
              <a:srgbClr val="F7C22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" name="Google Shape;129;g2f928962bc6_0_306"/>
          <p:cNvGrpSpPr/>
          <p:nvPr/>
        </p:nvGrpSpPr>
        <p:grpSpPr>
          <a:xfrm>
            <a:off x="7341565" y="4436513"/>
            <a:ext cx="1173781" cy="436631"/>
            <a:chOff x="9788759" y="5915364"/>
            <a:chExt cx="1565041" cy="582174"/>
          </a:xfrm>
        </p:grpSpPr>
        <p:cxnSp>
          <p:nvCxnSpPr>
            <p:cNvPr id="130" name="Google Shape;130;g2f928962bc6_0_306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31" name="Google Shape;131;g2f928962bc6_0_3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" name="Google Shape;132;g2f928962bc6_0_306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f928962bc6_0_32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2400"/>
              <a:buFont typeface="Montserrat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2f928962bc6_0_32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36" name="Google Shape;136;g2f928962bc6_0_32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grpSp>
        <p:nvGrpSpPr>
          <p:cNvPr id="137" name="Google Shape;137;g2f928962bc6_0_326"/>
          <p:cNvGrpSpPr/>
          <p:nvPr/>
        </p:nvGrpSpPr>
        <p:grpSpPr>
          <a:xfrm>
            <a:off x="7341565" y="4436513"/>
            <a:ext cx="1173781" cy="436631"/>
            <a:chOff x="9788759" y="5915364"/>
            <a:chExt cx="1565041" cy="582174"/>
          </a:xfrm>
        </p:grpSpPr>
        <p:cxnSp>
          <p:nvCxnSpPr>
            <p:cNvPr id="138" name="Google Shape;138;g2f928962bc6_0_326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39" name="Google Shape;139;g2f928962bc6_0_3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g2f928962bc6_0_326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928962bc6_0_3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2400"/>
              <a:buFont typeface="Montserrat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2f928962bc6_0_33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g2f928962bc6_0_33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grpSp>
        <p:nvGrpSpPr>
          <p:cNvPr id="145" name="Google Shape;145;g2f928962bc6_0_334"/>
          <p:cNvGrpSpPr/>
          <p:nvPr/>
        </p:nvGrpSpPr>
        <p:grpSpPr>
          <a:xfrm>
            <a:off x="7341565" y="4436513"/>
            <a:ext cx="1173781" cy="436631"/>
            <a:chOff x="9788759" y="5915364"/>
            <a:chExt cx="1565041" cy="582174"/>
          </a:xfrm>
        </p:grpSpPr>
        <p:cxnSp>
          <p:nvCxnSpPr>
            <p:cNvPr id="146" name="Google Shape;146;g2f928962bc6_0_334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47" name="Google Shape;147;g2f928962bc6_0_3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8" name="Google Shape;148;g2f928962bc6_0_334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1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f928962bc6_0_248"/>
          <p:cNvSpPr/>
          <p:nvPr/>
        </p:nvSpPr>
        <p:spPr>
          <a:xfrm>
            <a:off x="0" y="1"/>
            <a:ext cx="9144000" cy="4958700"/>
          </a:xfrm>
          <a:prstGeom prst="rect">
            <a:avLst/>
          </a:prstGeom>
          <a:solidFill>
            <a:srgbClr val="5B9F4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f928962bc6_0_342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2f928962bc6_0_342"/>
          <p:cNvSpPr txBox="1">
            <a:spLocks noGrp="1"/>
          </p:cNvSpPr>
          <p:nvPr>
            <p:ph type="body" idx="1"/>
          </p:nvPr>
        </p:nvSpPr>
        <p:spPr>
          <a:xfrm rot="5400000">
            <a:off x="2929800" y="-1070744"/>
            <a:ext cx="3284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52" name="Google Shape;152;g2f928962bc6_0_342"/>
          <p:cNvGrpSpPr/>
          <p:nvPr/>
        </p:nvGrpSpPr>
        <p:grpSpPr>
          <a:xfrm>
            <a:off x="7341565" y="4436513"/>
            <a:ext cx="1173781" cy="436631"/>
            <a:chOff x="9788759" y="5915364"/>
            <a:chExt cx="1565041" cy="582174"/>
          </a:xfrm>
        </p:grpSpPr>
        <p:cxnSp>
          <p:nvCxnSpPr>
            <p:cNvPr id="153" name="Google Shape;153;g2f928962bc6_0_342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54" name="Google Shape;154;g2f928962bc6_0_3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" name="Google Shape;155;g2f928962bc6_0_342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f928962bc6_0_349"/>
          <p:cNvSpPr txBox="1">
            <a:spLocks noGrp="1"/>
          </p:cNvSpPr>
          <p:nvPr>
            <p:ph type="title"/>
          </p:nvPr>
        </p:nvSpPr>
        <p:spPr>
          <a:xfrm rot="5400000">
            <a:off x="5350050" y="1467543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2f928962bc6_0_349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7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59" name="Google Shape;159;g2f928962bc6_0_349"/>
          <p:cNvGrpSpPr/>
          <p:nvPr/>
        </p:nvGrpSpPr>
        <p:grpSpPr>
          <a:xfrm>
            <a:off x="7341565" y="4436513"/>
            <a:ext cx="1173781" cy="436631"/>
            <a:chOff x="9788759" y="5915364"/>
            <a:chExt cx="1565041" cy="582174"/>
          </a:xfrm>
        </p:grpSpPr>
        <p:cxnSp>
          <p:nvCxnSpPr>
            <p:cNvPr id="160" name="Google Shape;160;g2f928962bc6_0_349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61" name="Google Shape;161;g2f928962bc6_0_3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2" name="Google Shape;162;g2f928962bc6_0_349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f928962bc6_0_356"/>
          <p:cNvSpPr/>
          <p:nvPr/>
        </p:nvSpPr>
        <p:spPr>
          <a:xfrm>
            <a:off x="-7650" y="-7650"/>
            <a:ext cx="9151500" cy="5151300"/>
          </a:xfrm>
          <a:prstGeom prst="frame">
            <a:avLst>
              <a:gd name="adj1" fmla="val 4756"/>
            </a:avLst>
          </a:prstGeom>
          <a:solidFill>
            <a:srgbClr val="F2EDDA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" name="Google Shape;165;g2f928962bc6_0_356"/>
          <p:cNvGrpSpPr/>
          <p:nvPr/>
        </p:nvGrpSpPr>
        <p:grpSpPr>
          <a:xfrm>
            <a:off x="114491" y="106842"/>
            <a:ext cx="1127645" cy="1153976"/>
            <a:chOff x="152400" y="152400"/>
            <a:chExt cx="1127645" cy="1153976"/>
          </a:xfrm>
        </p:grpSpPr>
        <p:sp>
          <p:nvSpPr>
            <p:cNvPr id="166" name="Google Shape;166;g2f928962bc6_0_356"/>
            <p:cNvSpPr/>
            <p:nvPr/>
          </p:nvSpPr>
          <p:spPr>
            <a:xfrm>
              <a:off x="152400" y="152400"/>
              <a:ext cx="921300" cy="921300"/>
            </a:xfrm>
            <a:prstGeom prst="diagStrip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dist="9525" dir="2700000" algn="bl" rotWithShape="0">
                <a:srgbClr val="000000">
                  <a:alpha val="48627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7" name="Google Shape;167;g2f928962bc6_0_356"/>
            <p:cNvPicPr preferRelativeResize="0"/>
            <p:nvPr/>
          </p:nvPicPr>
          <p:blipFill rotWithShape="1">
            <a:blip r:embed="rId2">
              <a:alphaModFix amt="70000"/>
            </a:blip>
            <a:srcRect/>
            <a:stretch/>
          </p:blipFill>
          <p:spPr>
            <a:xfrm rot="5400000">
              <a:off x="745611" y="-256999"/>
              <a:ext cx="125035" cy="943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g2f928962bc6_0_356"/>
            <p:cNvPicPr preferRelativeResize="0"/>
            <p:nvPr/>
          </p:nvPicPr>
          <p:blipFill rotWithShape="1">
            <a:blip r:embed="rId2">
              <a:alphaModFix amt="70000"/>
            </a:blip>
            <a:srcRect/>
            <a:stretch/>
          </p:blipFill>
          <p:spPr>
            <a:xfrm>
              <a:off x="152411" y="362543"/>
              <a:ext cx="125035" cy="9438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9" name="Google Shape;169;g2f928962bc6_0_356"/>
          <p:cNvGrpSpPr/>
          <p:nvPr/>
        </p:nvGrpSpPr>
        <p:grpSpPr>
          <a:xfrm rot="10800000">
            <a:off x="7901725" y="3874891"/>
            <a:ext cx="1127645" cy="1154424"/>
            <a:chOff x="152400" y="151952"/>
            <a:chExt cx="1127645" cy="1154424"/>
          </a:xfrm>
        </p:grpSpPr>
        <p:sp>
          <p:nvSpPr>
            <p:cNvPr id="170" name="Google Shape;170;g2f928962bc6_0_356"/>
            <p:cNvSpPr/>
            <p:nvPr/>
          </p:nvSpPr>
          <p:spPr>
            <a:xfrm>
              <a:off x="152400" y="152400"/>
              <a:ext cx="921300" cy="921300"/>
            </a:xfrm>
            <a:prstGeom prst="diagStrip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dist="9525" dir="13500000" algn="bl" rotWithShape="0">
                <a:srgbClr val="000000">
                  <a:alpha val="48627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1" name="Google Shape;171;g2f928962bc6_0_356"/>
            <p:cNvPicPr preferRelativeResize="0"/>
            <p:nvPr/>
          </p:nvPicPr>
          <p:blipFill rotWithShape="1">
            <a:blip r:embed="rId2">
              <a:alphaModFix amt="70000"/>
            </a:blip>
            <a:srcRect/>
            <a:stretch/>
          </p:blipFill>
          <p:spPr>
            <a:xfrm rot="5400000">
              <a:off x="745611" y="-257447"/>
              <a:ext cx="125035" cy="943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g2f928962bc6_0_356"/>
            <p:cNvPicPr preferRelativeResize="0"/>
            <p:nvPr/>
          </p:nvPicPr>
          <p:blipFill rotWithShape="1">
            <a:blip r:embed="rId2">
              <a:alphaModFix amt="70000"/>
            </a:blip>
            <a:srcRect/>
            <a:stretch/>
          </p:blipFill>
          <p:spPr>
            <a:xfrm>
              <a:off x="152411" y="362543"/>
              <a:ext cx="125035" cy="9438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3" name="Google Shape;173;g2f928962bc6_0_356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306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SECTION_HEADER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g2f928962bc6_0_367"/>
          <p:cNvPicPr preferRelativeResize="0"/>
          <p:nvPr/>
        </p:nvPicPr>
        <p:blipFill rotWithShape="1">
          <a:blip r:embed="rId2">
            <a:alphaModFix/>
          </a:blip>
          <a:srcRect l="764" t="764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2f928962bc6_0_367"/>
          <p:cNvSpPr txBox="1">
            <a:spLocks noGrp="1"/>
          </p:cNvSpPr>
          <p:nvPr>
            <p:ph type="title"/>
          </p:nvPr>
        </p:nvSpPr>
        <p:spPr>
          <a:xfrm>
            <a:off x="4572000" y="1282304"/>
            <a:ext cx="3938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9E45"/>
              </a:buClr>
              <a:buSzPts val="4500"/>
              <a:buFont typeface="Montserrat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2f928962bc6_0_367"/>
          <p:cNvSpPr txBox="1">
            <a:spLocks noGrp="1"/>
          </p:cNvSpPr>
          <p:nvPr>
            <p:ph type="body" idx="1"/>
          </p:nvPr>
        </p:nvSpPr>
        <p:spPr>
          <a:xfrm>
            <a:off x="4572000" y="3442097"/>
            <a:ext cx="3938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178" name="Google Shape;178;g2f928962bc6_0_3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459672"/>
            <a:ext cx="1055733" cy="43663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2f928962bc6_0_367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0" name="Google Shape;180;g2f928962bc6_0_367" descr="A green and white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96406"/>
          <a:stretch/>
        </p:blipFill>
        <p:spPr>
          <a:xfrm>
            <a:off x="-1" y="5018809"/>
            <a:ext cx="9144000" cy="124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0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f928962bc6_0_374"/>
          <p:cNvSpPr/>
          <p:nvPr/>
        </p:nvSpPr>
        <p:spPr>
          <a:xfrm rot="10800000">
            <a:off x="6281100" y="2"/>
            <a:ext cx="2862900" cy="2832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2f928962bc6_0_374"/>
          <p:cNvSpPr txBox="1">
            <a:spLocks noGrp="1"/>
          </p:cNvSpPr>
          <p:nvPr>
            <p:ph type="title"/>
          </p:nvPr>
        </p:nvSpPr>
        <p:spPr>
          <a:xfrm>
            <a:off x="808175" y="710400"/>
            <a:ext cx="7527000" cy="572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g2f928962bc6_0_374"/>
          <p:cNvSpPr txBox="1">
            <a:spLocks noGrp="1"/>
          </p:cNvSpPr>
          <p:nvPr>
            <p:ph type="body" idx="1"/>
          </p:nvPr>
        </p:nvSpPr>
        <p:spPr>
          <a:xfrm>
            <a:off x="4652350" y="1769625"/>
            <a:ext cx="3682800" cy="26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■"/>
              <a:defRPr sz="1100"/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g2f928962bc6_0_374"/>
          <p:cNvSpPr txBox="1">
            <a:spLocks noGrp="1"/>
          </p:cNvSpPr>
          <p:nvPr>
            <p:ph type="body" idx="2"/>
          </p:nvPr>
        </p:nvSpPr>
        <p:spPr>
          <a:xfrm>
            <a:off x="808175" y="1769625"/>
            <a:ext cx="3682800" cy="26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Char char="■"/>
              <a:defRPr sz="1100"/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1. Informational, Wide Column">
  <p:cSld name="TITLE_AND_BODY_3_2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f928962bc6_0_379"/>
          <p:cNvSpPr/>
          <p:nvPr/>
        </p:nvSpPr>
        <p:spPr>
          <a:xfrm rot="10800000" flipH="1">
            <a:off x="0" y="529800"/>
            <a:ext cx="9144000" cy="3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f928962bc6_0_379"/>
          <p:cNvSpPr txBox="1">
            <a:spLocks noGrp="1"/>
          </p:cNvSpPr>
          <p:nvPr>
            <p:ph type="body" idx="1"/>
          </p:nvPr>
        </p:nvSpPr>
        <p:spPr>
          <a:xfrm>
            <a:off x="683725" y="1366475"/>
            <a:ext cx="7528200" cy="29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g2f928962bc6_0_379"/>
          <p:cNvSpPr txBox="1">
            <a:spLocks noGrp="1"/>
          </p:cNvSpPr>
          <p:nvPr>
            <p:ph type="title"/>
          </p:nvPr>
        </p:nvSpPr>
        <p:spPr>
          <a:xfrm>
            <a:off x="607925" y="945275"/>
            <a:ext cx="75282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145F"/>
              </a:buClr>
              <a:buSzPts val="3000"/>
              <a:buNone/>
              <a:defRPr>
                <a:solidFill>
                  <a:srgbClr val="21145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g2f928962bc6_0_379"/>
          <p:cNvSpPr/>
          <p:nvPr/>
        </p:nvSpPr>
        <p:spPr>
          <a:xfrm>
            <a:off x="6650" y="-3575"/>
            <a:ext cx="9144000" cy="485400"/>
          </a:xfrm>
          <a:prstGeom prst="rect">
            <a:avLst/>
          </a:prstGeom>
          <a:gradFill>
            <a:gsLst>
              <a:gs pos="0">
                <a:srgbClr val="FEC339"/>
              </a:gs>
              <a:gs pos="100000">
                <a:srgbClr val="F8991D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g2f928962bc6_0_379"/>
          <p:cNvPicPr preferRelativeResize="0"/>
          <p:nvPr/>
        </p:nvPicPr>
        <p:blipFill rotWithShape="1">
          <a:blip r:embed="rId2">
            <a:alphaModFix/>
          </a:blip>
          <a:srcRect l="-1778" t="-28284" r="-16802" b="-13278"/>
          <a:stretch/>
        </p:blipFill>
        <p:spPr>
          <a:xfrm>
            <a:off x="228950" y="-35795"/>
            <a:ext cx="1323500" cy="4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f928962bc6_0_3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48925" y="4727673"/>
            <a:ext cx="661084" cy="21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10">
          <p15:clr>
            <a:srgbClr val="FA7B17"/>
          </p15:clr>
        </p15:guide>
        <p15:guide id="2" orient="horz" pos="680">
          <p15:clr>
            <a:srgbClr val="FA7B17"/>
          </p15:clr>
        </p15:guide>
        <p15:guide id="3" orient="horz" pos="1077">
          <p15:clr>
            <a:srgbClr val="FA7B17"/>
          </p15:clr>
        </p15:guide>
        <p15:guide id="4" pos="5613">
          <p15:clr>
            <a:srgbClr val="FA7B17"/>
          </p15:clr>
        </p15:guide>
        <p15:guide id="5" orient="horz" pos="3118">
          <p15:clr>
            <a:srgbClr val="FA7B17"/>
          </p15:clr>
        </p15:guide>
        <p15:guide id="6" pos="159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2f928962bc6_0_273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3000"/>
              <a:buFont typeface="Montserrat"/>
              <a:buNone/>
              <a:defRPr sz="3000" b="1" i="0">
                <a:solidFill>
                  <a:srgbClr val="94BC5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25" name="Google Shape;25;g2f928962bc6_0_273"/>
          <p:cNvGrpSpPr/>
          <p:nvPr/>
        </p:nvGrpSpPr>
        <p:grpSpPr>
          <a:xfrm>
            <a:off x="7341565" y="4436513"/>
            <a:ext cx="1173781" cy="436631"/>
            <a:chOff x="9788759" y="5915364"/>
            <a:chExt cx="1565041" cy="582174"/>
          </a:xfrm>
        </p:grpSpPr>
        <p:cxnSp>
          <p:nvCxnSpPr>
            <p:cNvPr id="26" name="Google Shape;26;g2f928962bc6_0_273"/>
            <p:cNvCxnSpPr/>
            <p:nvPr/>
          </p:nvCxnSpPr>
          <p:spPr>
            <a:xfrm>
              <a:off x="11353800" y="6152025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5B9F4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27" name="Google Shape;27;g2f928962bc6_0_2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788759" y="5915364"/>
              <a:ext cx="1407644" cy="582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Google Shape;28;g2f928962bc6_0_273"/>
          <p:cNvSpPr txBox="1"/>
          <p:nvPr/>
        </p:nvSpPr>
        <p:spPr>
          <a:xfrm>
            <a:off x="8515350" y="4598250"/>
            <a:ext cx="62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5B9F45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900" b="0" i="0" u="none" strike="noStrike" cap="none">
              <a:solidFill>
                <a:srgbClr val="5B9F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f928962bc6_0_2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2f928962bc6_0_2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g2f928962bc6_0_2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2. Blank">
  <p:cSld name="BLANK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g2f928962bc6_0_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1"/>
            <a:ext cx="9144001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g2f928962bc6_0_221"/>
          <p:cNvSpPr/>
          <p:nvPr/>
        </p:nvSpPr>
        <p:spPr>
          <a:xfrm>
            <a:off x="-2700" y="0"/>
            <a:ext cx="9144300" cy="5143500"/>
          </a:xfrm>
          <a:prstGeom prst="rect">
            <a:avLst/>
          </a:prstGeom>
          <a:solidFill>
            <a:srgbClr val="94BC56">
              <a:alpha val="81176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Google Shape;37;g2f928962bc6_0_221"/>
          <p:cNvGrpSpPr/>
          <p:nvPr/>
        </p:nvGrpSpPr>
        <p:grpSpPr>
          <a:xfrm rot="10800000">
            <a:off x="-456" y="4958727"/>
            <a:ext cx="9144178" cy="184796"/>
            <a:chOff x="7711087" y="-917899"/>
            <a:chExt cx="4020833" cy="347100"/>
          </a:xfrm>
        </p:grpSpPr>
        <p:sp>
          <p:nvSpPr>
            <p:cNvPr id="38" name="Google Shape;38;g2f928962bc6_0_221"/>
            <p:cNvSpPr/>
            <p:nvPr/>
          </p:nvSpPr>
          <p:spPr>
            <a:xfrm>
              <a:off x="8594188" y="-917899"/>
              <a:ext cx="410100" cy="347100"/>
            </a:xfrm>
            <a:prstGeom prst="rect">
              <a:avLst/>
            </a:prstGeom>
            <a:solidFill>
              <a:srgbClr val="21599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g2f928962bc6_0_221"/>
            <p:cNvSpPr/>
            <p:nvPr/>
          </p:nvSpPr>
          <p:spPr>
            <a:xfrm>
              <a:off x="10324620" y="-917899"/>
              <a:ext cx="1407300" cy="347100"/>
            </a:xfrm>
            <a:prstGeom prst="rect">
              <a:avLst/>
            </a:prstGeom>
            <a:solidFill>
              <a:srgbClr val="5B9F4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g2f928962bc6_0_221"/>
            <p:cNvSpPr/>
            <p:nvPr/>
          </p:nvSpPr>
          <p:spPr>
            <a:xfrm>
              <a:off x="8867368" y="-917899"/>
              <a:ext cx="1011600" cy="347100"/>
            </a:xfrm>
            <a:prstGeom prst="rect">
              <a:avLst/>
            </a:prstGeom>
            <a:solidFill>
              <a:srgbClr val="893F8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g2f928962bc6_0_221"/>
            <p:cNvSpPr/>
            <p:nvPr/>
          </p:nvSpPr>
          <p:spPr>
            <a:xfrm>
              <a:off x="7711087" y="-917899"/>
              <a:ext cx="896400" cy="347100"/>
            </a:xfrm>
            <a:prstGeom prst="rect">
              <a:avLst/>
            </a:prstGeom>
            <a:solidFill>
              <a:srgbClr val="94BC5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g2f928962bc6_0_221"/>
            <p:cNvSpPr/>
            <p:nvPr/>
          </p:nvSpPr>
          <p:spPr>
            <a:xfrm>
              <a:off x="9876503" y="-917899"/>
              <a:ext cx="448200" cy="347100"/>
            </a:xfrm>
            <a:prstGeom prst="rect">
              <a:avLst/>
            </a:prstGeom>
            <a:solidFill>
              <a:srgbClr val="F7C22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f928962bc6_0_230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g2f928962bc6_0_230"/>
          <p:cNvSpPr txBox="1">
            <a:spLocks noGrp="1"/>
          </p:cNvSpPr>
          <p:nvPr>
            <p:ph type="body" idx="1"/>
          </p:nvPr>
        </p:nvSpPr>
        <p:spPr>
          <a:xfrm>
            <a:off x="628650" y="1230406"/>
            <a:ext cx="78867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g2f928962bc6_0_2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g2f928962bc6_0_2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g2f928962bc6_0_2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g2f928962bc6_0_2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93F8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" name="Google Shape;50;g2f928962bc6_0_230"/>
          <p:cNvGrpSpPr/>
          <p:nvPr/>
        </p:nvGrpSpPr>
        <p:grpSpPr>
          <a:xfrm>
            <a:off x="275" y="4967296"/>
            <a:ext cx="9144367" cy="184796"/>
            <a:chOff x="7711087" y="-917899"/>
            <a:chExt cx="4020916" cy="347100"/>
          </a:xfrm>
        </p:grpSpPr>
        <p:sp>
          <p:nvSpPr>
            <p:cNvPr id="51" name="Google Shape;51;g2f928962bc6_0_230"/>
            <p:cNvSpPr/>
            <p:nvPr/>
          </p:nvSpPr>
          <p:spPr>
            <a:xfrm>
              <a:off x="7711087" y="-917899"/>
              <a:ext cx="3159600" cy="347100"/>
            </a:xfrm>
            <a:prstGeom prst="rect">
              <a:avLst/>
            </a:prstGeom>
            <a:solidFill>
              <a:srgbClr val="5B9F4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g2f928962bc6_0_230"/>
            <p:cNvSpPr/>
            <p:nvPr/>
          </p:nvSpPr>
          <p:spPr>
            <a:xfrm>
              <a:off x="10863803" y="-917899"/>
              <a:ext cx="868200" cy="347100"/>
            </a:xfrm>
            <a:prstGeom prst="rect">
              <a:avLst/>
            </a:prstGeom>
            <a:solidFill>
              <a:srgbClr val="F7C22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g2f928962bc6_0_230"/>
            <p:cNvSpPr/>
            <p:nvPr/>
          </p:nvSpPr>
          <p:spPr>
            <a:xfrm>
              <a:off x="10741549" y="-917899"/>
              <a:ext cx="161700" cy="347100"/>
            </a:xfrm>
            <a:prstGeom prst="rect">
              <a:avLst/>
            </a:prstGeom>
            <a:solidFill>
              <a:srgbClr val="21599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f928962bc6_0_211"/>
          <p:cNvSpPr/>
          <p:nvPr/>
        </p:nvSpPr>
        <p:spPr>
          <a:xfrm>
            <a:off x="713225" y="539500"/>
            <a:ext cx="7709700" cy="40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g2f928962bc6_0_211"/>
          <p:cNvSpPr txBox="1">
            <a:spLocks noGrp="1"/>
          </p:cNvSpPr>
          <p:nvPr>
            <p:ph type="title"/>
          </p:nvPr>
        </p:nvSpPr>
        <p:spPr>
          <a:xfrm>
            <a:off x="717150" y="1513950"/>
            <a:ext cx="7709700" cy="21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6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f928962bc6_0_2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g2f928962bc6_0_21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g2f928962bc6_0_21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g2f928962bc6_0_21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2f928962bc6_0_2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f928962bc6_0_198"/>
          <p:cNvSpPr txBox="1">
            <a:spLocks noGrp="1"/>
          </p:cNvSpPr>
          <p:nvPr>
            <p:ph type="title"/>
          </p:nvPr>
        </p:nvSpPr>
        <p:spPr>
          <a:xfrm>
            <a:off x="628650" y="628650"/>
            <a:ext cx="7886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4BC56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94BC5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g2f928962bc6_0_198"/>
          <p:cNvSpPr txBox="1">
            <a:spLocks noGrp="1"/>
          </p:cNvSpPr>
          <p:nvPr>
            <p:ph type="body" idx="1"/>
          </p:nvPr>
        </p:nvSpPr>
        <p:spPr>
          <a:xfrm>
            <a:off x="628650" y="1230406"/>
            <a:ext cx="78867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8" name="Google Shape;8;g2f928962bc6_0_198"/>
          <p:cNvGrpSpPr/>
          <p:nvPr/>
        </p:nvGrpSpPr>
        <p:grpSpPr>
          <a:xfrm rot="10800000">
            <a:off x="-454" y="4958727"/>
            <a:ext cx="9144178" cy="184796"/>
            <a:chOff x="7711087" y="-917899"/>
            <a:chExt cx="4020833" cy="347100"/>
          </a:xfrm>
        </p:grpSpPr>
        <p:sp>
          <p:nvSpPr>
            <p:cNvPr id="9" name="Google Shape;9;g2f928962bc6_0_198"/>
            <p:cNvSpPr/>
            <p:nvPr/>
          </p:nvSpPr>
          <p:spPr>
            <a:xfrm>
              <a:off x="8594188" y="-917899"/>
              <a:ext cx="410100" cy="347100"/>
            </a:xfrm>
            <a:prstGeom prst="rect">
              <a:avLst/>
            </a:prstGeom>
            <a:solidFill>
              <a:srgbClr val="21599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;g2f928962bc6_0_198"/>
            <p:cNvSpPr/>
            <p:nvPr/>
          </p:nvSpPr>
          <p:spPr>
            <a:xfrm>
              <a:off x="10324620" y="-917899"/>
              <a:ext cx="1407300" cy="347100"/>
            </a:xfrm>
            <a:prstGeom prst="rect">
              <a:avLst/>
            </a:prstGeom>
            <a:solidFill>
              <a:srgbClr val="5B9F4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g2f928962bc6_0_198"/>
            <p:cNvSpPr/>
            <p:nvPr/>
          </p:nvSpPr>
          <p:spPr>
            <a:xfrm>
              <a:off x="8867368" y="-917899"/>
              <a:ext cx="1011600" cy="347100"/>
            </a:xfrm>
            <a:prstGeom prst="rect">
              <a:avLst/>
            </a:prstGeom>
            <a:solidFill>
              <a:srgbClr val="893F8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g2f928962bc6_0_198"/>
            <p:cNvSpPr/>
            <p:nvPr/>
          </p:nvSpPr>
          <p:spPr>
            <a:xfrm>
              <a:off x="7711087" y="-917899"/>
              <a:ext cx="896400" cy="347100"/>
            </a:xfrm>
            <a:prstGeom prst="rect">
              <a:avLst/>
            </a:prstGeom>
            <a:solidFill>
              <a:srgbClr val="94BC5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g2f928962bc6_0_198"/>
            <p:cNvSpPr/>
            <p:nvPr/>
          </p:nvSpPr>
          <p:spPr>
            <a:xfrm>
              <a:off x="9876503" y="-917899"/>
              <a:ext cx="448200" cy="347100"/>
            </a:xfrm>
            <a:prstGeom prst="rect">
              <a:avLst/>
            </a:prstGeom>
            <a:solidFill>
              <a:srgbClr val="F7C22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396">
          <p15:clr>
            <a:srgbClr val="F26B43"/>
          </p15:clr>
        </p15:guide>
        <p15:guide id="4" orient="horz" pos="396">
          <p15:clr>
            <a:srgbClr val="F26B43"/>
          </p15:clr>
        </p15:guide>
        <p15:guide id="5" pos="5364">
          <p15:clr>
            <a:srgbClr val="F26B43"/>
          </p15:clr>
        </p15:guide>
        <p15:guide id="6" orient="horz" pos="2844">
          <p15:clr>
            <a:srgbClr val="F26B43"/>
          </p15:clr>
        </p15:guide>
        <p15:guide id="7" orient="horz" pos="666">
          <p15:clr>
            <a:srgbClr val="F26B43"/>
          </p15:clr>
        </p15:guide>
        <p15:guide id="8" orient="horz" pos="774">
          <p15:clr>
            <a:srgbClr val="F26B43"/>
          </p15:clr>
        </p15:guide>
        <p15:guide id="9" orient="horz" pos="61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2UZqAKScROxbPhSjCnqTNw3oiRDhA9jFV2naLwFBuhA/edit?usp=shari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o5MzfHm4tQ?si=IBZ6jEAuqogwhln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uui05Z0F6OdbbnP9WMp_20o9yq6Wvc4O7gX0VflpKn8/edi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ozcZF7EjUTSPaNNZWaPnbxL09CkSn72GD5MCzoiK9g5AJ0Q/viewform?usp=pp_ur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usd.edu/sites/main/files/file-attachments/sel_indicators.pdf?151198457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uDI4IEJnQumqN-Z81fepDtA1dgrMPeyC6QfUlD64V3Q/edit?usp=shar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2f928962bc6_0_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00"/>
            <a:ext cx="3785225" cy="4907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2f928962bc6_0_193"/>
          <p:cNvSpPr txBox="1">
            <a:spLocks noGrp="1"/>
          </p:cNvSpPr>
          <p:nvPr>
            <p:ph type="title"/>
          </p:nvPr>
        </p:nvSpPr>
        <p:spPr>
          <a:xfrm>
            <a:off x="4335950" y="591704"/>
            <a:ext cx="3938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0950"/>
              <a:buFont typeface="Montserrat"/>
              <a:buNone/>
            </a:pPr>
            <a:r>
              <a:rPr lang="en-US" sz="4054">
                <a:solidFill>
                  <a:srgbClr val="038C45"/>
                </a:solidFill>
                <a:latin typeface="Arial"/>
                <a:ea typeface="Arial"/>
                <a:cs typeface="Arial"/>
                <a:sym typeface="Arial"/>
              </a:rPr>
              <a:t>District English Language Advisory Committee</a:t>
            </a:r>
            <a:endParaRPr>
              <a:solidFill>
                <a:srgbClr val="038C4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2f928962bc6_0_193"/>
          <p:cNvSpPr txBox="1">
            <a:spLocks noGrp="1"/>
          </p:cNvSpPr>
          <p:nvPr>
            <p:ph type="body" idx="1"/>
          </p:nvPr>
        </p:nvSpPr>
        <p:spPr>
          <a:xfrm>
            <a:off x="4335950" y="3092424"/>
            <a:ext cx="39387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DATE : December 5,  2024</a:t>
            </a:r>
            <a:endParaRPr sz="15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TIME: 5:30-7:30 PM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f9f67dc9db_0_199"/>
          <p:cNvSpPr txBox="1">
            <a:spLocks noGrp="1"/>
          </p:cNvSpPr>
          <p:nvPr>
            <p:ph type="title"/>
          </p:nvPr>
        </p:nvSpPr>
        <p:spPr>
          <a:xfrm>
            <a:off x="311700" y="55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RECLASSIFICATION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2" name="Google Shape;262;g2f9f67dc9db_0_199"/>
          <p:cNvGraphicFramePr/>
          <p:nvPr/>
        </p:nvGraphicFramePr>
        <p:xfrm>
          <a:off x="193000" y="539100"/>
          <a:ext cx="3821275" cy="3773550"/>
        </p:xfrm>
        <a:graphic>
          <a:graphicData uri="http://schemas.openxmlformats.org/drawingml/2006/table">
            <a:tbl>
              <a:tblPr>
                <a:noFill/>
                <a:tableStyleId>{CB4E0CFD-0D79-4B30-9BCB-ACEBA9593747}</a:tableStyleId>
              </a:tblPr>
              <a:tblGrid>
                <a:gridCol w="90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3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5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School Year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CC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Number of Emergent Bilingual Students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CC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u="none" strike="noStrike" cap="none"/>
                        <a:t>2020-21</a:t>
                      </a:r>
                      <a:endParaRPr sz="13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u="none" strike="noStrike" cap="none"/>
                        <a:t>101</a:t>
                      </a:r>
                      <a:endParaRPr sz="13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u="none" strike="noStrike" cap="none"/>
                        <a:t>2021-22</a:t>
                      </a:r>
                      <a:endParaRPr sz="13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u="none" strike="noStrike" cap="none"/>
                        <a:t>347</a:t>
                      </a:r>
                      <a:endParaRPr sz="13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u="none" strike="noStrike" cap="none"/>
                        <a:t>2022-23</a:t>
                      </a:r>
                      <a:endParaRPr sz="13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u="none" strike="noStrike" cap="none"/>
                        <a:t>479</a:t>
                      </a:r>
                      <a:endParaRPr sz="13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u="none" strike="noStrike" cap="none"/>
                        <a:t>2023-24</a:t>
                      </a:r>
                      <a:endParaRPr sz="13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u="none" strike="noStrike" cap="none"/>
                        <a:t>608 (111 are d</a:t>
                      </a:r>
                      <a:r>
                        <a:rPr lang="en-US" sz="1300"/>
                        <a:t>ually identified)</a:t>
                      </a:r>
                      <a:endParaRPr sz="13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0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u="none" strike="noStrike" cap="none"/>
                        <a:t>2024-25*</a:t>
                      </a:r>
                      <a:endParaRPr sz="13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u="none" strike="noStrike" cap="none"/>
                        <a:t>4</a:t>
                      </a:r>
                      <a:r>
                        <a:rPr lang="en-US" sz="1300"/>
                        <a:t>80</a:t>
                      </a:r>
                      <a:r>
                        <a:rPr lang="en-US" sz="1300" u="none" strike="noStrike" cap="none"/>
                        <a:t> (</a:t>
                      </a:r>
                      <a:r>
                        <a:rPr lang="en-US" sz="1200" u="none" strike="noStrike" cap="none"/>
                        <a:t>2 are dually identified - </a:t>
                      </a:r>
                      <a:r>
                        <a:rPr lang="en-US" sz="1200"/>
                        <a:t>1st Wave</a:t>
                      </a:r>
                      <a:r>
                        <a:rPr lang="en-US" sz="1300" u="none" strike="noStrike" cap="none"/>
                        <a:t>)</a:t>
                      </a:r>
                      <a:br>
                        <a:rPr lang="en-US" sz="1300" u="none" strike="noStrike" cap="none"/>
                      </a:br>
                      <a:r>
                        <a:rPr lang="en-US" sz="1300" u="none" strike="noStrike" cap="none"/>
                        <a:t>32 additional (</a:t>
                      </a:r>
                      <a:r>
                        <a:rPr lang="en-US" sz="1200" u="none" strike="noStrike" cap="none"/>
                        <a:t>with November iReady)</a:t>
                      </a:r>
                      <a:endParaRPr sz="12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/>
                        <a:t>—---------------------------</a:t>
                      </a:r>
                      <a:br>
                        <a:rPr lang="en-US" sz="1300"/>
                      </a:br>
                      <a:r>
                        <a:rPr lang="en-US" sz="1300"/>
                        <a:t>Total:  512 reclassified so far.</a:t>
                      </a:r>
                      <a:endParaRPr sz="13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>
                          <a:solidFill>
                            <a:schemeClr val="dk1"/>
                          </a:solidFill>
                        </a:rPr>
                        <a:t>(</a:t>
                      </a:r>
                      <a:r>
                        <a:rPr lang="en-US" sz="13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Still on-going until June 2025</a:t>
                      </a:r>
                      <a:r>
                        <a:rPr lang="en-US" sz="1300">
                          <a:solidFill>
                            <a:schemeClr val="dk1"/>
                          </a:solidFill>
                        </a:rPr>
                        <a:t>)</a:t>
                      </a:r>
                      <a:endParaRPr sz="13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3" name="Google Shape;263;g2f9f67dc9db_0_199"/>
          <p:cNvSpPr txBox="1"/>
          <p:nvPr/>
        </p:nvSpPr>
        <p:spPr>
          <a:xfrm>
            <a:off x="192975" y="4276175"/>
            <a:ext cx="42882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0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**This data reflects what MLD has identified through the process of reclassification as of November 2024.  This is not reflective of CDE Dataquest</a:t>
            </a:r>
            <a:r>
              <a:rPr lang="en-US" sz="1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g2f9f67dc9db_0_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8325" y="526550"/>
            <a:ext cx="4793875" cy="379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f9f67dc9db_0_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0625" y="885825"/>
            <a:ext cx="1171575" cy="685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168911b72c_1_2"/>
          <p:cNvSpPr txBox="1">
            <a:spLocks noGrp="1"/>
          </p:cNvSpPr>
          <p:nvPr>
            <p:ph type="title"/>
          </p:nvPr>
        </p:nvSpPr>
        <p:spPr>
          <a:xfrm>
            <a:off x="311700" y="55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Dually Identified RECLASSIFICATION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1" name="Google Shape;271;g3168911b72c_1_2"/>
          <p:cNvGraphicFramePr/>
          <p:nvPr/>
        </p:nvGraphicFramePr>
        <p:xfrm>
          <a:off x="193000" y="628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{CB4E0CFD-0D79-4B30-9BCB-ACEBA9593747}</a:tableStyleId>
              </a:tblPr>
              <a:tblGrid>
                <a:gridCol w="97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8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School Year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CC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Number of </a:t>
                      </a:r>
                      <a:r>
                        <a:rPr lang="en-US" b="1"/>
                        <a:t>Dually Identified Students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CC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2020-21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/>
                        <a:t>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2021-22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/>
                        <a:t>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2022-23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/>
                        <a:t>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2023-24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/>
                        <a:t>111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2024-25*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/>
                        <a:t>2 </a:t>
                      </a:r>
                      <a:r>
                        <a:rPr lang="en-US" sz="1300"/>
                        <a:t>(</a:t>
                      </a:r>
                      <a:r>
                        <a:rPr lang="en-US" sz="1300">
                          <a:highlight>
                            <a:srgbClr val="FFFF00"/>
                          </a:highlight>
                        </a:rPr>
                        <a:t>Still on-going until June 2025</a:t>
                      </a:r>
                      <a:r>
                        <a:rPr lang="en-US" sz="1300"/>
                        <a:t>)</a:t>
                      </a:r>
                      <a:endParaRPr sz="13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2" name="Google Shape;272;g3168911b72c_1_2"/>
          <p:cNvSpPr txBox="1"/>
          <p:nvPr/>
        </p:nvSpPr>
        <p:spPr>
          <a:xfrm>
            <a:off x="192975" y="4276175"/>
            <a:ext cx="42882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0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**This data reflects what MLD has identified through the process of reclassification as of November 2024.  This is not reflective of CDE Dataquest</a:t>
            </a:r>
            <a:r>
              <a:rPr lang="en-US" sz="1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g3168911b72c_1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3575" y="628650"/>
            <a:ext cx="5008976" cy="36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3168911b72c_1_2"/>
          <p:cNvSpPr txBox="1"/>
          <p:nvPr/>
        </p:nvSpPr>
        <p:spPr>
          <a:xfrm>
            <a:off x="7839350" y="2650900"/>
            <a:ext cx="1213200" cy="900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>
                <a:solidFill>
                  <a:schemeClr val="dk1"/>
                </a:solidFill>
              </a:rPr>
              <a:t>August - November 2024</a:t>
            </a:r>
            <a:r>
              <a:rPr lang="en-US" sz="700">
                <a:solidFill>
                  <a:schemeClr val="dk1"/>
                </a:solidFill>
              </a:rPr>
              <a:t/>
            </a:r>
            <a:br>
              <a:rPr lang="en-US" sz="700">
                <a:solidFill>
                  <a:schemeClr val="dk1"/>
                </a:solidFill>
              </a:rPr>
            </a:br>
            <a:r>
              <a:rPr lang="en-US" sz="700">
                <a:solidFill>
                  <a:schemeClr val="dk1"/>
                </a:solidFill>
              </a:rPr>
              <a:t>(Once schools start holding IEP Meetings, we expect this number to be around 120+ students)</a:t>
            </a:r>
            <a:endParaRPr sz="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769aceb451_0_32"/>
          <p:cNvSpPr txBox="1"/>
          <p:nvPr/>
        </p:nvSpPr>
        <p:spPr>
          <a:xfrm>
            <a:off x="1497150" y="1594875"/>
            <a:ext cx="6149700" cy="14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n-US" sz="4700" b="1" u="sng">
                <a:solidFill>
                  <a:schemeClr val="hlink"/>
                </a:solidFill>
                <a:hlinkClick r:id="rId3"/>
              </a:rPr>
              <a:t>ELPAC</a:t>
            </a:r>
            <a:endParaRPr sz="4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n-US" sz="4700" b="1">
                <a:solidFill>
                  <a:schemeClr val="lt1"/>
                </a:solidFill>
              </a:rPr>
              <a:t>Dr. Isais/ Dr. Krbecek</a:t>
            </a:r>
            <a:endParaRPr sz="4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6dd5e89497_16_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BREAK:  </a:t>
            </a:r>
            <a:r>
              <a:rPr lang="en-US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10 Minutes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26dd5e89497_16_0"/>
          <p:cNvSpPr txBox="1"/>
          <p:nvPr/>
        </p:nvSpPr>
        <p:spPr>
          <a:xfrm>
            <a:off x="8515350" y="4614576"/>
            <a:ext cx="6288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94BC56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100" b="0" i="0" u="none" strike="noStrike" cap="none">
              <a:solidFill>
                <a:srgbClr val="94BC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g26dd5e89497_16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3275" y="1110100"/>
            <a:ext cx="4387700" cy="292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fa16d65d9b_3_0"/>
          <p:cNvSpPr txBox="1"/>
          <p:nvPr/>
        </p:nvSpPr>
        <p:spPr>
          <a:xfrm>
            <a:off x="388400" y="1057275"/>
            <a:ext cx="8561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n-US" sz="4700" b="1">
                <a:solidFill>
                  <a:schemeClr val="lt1"/>
                </a:solidFill>
              </a:rPr>
              <a:t>EL Master Plan</a:t>
            </a:r>
            <a:endParaRPr sz="4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2fa16d65d9b_3_0"/>
          <p:cNvSpPr txBox="1"/>
          <p:nvPr/>
        </p:nvSpPr>
        <p:spPr>
          <a:xfrm>
            <a:off x="3207375" y="2383800"/>
            <a:ext cx="418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n-US" sz="4700" b="1">
                <a:solidFill>
                  <a:schemeClr val="lt1"/>
                </a:solidFill>
              </a:rPr>
              <a:t>Dr. Simms</a:t>
            </a:r>
            <a:r>
              <a:rPr lang="en-US" sz="4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88988ce707_0_1"/>
          <p:cNvSpPr txBox="1"/>
          <p:nvPr/>
        </p:nvSpPr>
        <p:spPr>
          <a:xfrm>
            <a:off x="1497150" y="1057275"/>
            <a:ext cx="6149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n-US" sz="4700" b="1">
                <a:solidFill>
                  <a:schemeClr val="lt1"/>
                </a:solidFill>
              </a:rPr>
              <a:t>DELA Elections</a:t>
            </a:r>
            <a:endParaRPr sz="4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288988ce707_0_1"/>
          <p:cNvSpPr txBox="1"/>
          <p:nvPr/>
        </p:nvSpPr>
        <p:spPr>
          <a:xfrm>
            <a:off x="0" y="2571750"/>
            <a:ext cx="8982300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n-US" sz="3400" b="1">
                <a:solidFill>
                  <a:schemeClr val="lt1"/>
                </a:solidFill>
              </a:rPr>
              <a:t>DELAC Elections / Nominee Introductions 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88988ce707_0_313"/>
          <p:cNvSpPr txBox="1"/>
          <p:nvPr/>
        </p:nvSpPr>
        <p:spPr>
          <a:xfrm>
            <a:off x="1497150" y="1594875"/>
            <a:ext cx="6149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n-US" sz="4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PUBLIC COMMENT</a:t>
            </a:r>
            <a:endParaRPr sz="4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828d321498_0_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Public Comment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2828d321498_0_1"/>
          <p:cNvSpPr txBox="1">
            <a:spLocks noGrp="1"/>
          </p:cNvSpPr>
          <p:nvPr>
            <p:ph type="body" idx="1"/>
          </p:nvPr>
        </p:nvSpPr>
        <p:spPr>
          <a:xfrm>
            <a:off x="311700" y="971550"/>
            <a:ext cx="8520600" cy="3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DELAC PUBLIC COMMENT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g2828d321498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9525" y="1775500"/>
            <a:ext cx="2739349" cy="273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2eeecc24b6_0_234"/>
          <p:cNvSpPr/>
          <p:nvPr/>
        </p:nvSpPr>
        <p:spPr>
          <a:xfrm>
            <a:off x="-87325" y="-21950"/>
            <a:ext cx="9289500" cy="38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22eeecc24b6_0_2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318" name="Google Shape;318;g22eeecc24b6_0_2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44875" y="-21950"/>
            <a:ext cx="11095518" cy="52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88988ce707_0_349"/>
          <p:cNvSpPr txBox="1">
            <a:spLocks noGrp="1"/>
          </p:cNvSpPr>
          <p:nvPr>
            <p:ph type="title"/>
          </p:nvPr>
        </p:nvSpPr>
        <p:spPr>
          <a:xfrm>
            <a:off x="311700" y="191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Upcoming Meetings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288988ce707_0_349"/>
          <p:cNvSpPr txBox="1">
            <a:spLocks noGrp="1"/>
          </p:cNvSpPr>
          <p:nvPr>
            <p:ph type="body" idx="1"/>
          </p:nvPr>
        </p:nvSpPr>
        <p:spPr>
          <a:xfrm>
            <a:off x="311700" y="814525"/>
            <a:ext cx="8520600" cy="3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 sz="1400" b="1" u="sng">
                <a:latin typeface="Arial"/>
                <a:ea typeface="Arial"/>
                <a:cs typeface="Arial"/>
                <a:sym typeface="Arial"/>
              </a:rPr>
              <a:t>DELAC</a:t>
            </a:r>
            <a:endParaRPr sz="1400" b="1" u="sng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Thursday, January 30, 5:30-7:30 p.m.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Thursday, March 13, 5:30-7:30 p.m.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Thursday, May 22, 5:30-7:30 p.m.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 sz="1400" b="1" u="sng">
                <a:latin typeface="Arial"/>
                <a:ea typeface="Arial"/>
                <a:cs typeface="Arial"/>
                <a:sym typeface="Arial"/>
              </a:rPr>
              <a:t>MPAC</a:t>
            </a:r>
            <a:endParaRPr sz="1400" b="1" u="sng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Monday , December 9th, 6:00 p.m. - 7:30 p.m. ( through zoom) 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Monday , February 10th , 6:00 p.m. - 7:30 p.m.  (through zoom)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Monday , March 10 th , 6:00 p.m. - 7:30 p.m.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Monday, April 14th, 6:00 p.m. - 7:30 p.m.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 sz="1400" b="1" u="sng">
                <a:latin typeface="Arial"/>
                <a:ea typeface="Arial"/>
                <a:cs typeface="Arial"/>
                <a:sym typeface="Arial"/>
              </a:rPr>
              <a:t>SCUSD BOARD MEETINGS</a:t>
            </a:r>
            <a:endParaRPr sz="1400" b="1" u="sng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★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Thursday, December 19, 6:30 p.m.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Thursday, January 16, 2025 , 6:30 p.m.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★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Thursday, February 6, 2025, 6:30 p.m.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★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Thursday, February 20, 2025, 6:30 p.m.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★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Thursday, March 6, 2025, 6:30 p.m.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★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Thursday, March 20, 2025, 6:30 p.m.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288988ce707_0_349"/>
          <p:cNvSpPr txBox="1"/>
          <p:nvPr/>
        </p:nvSpPr>
        <p:spPr>
          <a:xfrm>
            <a:off x="4186025" y="2943675"/>
            <a:ext cx="4375800" cy="1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★"/>
            </a:pPr>
            <a:r>
              <a:rPr lang="en-US">
                <a:solidFill>
                  <a:schemeClr val="dk1"/>
                </a:solidFill>
              </a:rPr>
              <a:t>Thursday, April 3, 2025, 6:30 p.m.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★"/>
            </a:pPr>
            <a:r>
              <a:rPr lang="en-US">
                <a:solidFill>
                  <a:schemeClr val="dk1"/>
                </a:solidFill>
              </a:rPr>
              <a:t>Thursday, April 10, 2025 , 6:30 p.m.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★"/>
            </a:pPr>
            <a:r>
              <a:rPr lang="en-US">
                <a:solidFill>
                  <a:schemeClr val="dk1"/>
                </a:solidFill>
              </a:rPr>
              <a:t>Thursday, May 1, 2025, 6:30 p.m.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★"/>
            </a:pPr>
            <a:r>
              <a:rPr lang="en-US">
                <a:solidFill>
                  <a:schemeClr val="dk1"/>
                </a:solidFill>
              </a:rPr>
              <a:t>Thursday, May 15, 2025, 6:30 p.m.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★"/>
            </a:pPr>
            <a:r>
              <a:rPr lang="en-US">
                <a:solidFill>
                  <a:schemeClr val="dk1"/>
                </a:solidFill>
              </a:rPr>
              <a:t>Thursday, June 5, 2025, 6:30 p.m.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★"/>
            </a:pPr>
            <a:r>
              <a:rPr lang="en-US">
                <a:solidFill>
                  <a:schemeClr val="dk1"/>
                </a:solidFill>
              </a:rPr>
              <a:t>Thursday, June 26, 2025, 6:30 p.m.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928962bc6_0_386"/>
          <p:cNvSpPr txBox="1">
            <a:spLocks noGrp="1"/>
          </p:cNvSpPr>
          <p:nvPr>
            <p:ph type="title" idx="4294967295"/>
          </p:nvPr>
        </p:nvSpPr>
        <p:spPr>
          <a:xfrm>
            <a:off x="311700" y="398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r>
              <a:rPr lang="en-US" sz="29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COMMUNITY CONNECTOR:</a:t>
            </a:r>
            <a:r>
              <a:rPr lang="en-US" sz="29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90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2f928962bc6_0_386"/>
          <p:cNvSpPr txBox="1"/>
          <p:nvPr/>
        </p:nvSpPr>
        <p:spPr>
          <a:xfrm>
            <a:off x="436000" y="1184375"/>
            <a:ext cx="6806400" cy="23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5"/>
                </a:solidFill>
              </a:rPr>
              <a:t>Gratitud (Gratitude)</a:t>
            </a:r>
            <a:endParaRPr sz="1600" b="1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</a:rPr>
              <a:t>Ahora que se acercan los días festivos, ¿qué es lo que más agradece por esta temporada navideña?</a:t>
            </a:r>
            <a:endParaRPr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</a:rPr>
              <a:t>As the holidays are upon us what are you most thankful for this Holiday season?</a:t>
            </a:r>
            <a:endParaRPr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None/>
            </a:pPr>
            <a:endParaRPr sz="1200">
              <a:solidFill>
                <a:srgbClr val="D02800"/>
              </a:solidFill>
            </a:endParaRPr>
          </a:p>
        </p:txBody>
      </p:sp>
      <p:pic>
        <p:nvPicPr>
          <p:cNvPr id="208" name="Google Shape;208;g2f928962bc6_0_386" descr="Free Images : gift, orange, publication, paper product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50" y="3164524"/>
            <a:ext cx="2667228" cy="177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2f928962bc6_0_386" descr="Free Images : wishes, holidays, merry christmas, design, christmas ..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7850" y="104250"/>
            <a:ext cx="2053852" cy="205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2f928962bc6_0_3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1250" y="3164525"/>
            <a:ext cx="2922700" cy="17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2f928962bc6_0_386" descr="Hanukkah Menorah Art Print Free Stock Photo - Public Domain Picture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2425" y="3164525"/>
            <a:ext cx="2589275" cy="177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6dd5e89497_1_177"/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g26dd5e89497_1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88988ce707_0_335"/>
          <p:cNvSpPr txBox="1"/>
          <p:nvPr/>
        </p:nvSpPr>
        <p:spPr>
          <a:xfrm>
            <a:off x="1497150" y="1594875"/>
            <a:ext cx="6149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n-US" sz="4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DELAC FEEDBACK</a:t>
            </a:r>
            <a:endParaRPr sz="4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88988ce707_0_330"/>
          <p:cNvSpPr txBox="1">
            <a:spLocks noGrp="1"/>
          </p:cNvSpPr>
          <p:nvPr>
            <p:ph type="title"/>
          </p:nvPr>
        </p:nvSpPr>
        <p:spPr>
          <a:xfrm>
            <a:off x="311700" y="152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</a:pPr>
            <a:r>
              <a:rPr lang="en-US"/>
              <a:t>DELAC Feedback QR CODE</a:t>
            </a:r>
            <a:endParaRPr/>
          </a:p>
        </p:txBody>
      </p:sp>
      <p:sp>
        <p:nvSpPr>
          <p:cNvPr id="343" name="Google Shape;343;g288988ce707_0_3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DELAC FEEDBACK LINK</a:t>
            </a:r>
            <a:endParaRPr/>
          </a:p>
        </p:txBody>
      </p:sp>
      <p:pic>
        <p:nvPicPr>
          <p:cNvPr id="344" name="Google Shape;344;g288988ce707_0_3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6075" y="1418725"/>
            <a:ext cx="2823550" cy="282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88988ce707_0_343"/>
          <p:cNvSpPr txBox="1">
            <a:spLocks noGrp="1"/>
          </p:cNvSpPr>
          <p:nvPr>
            <p:ph type="title"/>
          </p:nvPr>
        </p:nvSpPr>
        <p:spPr>
          <a:xfrm>
            <a:off x="311700" y="55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</a:pPr>
            <a:r>
              <a:rPr lang="en-US"/>
              <a:t>Community Closing Activity</a:t>
            </a:r>
            <a:endParaRPr/>
          </a:p>
        </p:txBody>
      </p:sp>
      <p:pic>
        <p:nvPicPr>
          <p:cNvPr id="350" name="Google Shape;350;g288988ce707_0_3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550" y="628650"/>
            <a:ext cx="6506900" cy="433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" name="Google Shape;216;g2f9f67dc9db_0_4"/>
          <p:cNvGraphicFramePr/>
          <p:nvPr/>
        </p:nvGraphicFramePr>
        <p:xfrm>
          <a:off x="192725" y="1637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{CB4E0CFD-0D79-4B30-9BCB-ACEBA9593747}</a:tableStyleId>
              </a:tblPr>
              <a:tblGrid>
                <a:gridCol w="265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725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solidFill>
                            <a:srgbClr val="D02800"/>
                          </a:solidFill>
                        </a:rPr>
                        <a:t>Identity</a:t>
                      </a:r>
                      <a:endParaRPr sz="2200" b="1" u="none" strike="noStrike" cap="none"/>
                    </a:p>
                  </a:txBody>
                  <a:tcPr marL="91425" marR="91425" marT="91425" marB="91425" anchor="ctr"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Be present as fully as possible.</a:t>
                      </a:r>
                      <a:endParaRPr sz="20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solidFill>
                            <a:srgbClr val="D02800"/>
                          </a:solidFill>
                        </a:rPr>
                        <a:t>Agency</a:t>
                      </a:r>
                      <a:endParaRPr sz="2200" b="1" u="none" strike="noStrike" cap="none">
                        <a:solidFill>
                          <a:srgbClr val="D02800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Attend to equity of voice and speak your truth.</a:t>
                      </a:r>
                      <a:endParaRPr sz="20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solidFill>
                            <a:srgbClr val="0070C0"/>
                          </a:solidFill>
                        </a:rPr>
                        <a:t>Belonging</a:t>
                      </a:r>
                      <a:endParaRPr sz="2200" b="1" u="none" strike="noStrike" cap="none">
                        <a:solidFill>
                          <a:srgbClr val="D02800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You belong in this community exactly as you are.</a:t>
                      </a:r>
                      <a:endParaRPr sz="20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5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solidFill>
                            <a:srgbClr val="0070C0"/>
                          </a:solidFill>
                        </a:rPr>
                        <a:t>Collaborative </a:t>
                      </a:r>
                      <a:endParaRPr sz="2200" b="1" u="none" strike="noStrike" cap="none">
                        <a:solidFill>
                          <a:srgbClr val="0070C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solidFill>
                            <a:srgbClr val="0070C0"/>
                          </a:solidFill>
                        </a:rPr>
                        <a:t>Problem Solving</a:t>
                      </a:r>
                      <a:endParaRPr sz="2200" b="1" u="none" strike="noStrike" cap="none">
                        <a:solidFill>
                          <a:srgbClr val="0070C0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Build on the cultures of collaboration that exist in our community.</a:t>
                      </a:r>
                      <a:endParaRPr sz="20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solidFill>
                            <a:srgbClr val="008000"/>
                          </a:solidFill>
                        </a:rPr>
                        <a:t>Curiosity</a:t>
                      </a:r>
                      <a:endParaRPr sz="2200" b="1" u="none" strike="noStrike" cap="none">
                        <a:solidFill>
                          <a:srgbClr val="0070C0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When the going gets rough, turn to wonder.</a:t>
                      </a:r>
                      <a:endParaRPr sz="20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17" name="Google Shape;217;g2f9f67dc9db_0_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6915" b="3809"/>
          <a:stretch/>
        </p:blipFill>
        <p:spPr>
          <a:xfrm>
            <a:off x="192725" y="138425"/>
            <a:ext cx="2010775" cy="126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2f9f67dc9db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0950" y="169750"/>
            <a:ext cx="1501725" cy="144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2f9f67dc9db_0_4"/>
          <p:cNvSpPr txBox="1">
            <a:spLocks noGrp="1"/>
          </p:cNvSpPr>
          <p:nvPr>
            <p:ph type="title"/>
          </p:nvPr>
        </p:nvSpPr>
        <p:spPr>
          <a:xfrm>
            <a:off x="2162750" y="169738"/>
            <a:ext cx="5338200" cy="14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400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OUR INVITATION </a:t>
            </a:r>
            <a:endParaRPr sz="2400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200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To Engage in Anti-Bias/Anti-Racist/</a:t>
            </a:r>
            <a:endParaRPr sz="2200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200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Trauma-Informed Work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8ba8c4d7e1_1_182"/>
          <p:cNvSpPr txBox="1">
            <a:spLocks noGrp="1"/>
          </p:cNvSpPr>
          <p:nvPr>
            <p:ph type="title"/>
          </p:nvPr>
        </p:nvSpPr>
        <p:spPr>
          <a:xfrm>
            <a:off x="628650" y="481600"/>
            <a:ext cx="7886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4337"/>
              <a:buFont typeface="Arial"/>
              <a:buNone/>
            </a:pPr>
            <a:r>
              <a:rPr lang="en-US" sz="1844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2024-25 DELAC REPRESENTATIVE ROLL CALL</a:t>
            </a:r>
            <a:endParaRPr sz="1844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g28ba8c4d7e1_1_182"/>
          <p:cNvPicPr preferRelativeResize="0"/>
          <p:nvPr/>
        </p:nvPicPr>
        <p:blipFill rotWithShape="1">
          <a:blip r:embed="rId3">
            <a:alphaModFix/>
          </a:blip>
          <a:srcRect l="6477" r="5516" b="15560"/>
          <a:stretch/>
        </p:blipFill>
        <p:spPr>
          <a:xfrm>
            <a:off x="1942275" y="964925"/>
            <a:ext cx="5259450" cy="40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8ba8c4d7e1_1_1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APPROVAL OF MEETING MINUTES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28ba8c4d7e1_1_187"/>
          <p:cNvSpPr txBox="1">
            <a:spLocks noGrp="1"/>
          </p:cNvSpPr>
          <p:nvPr>
            <p:ph type="body" idx="1"/>
          </p:nvPr>
        </p:nvSpPr>
        <p:spPr>
          <a:xfrm>
            <a:off x="481525" y="1017725"/>
            <a:ext cx="8246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 sz="27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October 17</a:t>
            </a:r>
            <a:r>
              <a:rPr lang="en-US" sz="27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, 2024 Meeting Minutes</a:t>
            </a:r>
            <a:r>
              <a:rPr lang="en-US" sz="2700">
                <a:latin typeface="Arial"/>
                <a:ea typeface="Arial"/>
                <a:cs typeface="Arial"/>
                <a:sym typeface="Arial"/>
              </a:rPr>
              <a:t> (English) 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2700"/>
          </a:p>
        </p:txBody>
      </p:sp>
      <p:pic>
        <p:nvPicPr>
          <p:cNvPr id="232" name="Google Shape;232;g28ba8c4d7e1_1_1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9813" y="1715650"/>
            <a:ext cx="4485925" cy="29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67afafb3ab_0_732"/>
          <p:cNvSpPr txBox="1">
            <a:spLocks noGrp="1"/>
          </p:cNvSpPr>
          <p:nvPr>
            <p:ph type="title"/>
          </p:nvPr>
        </p:nvSpPr>
        <p:spPr>
          <a:xfrm>
            <a:off x="311700" y="65200"/>
            <a:ext cx="8520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1850"/>
              <a:buNone/>
            </a:pPr>
            <a:r>
              <a:rPr lang="en-US"/>
              <a:t>AGENDA 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1850"/>
              <a:buNone/>
            </a:pPr>
            <a:endParaRPr/>
          </a:p>
        </p:txBody>
      </p:sp>
      <p:graphicFrame>
        <p:nvGraphicFramePr>
          <p:cNvPr id="238" name="Google Shape;238;g267afafb3ab_0_732"/>
          <p:cNvGraphicFramePr/>
          <p:nvPr/>
        </p:nvGraphicFramePr>
        <p:xfrm>
          <a:off x="628650" y="665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{CB4E0CFD-0D79-4B30-9BCB-ACEBA9593747}</a:tableStyleId>
              </a:tblPr>
              <a:tblGrid>
                <a:gridCol w="294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6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/>
                        <a:t>5:30 - 5:40 p.m. </a:t>
                      </a:r>
                      <a:endParaRPr sz="12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i="1" u="none" strike="noStrike" cap="none"/>
                        <a:t>Welcoming and introduction of MLD Team and DELAC representatives</a:t>
                      </a:r>
                      <a:endParaRPr sz="1200" i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i="1" u="none" strike="noStrike" cap="none"/>
                        <a:t>DELAC officers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/>
                        <a:t>5:40 - 5:45 p.m.</a:t>
                      </a:r>
                      <a:endParaRPr sz="12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i="1" u="none" strike="noStrike" cap="none"/>
                        <a:t>DELAC Roll Call</a:t>
                      </a:r>
                      <a:endParaRPr sz="1200" i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i="1" u="none" strike="noStrike" cap="none"/>
                        <a:t>DELAC officers</a:t>
                      </a:r>
                      <a:endParaRPr sz="1200" i="1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/>
                        <a:t>5:45 - 5:50 p.m.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i="1" u="none" strike="noStrike" cap="none"/>
                        <a:t>Review of the agenda</a:t>
                      </a:r>
                      <a:endParaRPr sz="1200" i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i="1" u="none" strike="noStrike" cap="none"/>
                        <a:t>DELAC officers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5:50 - 6:00 p.m.</a:t>
                      </a:r>
                      <a:endParaRPr sz="12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i="1"/>
                        <a:t>EL Reclassification Data Updates</a:t>
                      </a:r>
                      <a:endParaRPr sz="1200" i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i="1">
                          <a:solidFill>
                            <a:schemeClr val="dk1"/>
                          </a:solidFill>
                        </a:rPr>
                        <a:t>Dr. Krbecek</a:t>
                      </a:r>
                      <a:endParaRPr sz="1200" i="1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/>
                        <a:t>6:00 </a:t>
                      </a:r>
                      <a:r>
                        <a:rPr lang="en-US" sz="1200" b="1" u="none" strike="noStrike" cap="none"/>
                        <a:t>- 6:</a:t>
                      </a:r>
                      <a:r>
                        <a:rPr lang="en-US" sz="1200" b="1"/>
                        <a:t>3</a:t>
                      </a:r>
                      <a:r>
                        <a:rPr lang="en-US" sz="1200" b="1" u="none" strike="noStrike" cap="none"/>
                        <a:t>0  p.m.</a:t>
                      </a:r>
                      <a:endParaRPr sz="12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i="1"/>
                        <a:t>ELPAC</a:t>
                      </a:r>
                      <a:r>
                        <a:rPr lang="en-US" sz="1200" i="1" u="none" strike="noStrike" cap="none"/>
                        <a:t>  Presentation</a:t>
                      </a:r>
                      <a:endParaRPr sz="1200" i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i="1" u="none" strike="noStrike" cap="none"/>
                        <a:t>Dr. </a:t>
                      </a:r>
                      <a:r>
                        <a:rPr lang="en-US" sz="1200" i="1"/>
                        <a:t>Isais/ Dr. Krbecek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/>
                        <a:t>6:</a:t>
                      </a:r>
                      <a:r>
                        <a:rPr lang="en-US" sz="1200" b="1"/>
                        <a:t>30 </a:t>
                      </a:r>
                      <a:r>
                        <a:rPr lang="en-US" sz="1200" b="1" u="none" strike="noStrike" cap="none"/>
                        <a:t>- 6:</a:t>
                      </a:r>
                      <a:r>
                        <a:rPr lang="en-US" sz="1200" b="1"/>
                        <a:t>4</a:t>
                      </a:r>
                      <a:r>
                        <a:rPr lang="en-US" sz="1200" b="1" u="none" strike="noStrike" cap="none"/>
                        <a:t>0 p.m.</a:t>
                      </a:r>
                      <a:endParaRPr sz="12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i="1" u="none" strike="noStrike" cap="none"/>
                        <a:t>BREAK</a:t>
                      </a:r>
                      <a:endParaRPr sz="1200" i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i="1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/>
                        <a:t>6:40 - 7:10 p.m. </a:t>
                      </a:r>
                      <a:endParaRPr sz="12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/>
                        <a:t>EL Master Plan Presentation</a:t>
                      </a:r>
                      <a:endParaRPr sz="1200" i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/>
                        <a:t>Dr. Simms</a:t>
                      </a:r>
                      <a:endParaRPr sz="1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/>
                        <a:t>7:10 - 7:20 p.m. </a:t>
                      </a:r>
                      <a:endParaRPr sz="12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Public Comment</a:t>
                      </a:r>
                      <a:endParaRPr sz="1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/>
                        <a:t>DELAC Membership</a:t>
                      </a:r>
                      <a:endParaRPr sz="1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/>
                        <a:t>7:20 - 7:30 p.m </a:t>
                      </a:r>
                      <a:endParaRPr sz="12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/>
                        <a:t>DELAC Elections</a:t>
                      </a:r>
                      <a:endParaRPr sz="12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DELAC Feedback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Meeting Closure</a:t>
                      </a:r>
                      <a:endParaRPr sz="1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/>
                        <a:t>DELAC Officers</a:t>
                      </a:r>
                      <a:endParaRPr sz="1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88988ce707_0_9"/>
          <p:cNvSpPr txBox="1"/>
          <p:nvPr/>
        </p:nvSpPr>
        <p:spPr>
          <a:xfrm>
            <a:off x="1497150" y="1594875"/>
            <a:ext cx="61497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n-US" sz="4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 Reclassification Data At A Glance</a:t>
            </a:r>
            <a:endParaRPr sz="4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288988ce707_0_9"/>
          <p:cNvSpPr txBox="1"/>
          <p:nvPr/>
        </p:nvSpPr>
        <p:spPr>
          <a:xfrm>
            <a:off x="2829900" y="2571750"/>
            <a:ext cx="4187100" cy="14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endParaRPr sz="4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n-US" sz="4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Dr. Krbecek</a:t>
            </a:r>
            <a:endParaRPr sz="4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f928962bc6_0_758"/>
          <p:cNvSpPr txBox="1"/>
          <p:nvPr/>
        </p:nvSpPr>
        <p:spPr>
          <a:xfrm>
            <a:off x="473550" y="175325"/>
            <a:ext cx="8451600" cy="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Multilingual Literacy Department Outcomes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2f928962bc6_0_758"/>
          <p:cNvSpPr txBox="1"/>
          <p:nvPr/>
        </p:nvSpPr>
        <p:spPr>
          <a:xfrm>
            <a:off x="473550" y="971550"/>
            <a:ext cx="8196900" cy="44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★"/>
            </a:pPr>
            <a:r>
              <a:rPr lang="en-US" sz="1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All emergent bilingual students improve on their overall Summative ELPAC Assessments by at least one performance level.</a:t>
            </a:r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★"/>
            </a:pPr>
            <a:r>
              <a:rPr lang="en-US" sz="1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All emergent bilingual students improve on their CAASPP ELA assessments noted by the student’s scale score (3-8th CAASPP, 11th CAASPP);iReady ELA  </a:t>
            </a:r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★"/>
            </a:pPr>
            <a:r>
              <a:rPr lang="en-US" sz="1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Increase reclassification by 10% on a yearly basis. </a:t>
            </a:r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★"/>
            </a:pPr>
            <a:r>
              <a:rPr lang="en-US" sz="1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90% of EBs will graduate from high school.</a:t>
            </a:r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★"/>
            </a:pPr>
            <a:r>
              <a:rPr lang="en-US" sz="1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80% of High School Emergent bilingual students will be on track for college and career (students meeting A-G requirements).</a:t>
            </a:r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★"/>
            </a:pPr>
            <a:r>
              <a:rPr lang="en-US" sz="1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All schools serving at least 21 or more emergent bilingual students will have a functional English Language Advisory Committee (ELAC).</a:t>
            </a:r>
            <a:endParaRPr sz="2100" b="1" i="0" u="sng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39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g2f928962bc6_0_758"/>
          <p:cNvSpPr/>
          <p:nvPr/>
        </p:nvSpPr>
        <p:spPr>
          <a:xfrm>
            <a:off x="891450" y="2701725"/>
            <a:ext cx="7701600" cy="328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288988ce707_0_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19174" cy="478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910</Words>
  <Application>Microsoft Office PowerPoint</Application>
  <PresentationFormat>On-screen Show (16:9)</PresentationFormat>
  <Paragraphs>160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Montserrat</vt:lpstr>
      <vt:lpstr>Lato</vt:lpstr>
      <vt:lpstr>Calibri</vt:lpstr>
      <vt:lpstr>Arial</vt:lpstr>
      <vt:lpstr>Frank Ruhl Libre Medium</vt:lpstr>
      <vt:lpstr>Playfair Display</vt:lpstr>
      <vt:lpstr>Office Theme</vt:lpstr>
      <vt:lpstr>Custom</vt:lpstr>
      <vt:lpstr>District English Language Advisory Committee</vt:lpstr>
      <vt:lpstr>COMMUNITY CONNECTOR: </vt:lpstr>
      <vt:lpstr>OUR INVITATION  To Engage in Anti-Bias/Anti-Racist/ Trauma-Informed Work</vt:lpstr>
      <vt:lpstr>2024-25 DELAC REPRESENTATIVE ROLL CALL</vt:lpstr>
      <vt:lpstr>APPROVAL OF MEETING MINUTES</vt:lpstr>
      <vt:lpstr>AGENDA  </vt:lpstr>
      <vt:lpstr>PowerPoint Presentation</vt:lpstr>
      <vt:lpstr>PowerPoint Presentation</vt:lpstr>
      <vt:lpstr>PowerPoint Presentation</vt:lpstr>
      <vt:lpstr>RECLASSIFICATION</vt:lpstr>
      <vt:lpstr>Dually Identified RECLASSIFICATION</vt:lpstr>
      <vt:lpstr>PowerPoint Presentation</vt:lpstr>
      <vt:lpstr>BREAK:  10 Minutes</vt:lpstr>
      <vt:lpstr>PowerPoint Presentation</vt:lpstr>
      <vt:lpstr>PowerPoint Presentation</vt:lpstr>
      <vt:lpstr>PowerPoint Presentation</vt:lpstr>
      <vt:lpstr>Public Comment</vt:lpstr>
      <vt:lpstr>PowerPoint Presentation</vt:lpstr>
      <vt:lpstr>Upcoming Meetings</vt:lpstr>
      <vt:lpstr>PowerPoint Presentation</vt:lpstr>
      <vt:lpstr>PowerPoint Presentation</vt:lpstr>
      <vt:lpstr>DELAC Feedback QR CODE</vt:lpstr>
      <vt:lpstr>Community Closing Activity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District English Language Advisory Committee</dc:title>
  <dc:creator>Olga L. Simms</dc:creator>
  <cp:lastModifiedBy>Kao Lee</cp:lastModifiedBy>
  <cp:revision>2</cp:revision>
  <dcterms:modified xsi:type="dcterms:W3CDTF">2024-11-20T19:39:08Z</dcterms:modified>
</cp:coreProperties>
</file>