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829800" cy="7315200"/>
  <p:notesSz cx="6950075" cy="9236075"/>
  <p:embeddedFontLst>
    <p:embeddedFont>
      <p:font typeface="Roboto Slab" panose="020B0604020202020204" charset="0"/>
      <p:regular r:id="rId28"/>
      <p:bold r:id="rId29"/>
    </p:embeddedFont>
    <p:embeddedFont>
      <p:font typeface="Arial Narrow" panose="020B060602020203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erriweather" panose="020B0604020202020204" charset="0"/>
      <p:regular r:id="rId38"/>
      <p:bold r:id="rId39"/>
      <p:italic r:id="rId40"/>
      <p:boldItalic r:id="rId41"/>
    </p:embeddedFont>
    <p:embeddedFont>
      <p:font typeface="Love Ya Like A Sister" panose="020B0604020202020204" charset="0"/>
      <p:regular r:id="rId42"/>
    </p:embeddedFont>
    <p:embeddedFont>
      <p:font typeface="Lato" panose="020B0604020202020204" charset="0"/>
      <p:regular r:id="rId43"/>
      <p:bold r:id="rId44"/>
      <p:italic r:id="rId45"/>
      <p:boldItalic r:id="rId46"/>
    </p:embeddedFont>
    <p:embeddedFont>
      <p:font typeface="Montserrat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hVcduK5jD8/jezQX27/didrYFJ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C9FCF6-C881-497F-9490-80A2C99B470B}">
  <a:tblStyle styleId="{97C9FCF6-C881-497F-9490-80A2C99B47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26" y="72"/>
      </p:cViewPr>
      <p:guideLst>
        <p:guide orient="horz" pos="2304"/>
        <p:guide pos="30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4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6769" y="4"/>
            <a:ext cx="3011699" cy="46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669"/>
            <a:ext cx="3011699" cy="46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699" cy="46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6532cd9396_0_190:notes"/>
          <p:cNvSpPr txBox="1">
            <a:spLocks noGrp="1"/>
          </p:cNvSpPr>
          <p:nvPr>
            <p:ph type="body" idx="1"/>
          </p:nvPr>
        </p:nvSpPr>
        <p:spPr>
          <a:xfrm>
            <a:off x="695007" y="4444861"/>
            <a:ext cx="5560200" cy="3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400">
                <a:latin typeface="Avenir"/>
                <a:ea typeface="Avenir"/>
                <a:cs typeface="Avenir"/>
                <a:sym typeface="Avenir"/>
              </a:rPr>
              <a:t>Maria</a:t>
            </a:r>
            <a:endParaRPr sz="14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4" name="Google Shape;174;g16532cd939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9538" y="1154113"/>
            <a:ext cx="419100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6717a639d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9538" y="1154113"/>
            <a:ext cx="419100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16717a639dd_0_127:notes"/>
          <p:cNvSpPr txBox="1">
            <a:spLocks noGrp="1"/>
          </p:cNvSpPr>
          <p:nvPr>
            <p:ph type="body" idx="1"/>
          </p:nvPr>
        </p:nvSpPr>
        <p:spPr>
          <a:xfrm>
            <a:off x="695007" y="4444861"/>
            <a:ext cx="5560200" cy="3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Flor</a:t>
            </a:r>
            <a:endParaRPr/>
          </a:p>
        </p:txBody>
      </p:sp>
      <p:sp>
        <p:nvSpPr>
          <p:cNvPr id="264" name="Google Shape;264;g16717a639dd_0_127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6717a639d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6717a639dd_0_151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</a:t>
            </a:r>
            <a:endParaRPr/>
          </a:p>
        </p:txBody>
      </p:sp>
      <p:sp>
        <p:nvSpPr>
          <p:cNvPr id="275" name="Google Shape;275;g16717a639dd_0_151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bc8c484d0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bc8c484d01_0_25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gbc8c484d01_0_25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6717a639d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6717a639dd_0_145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Vitalina</a:t>
            </a:r>
            <a:endParaRPr/>
          </a:p>
        </p:txBody>
      </p:sp>
      <p:sp>
        <p:nvSpPr>
          <p:cNvPr id="304" name="Google Shape;304;g16717a639dd_0_145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6717a639d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6717a639dd_0_167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Vitalina</a:t>
            </a:r>
            <a:endParaRPr/>
          </a:p>
        </p:txBody>
      </p:sp>
      <p:sp>
        <p:nvSpPr>
          <p:cNvPr id="310" name="Google Shape;310;g16717a639dd_0_167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6717a639dd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6717a639dd_0_179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</a:t>
            </a:r>
            <a:endParaRPr/>
          </a:p>
        </p:txBody>
      </p:sp>
      <p:sp>
        <p:nvSpPr>
          <p:cNvPr id="318" name="Google Shape;318;g16717a639dd_0_179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6717a639d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6717a639dd_0_196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</a:t>
            </a:r>
            <a:endParaRPr/>
          </a:p>
        </p:txBody>
      </p:sp>
      <p:sp>
        <p:nvSpPr>
          <p:cNvPr id="325" name="Google Shape;325;g16717a639dd_0_196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6717a639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6717a639dd_0_203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</a:t>
            </a:r>
            <a:endParaRPr/>
          </a:p>
        </p:txBody>
      </p:sp>
      <p:sp>
        <p:nvSpPr>
          <p:cNvPr id="332" name="Google Shape;332;g16717a639dd_0_203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6717a639d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6717a639dd_0_210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C. Villegas</a:t>
            </a:r>
            <a:endParaRPr/>
          </a:p>
        </p:txBody>
      </p:sp>
      <p:sp>
        <p:nvSpPr>
          <p:cNvPr id="339" name="Google Shape;339;g16717a639dd_0_210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6717a639dd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6717a639dd_0_219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C. Villegas</a:t>
            </a:r>
            <a:endParaRPr/>
          </a:p>
        </p:txBody>
      </p:sp>
      <p:sp>
        <p:nvSpPr>
          <p:cNvPr id="346" name="Google Shape;346;g16717a639dd_0_219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6532cd9396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92150"/>
            <a:ext cx="465455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16532cd9396_0_708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Flor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96f36b16b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96f36b16be_0_47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g96f36b16be_0_47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6717a639dd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6717a639dd_0_225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Maria/Olga</a:t>
            </a:r>
            <a:endParaRPr/>
          </a:p>
        </p:txBody>
      </p:sp>
      <p:sp>
        <p:nvSpPr>
          <p:cNvPr id="361" name="Google Shape;361;g16717a639dd_0_225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6717a639dd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6717a639dd_0_233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Maria/Olga</a:t>
            </a:r>
            <a:endParaRPr/>
          </a:p>
        </p:txBody>
      </p:sp>
      <p:sp>
        <p:nvSpPr>
          <p:cNvPr id="369" name="Google Shape;369;g16717a639dd_0_233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6717a639dd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6717a639dd_0_240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Maria</a:t>
            </a:r>
            <a:endParaRPr/>
          </a:p>
        </p:txBody>
      </p:sp>
      <p:sp>
        <p:nvSpPr>
          <p:cNvPr id="377" name="Google Shape;377;g16717a639dd_0_240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f6e80efee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692150"/>
            <a:ext cx="465455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f6e80efeee_0_4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Olga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060" cy="363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Kao-Vlasti</a:t>
            </a:r>
            <a:endParaRPr/>
          </a:p>
        </p:txBody>
      </p:sp>
      <p:sp>
        <p:nvSpPr>
          <p:cNvPr id="208" name="Google Shape;2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1a0b2ac7f_0_9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Kao-Vlasti</a:t>
            </a:r>
            <a:endParaRPr/>
          </a:p>
        </p:txBody>
      </p:sp>
      <p:sp>
        <p:nvSpPr>
          <p:cNvPr id="218" name="Google Shape;218;g91a0b2ac7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717a639d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6717a639dd_0_139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Vitalina</a:t>
            </a:r>
            <a:endParaRPr/>
          </a:p>
        </p:txBody>
      </p:sp>
      <p:sp>
        <p:nvSpPr>
          <p:cNvPr id="228" name="Google Shape;228;g16717a639dd_0_139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c40b5f4f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5" y="1154113"/>
            <a:ext cx="418782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c40b5f4f4f_0_0:notes"/>
          <p:cNvSpPr txBox="1">
            <a:spLocks noGrp="1"/>
          </p:cNvSpPr>
          <p:nvPr>
            <p:ph type="body" idx="1"/>
          </p:nvPr>
        </p:nvSpPr>
        <p:spPr>
          <a:xfrm>
            <a:off x="695008" y="4444866"/>
            <a:ext cx="5560200" cy="3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Vitalina–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Participants type their name, last name and name of the school they are representing.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For example, I am Olga Simms, Bowling Green Chacon Elementary.</a:t>
            </a:r>
            <a:endParaRPr/>
          </a:p>
        </p:txBody>
      </p:sp>
      <p:sp>
        <p:nvSpPr>
          <p:cNvPr id="235" name="Google Shape;235;gc40b5f4f4f_0_0:notes"/>
          <p:cNvSpPr txBox="1">
            <a:spLocks noGrp="1"/>
          </p:cNvSpPr>
          <p:nvPr>
            <p:ph type="sldNum" idx="12"/>
          </p:nvPr>
        </p:nvSpPr>
        <p:spPr>
          <a:xfrm>
            <a:off x="3936769" y="8772669"/>
            <a:ext cx="3011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6532cd9396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9538" y="1154113"/>
            <a:ext cx="419100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16532cd9396_0_582:notes"/>
          <p:cNvSpPr txBox="1">
            <a:spLocks noGrp="1"/>
          </p:cNvSpPr>
          <p:nvPr>
            <p:ph type="body" idx="1"/>
          </p:nvPr>
        </p:nvSpPr>
        <p:spPr>
          <a:xfrm>
            <a:off x="695007" y="4444861"/>
            <a:ext cx="5560200" cy="3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42" name="Google Shape;242;g16532cd9396_0_582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660233d913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9538" y="1154113"/>
            <a:ext cx="419100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1660233d913_0_264:notes"/>
          <p:cNvSpPr txBox="1">
            <a:spLocks noGrp="1"/>
          </p:cNvSpPr>
          <p:nvPr>
            <p:ph type="body" idx="1"/>
          </p:nvPr>
        </p:nvSpPr>
        <p:spPr>
          <a:xfrm>
            <a:off x="695007" y="4444861"/>
            <a:ext cx="5560200" cy="3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Vitalina</a:t>
            </a:r>
            <a:endParaRPr/>
          </a:p>
        </p:txBody>
      </p:sp>
      <p:sp>
        <p:nvSpPr>
          <p:cNvPr id="249" name="Google Shape;249;g1660233d913_0_264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660233d91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9538" y="1154113"/>
            <a:ext cx="419100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1660233d913_0_271:notes"/>
          <p:cNvSpPr txBox="1">
            <a:spLocks noGrp="1"/>
          </p:cNvSpPr>
          <p:nvPr>
            <p:ph type="body" idx="1"/>
          </p:nvPr>
        </p:nvSpPr>
        <p:spPr>
          <a:xfrm>
            <a:off x="695007" y="4444861"/>
            <a:ext cx="5560200" cy="3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Flor</a:t>
            </a:r>
            <a:endParaRPr/>
          </a:p>
        </p:txBody>
      </p:sp>
      <p:sp>
        <p:nvSpPr>
          <p:cNvPr id="257" name="Google Shape;257;g1660233d913_0_27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46250" rIns="92550" bIns="462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6532cd9396_0_113"/>
          <p:cNvSpPr txBox="1">
            <a:spLocks noGrp="1"/>
          </p:cNvSpPr>
          <p:nvPr>
            <p:ph type="ctrTitle"/>
          </p:nvPr>
        </p:nvSpPr>
        <p:spPr>
          <a:xfrm>
            <a:off x="335086" y="1058951"/>
            <a:ext cx="9159600" cy="2919300"/>
          </a:xfrm>
          <a:prstGeom prst="rect">
            <a:avLst/>
          </a:prstGeom>
        </p:spPr>
        <p:txBody>
          <a:bodyPr spcFirstLastPara="1" wrap="square" lIns="108875" tIns="108875" rIns="108875" bIns="1088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5" name="Google Shape;15;g16532cd9396_0_113"/>
          <p:cNvSpPr txBox="1">
            <a:spLocks noGrp="1"/>
          </p:cNvSpPr>
          <p:nvPr>
            <p:ph type="subTitle" idx="1"/>
          </p:nvPr>
        </p:nvSpPr>
        <p:spPr>
          <a:xfrm>
            <a:off x="335078" y="4030756"/>
            <a:ext cx="9159600" cy="11274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6" name="Google Shape;16;g16532cd9396_0_113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6532cd9396_0_148"/>
          <p:cNvSpPr txBox="1">
            <a:spLocks noGrp="1"/>
          </p:cNvSpPr>
          <p:nvPr>
            <p:ph type="title" hasCustomPrompt="1"/>
          </p:nvPr>
        </p:nvSpPr>
        <p:spPr>
          <a:xfrm>
            <a:off x="335078" y="1573156"/>
            <a:ext cx="9159600" cy="2792400"/>
          </a:xfrm>
          <a:prstGeom prst="rect">
            <a:avLst/>
          </a:prstGeom>
        </p:spPr>
        <p:txBody>
          <a:bodyPr spcFirstLastPara="1" wrap="square" lIns="108875" tIns="108875" rIns="108875" bIns="1088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9pPr>
          </a:lstStyle>
          <a:p>
            <a:r>
              <a:t>xx%</a:t>
            </a:r>
          </a:p>
        </p:txBody>
      </p:sp>
      <p:sp>
        <p:nvSpPr>
          <p:cNvPr id="50" name="Google Shape;50;g16532cd9396_0_148"/>
          <p:cNvSpPr txBox="1">
            <a:spLocks noGrp="1"/>
          </p:cNvSpPr>
          <p:nvPr>
            <p:ph type="body" idx="1"/>
          </p:nvPr>
        </p:nvSpPr>
        <p:spPr>
          <a:xfrm>
            <a:off x="335078" y="4483164"/>
            <a:ext cx="9159600" cy="18501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marL="457200" lvl="0" indent="-36195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655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16532cd9396_0_148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6532cd9396_0_152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g16532cd9396_0_319"/>
          <p:cNvPicPr preferRelativeResize="0"/>
          <p:nvPr/>
        </p:nvPicPr>
        <p:blipFill rotWithShape="1">
          <a:blip r:embed="rId2">
            <a:alphaModFix/>
          </a:blip>
          <a:srcRect l="11808" t="17839" b="7672"/>
          <a:stretch/>
        </p:blipFill>
        <p:spPr>
          <a:xfrm>
            <a:off x="0" y="0"/>
            <a:ext cx="9829801" cy="73151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16532cd9396_0_319"/>
          <p:cNvSpPr/>
          <p:nvPr/>
        </p:nvSpPr>
        <p:spPr>
          <a:xfrm>
            <a:off x="0" y="0"/>
            <a:ext cx="9829800" cy="7315200"/>
          </a:xfrm>
          <a:prstGeom prst="rect">
            <a:avLst/>
          </a:prstGeom>
          <a:solidFill>
            <a:srgbClr val="94BC56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g16532cd9396_0_319"/>
          <p:cNvGrpSpPr/>
          <p:nvPr/>
        </p:nvGrpSpPr>
        <p:grpSpPr>
          <a:xfrm>
            <a:off x="-222" y="7052335"/>
            <a:ext cx="9829933" cy="262789"/>
            <a:chOff x="7711087" y="-917899"/>
            <a:chExt cx="4020916" cy="347100"/>
          </a:xfrm>
        </p:grpSpPr>
        <p:sp>
          <p:nvSpPr>
            <p:cNvPr id="58" name="Google Shape;58;g16532cd9396_0_319"/>
            <p:cNvSpPr/>
            <p:nvPr/>
          </p:nvSpPr>
          <p:spPr>
            <a:xfrm>
              <a:off x="7711087" y="-917899"/>
              <a:ext cx="3159600" cy="347100"/>
            </a:xfrm>
            <a:prstGeom prst="rect">
              <a:avLst/>
            </a:prstGeom>
            <a:solidFill>
              <a:srgbClr val="DD5D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g16532cd9396_0_319"/>
            <p:cNvSpPr/>
            <p:nvPr/>
          </p:nvSpPr>
          <p:spPr>
            <a:xfrm>
              <a:off x="10863803" y="-917899"/>
              <a:ext cx="868200" cy="347100"/>
            </a:xfrm>
            <a:prstGeom prst="rect">
              <a:avLst/>
            </a:prstGeom>
            <a:solidFill>
              <a:srgbClr val="01AC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16532cd9396_0_597"/>
          <p:cNvPicPr preferRelativeResize="0"/>
          <p:nvPr/>
        </p:nvPicPr>
        <p:blipFill rotWithShape="1">
          <a:blip r:embed="rId2">
            <a:alphaModFix/>
          </a:blip>
          <a:srcRect l="11808" t="17839" b="7672"/>
          <a:stretch/>
        </p:blipFill>
        <p:spPr>
          <a:xfrm>
            <a:off x="0" y="0"/>
            <a:ext cx="9829801" cy="731519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6532cd9396_0_597"/>
          <p:cNvSpPr/>
          <p:nvPr/>
        </p:nvSpPr>
        <p:spPr>
          <a:xfrm>
            <a:off x="0" y="0"/>
            <a:ext cx="9829800" cy="7315200"/>
          </a:xfrm>
          <a:prstGeom prst="rect">
            <a:avLst/>
          </a:prstGeom>
          <a:solidFill>
            <a:srgbClr val="94BC56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66;g16532cd9396_0_597"/>
          <p:cNvGrpSpPr/>
          <p:nvPr/>
        </p:nvGrpSpPr>
        <p:grpSpPr>
          <a:xfrm>
            <a:off x="-222" y="7052335"/>
            <a:ext cx="9829933" cy="262789"/>
            <a:chOff x="7711087" y="-917899"/>
            <a:chExt cx="4020916" cy="347100"/>
          </a:xfrm>
        </p:grpSpPr>
        <p:sp>
          <p:nvSpPr>
            <p:cNvPr id="67" name="Google Shape;67;g16532cd9396_0_597"/>
            <p:cNvSpPr/>
            <p:nvPr/>
          </p:nvSpPr>
          <p:spPr>
            <a:xfrm>
              <a:off x="7711087" y="-917899"/>
              <a:ext cx="3159600" cy="347100"/>
            </a:xfrm>
            <a:prstGeom prst="rect">
              <a:avLst/>
            </a:prstGeom>
            <a:solidFill>
              <a:srgbClr val="DD5D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g16532cd9396_0_597"/>
            <p:cNvSpPr/>
            <p:nvPr/>
          </p:nvSpPr>
          <p:spPr>
            <a:xfrm>
              <a:off x="10863803" y="-917899"/>
              <a:ext cx="868200" cy="347100"/>
            </a:xfrm>
            <a:prstGeom prst="rect">
              <a:avLst/>
            </a:prstGeom>
            <a:solidFill>
              <a:srgbClr val="01AC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6532cd9396_0_603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8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16532cd9396_0_603"/>
          <p:cNvSpPr txBox="1">
            <a:spLocks noGrp="1"/>
          </p:cNvSpPr>
          <p:nvPr>
            <p:ph type="body" idx="1"/>
          </p:nvPr>
        </p:nvSpPr>
        <p:spPr>
          <a:xfrm>
            <a:off x="335078" y="1639075"/>
            <a:ext cx="9159600" cy="4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g16532cd9396_0_603"/>
          <p:cNvSpPr txBox="1">
            <a:spLocks noGrp="1"/>
          </p:cNvSpPr>
          <p:nvPr>
            <p:ph type="sldNum" idx="12"/>
          </p:nvPr>
        </p:nvSpPr>
        <p:spPr>
          <a:xfrm>
            <a:off x="9154001" y="6366570"/>
            <a:ext cx="675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3" name="Google Shape;73;g16532cd9396_0_603"/>
          <p:cNvGrpSpPr/>
          <p:nvPr/>
        </p:nvGrpSpPr>
        <p:grpSpPr>
          <a:xfrm>
            <a:off x="-120" y="5921725"/>
            <a:ext cx="9830588" cy="1393620"/>
            <a:chOff x="-150" y="5563017"/>
            <a:chExt cx="12192221" cy="1306478"/>
          </a:xfrm>
        </p:grpSpPr>
        <p:grpSp>
          <p:nvGrpSpPr>
            <p:cNvPr id="74" name="Google Shape;74;g16532cd9396_0_603"/>
            <p:cNvGrpSpPr/>
            <p:nvPr/>
          </p:nvGrpSpPr>
          <p:grpSpPr>
            <a:xfrm>
              <a:off x="-150" y="6623123"/>
              <a:ext cx="12192221" cy="246372"/>
              <a:chOff x="7711087" y="-917899"/>
              <a:chExt cx="4020916" cy="347100"/>
            </a:xfrm>
          </p:grpSpPr>
          <p:sp>
            <p:nvSpPr>
              <p:cNvPr id="75" name="Google Shape;75;g16532cd9396_0_603"/>
              <p:cNvSpPr/>
              <p:nvPr/>
            </p:nvSpPr>
            <p:spPr>
              <a:xfrm>
                <a:off x="7711087" y="-917899"/>
                <a:ext cx="3159600" cy="347100"/>
              </a:xfrm>
              <a:prstGeom prst="rect">
                <a:avLst/>
              </a:prstGeom>
              <a:solidFill>
                <a:srgbClr val="DD5D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g16532cd9396_0_603"/>
              <p:cNvSpPr/>
              <p:nvPr/>
            </p:nvSpPr>
            <p:spPr>
              <a:xfrm>
                <a:off x="10863803" y="-917899"/>
                <a:ext cx="868200" cy="347100"/>
              </a:xfrm>
              <a:prstGeom prst="rect">
                <a:avLst/>
              </a:prstGeom>
              <a:solidFill>
                <a:srgbClr val="01ACC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" name="Google Shape;77;g16532cd9396_0_603"/>
            <p:cNvGrpSpPr/>
            <p:nvPr/>
          </p:nvGrpSpPr>
          <p:grpSpPr>
            <a:xfrm>
              <a:off x="9946156" y="5563017"/>
              <a:ext cx="1407644" cy="1060074"/>
              <a:chOff x="9946156" y="5551442"/>
              <a:chExt cx="1407644" cy="1060074"/>
            </a:xfrm>
          </p:grpSpPr>
          <p:pic>
            <p:nvPicPr>
              <p:cNvPr id="78" name="Google Shape;78;g16532cd9396_0_60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946156" y="5551442"/>
                <a:ext cx="1325093" cy="106007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79" name="Google Shape;79;g16532cd9396_0_603"/>
              <p:cNvCxnSpPr/>
              <p:nvPr/>
            </p:nvCxnSpPr>
            <p:spPr>
              <a:xfrm>
                <a:off x="11353800" y="6140450"/>
                <a:ext cx="0" cy="2349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DD5D4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80" name="Google Shape;80;g16532cd9396_0_6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54" y="6023762"/>
            <a:ext cx="1865996" cy="760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22">
          <p15:clr>
            <a:srgbClr val="FBAE40"/>
          </p15:clr>
        </p15:guide>
        <p15:guide id="2" orient="horz" pos="1728">
          <p15:clr>
            <a:srgbClr val="FBAE40"/>
          </p15:clr>
        </p15:guide>
        <p15:guide id="3" orient="horz" pos="653">
          <p15:clr>
            <a:srgbClr val="FBAE40"/>
          </p15:clr>
        </p15:guide>
        <p15:guide id="4" pos="155">
          <p15:clr>
            <a:srgbClr val="FBAE40"/>
          </p15:clr>
        </p15:guide>
        <p15:guide id="5" pos="4489">
          <p15:clr>
            <a:srgbClr val="FBAE40"/>
          </p15:clr>
        </p15:guide>
        <p15:guide id="6" orient="horz" pos="3085">
          <p15:clr>
            <a:srgbClr val="FBAE40"/>
          </p15:clr>
        </p15:guide>
        <p15:guide id="7" orient="horz" pos="78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6532cd9396_0_615"/>
          <p:cNvSpPr txBox="1">
            <a:spLocks noGrp="1"/>
          </p:cNvSpPr>
          <p:nvPr>
            <p:ph type="title"/>
          </p:nvPr>
        </p:nvSpPr>
        <p:spPr>
          <a:xfrm>
            <a:off x="675799" y="372933"/>
            <a:ext cx="84783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g16532cd9396_0_615"/>
          <p:cNvGrpSpPr/>
          <p:nvPr/>
        </p:nvGrpSpPr>
        <p:grpSpPr>
          <a:xfrm>
            <a:off x="-222" y="7064681"/>
            <a:ext cx="9829933" cy="262789"/>
            <a:chOff x="7711087" y="-917899"/>
            <a:chExt cx="4020916" cy="347100"/>
          </a:xfrm>
        </p:grpSpPr>
        <p:sp>
          <p:nvSpPr>
            <p:cNvPr id="84" name="Google Shape;84;g16532cd9396_0_615"/>
            <p:cNvSpPr/>
            <p:nvPr/>
          </p:nvSpPr>
          <p:spPr>
            <a:xfrm>
              <a:off x="7711087" y="-917899"/>
              <a:ext cx="3159600" cy="347100"/>
            </a:xfrm>
            <a:prstGeom prst="rect">
              <a:avLst/>
            </a:prstGeom>
            <a:solidFill>
              <a:srgbClr val="DD5D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g16532cd9396_0_615"/>
            <p:cNvSpPr/>
            <p:nvPr/>
          </p:nvSpPr>
          <p:spPr>
            <a:xfrm>
              <a:off x="10863803" y="-917899"/>
              <a:ext cx="868200" cy="347100"/>
            </a:xfrm>
            <a:prstGeom prst="rect">
              <a:avLst/>
            </a:prstGeom>
            <a:solidFill>
              <a:srgbClr val="01AC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86;g16532cd9396_0_615"/>
          <p:cNvGrpSpPr/>
          <p:nvPr/>
        </p:nvGrpSpPr>
        <p:grpSpPr>
          <a:xfrm>
            <a:off x="8019586" y="5934070"/>
            <a:ext cx="1134983" cy="1130781"/>
            <a:chOff x="9946156" y="5551442"/>
            <a:chExt cx="1407644" cy="1060074"/>
          </a:xfrm>
        </p:grpSpPr>
        <p:pic>
          <p:nvPicPr>
            <p:cNvPr id="87" name="Google Shape;87;g16532cd9396_0_6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946156" y="5551442"/>
              <a:ext cx="1325093" cy="10600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8" name="Google Shape;88;g16532cd9396_0_615"/>
            <p:cNvCxnSpPr/>
            <p:nvPr/>
          </p:nvCxnSpPr>
          <p:spPr>
            <a:xfrm>
              <a:off x="11353800" y="6140450"/>
              <a:ext cx="0" cy="234900"/>
            </a:xfrm>
            <a:prstGeom prst="straightConnector1">
              <a:avLst/>
            </a:prstGeom>
            <a:noFill/>
            <a:ln w="12700" cap="flat" cmpd="sng">
              <a:solidFill>
                <a:srgbClr val="DD5D4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89" name="Google Shape;89;g16532cd9396_0_6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644" y="5994907"/>
            <a:ext cx="1904343" cy="776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16532cd9396_0_624"/>
          <p:cNvPicPr preferRelativeResize="0"/>
          <p:nvPr/>
        </p:nvPicPr>
        <p:blipFill rotWithShape="1">
          <a:blip r:embed="rId2">
            <a:alphaModFix/>
          </a:blip>
          <a:srcRect t="7770" b="7770"/>
          <a:stretch/>
        </p:blipFill>
        <p:spPr>
          <a:xfrm>
            <a:off x="-2" y="-1"/>
            <a:ext cx="9829797" cy="73151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16532cd9396_0_624"/>
          <p:cNvSpPr/>
          <p:nvPr/>
        </p:nvSpPr>
        <p:spPr>
          <a:xfrm>
            <a:off x="0" y="1"/>
            <a:ext cx="9829800" cy="7315200"/>
          </a:xfrm>
          <a:prstGeom prst="rect">
            <a:avLst/>
          </a:prstGeom>
          <a:solidFill>
            <a:srgbClr val="94BC56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" name="Google Shape;93;g16532cd9396_0_624"/>
          <p:cNvGrpSpPr/>
          <p:nvPr/>
        </p:nvGrpSpPr>
        <p:grpSpPr>
          <a:xfrm>
            <a:off x="-222" y="7052335"/>
            <a:ext cx="9829933" cy="262789"/>
            <a:chOff x="7711087" y="-917899"/>
            <a:chExt cx="4020916" cy="347100"/>
          </a:xfrm>
        </p:grpSpPr>
        <p:sp>
          <p:nvSpPr>
            <p:cNvPr id="94" name="Google Shape;94;g16532cd9396_0_624"/>
            <p:cNvSpPr/>
            <p:nvPr/>
          </p:nvSpPr>
          <p:spPr>
            <a:xfrm>
              <a:off x="7711087" y="-917899"/>
              <a:ext cx="3159600" cy="347100"/>
            </a:xfrm>
            <a:prstGeom prst="rect">
              <a:avLst/>
            </a:prstGeom>
            <a:solidFill>
              <a:srgbClr val="DD5D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g16532cd9396_0_624"/>
            <p:cNvSpPr/>
            <p:nvPr/>
          </p:nvSpPr>
          <p:spPr>
            <a:xfrm>
              <a:off x="10863803" y="-917899"/>
              <a:ext cx="868200" cy="347100"/>
            </a:xfrm>
            <a:prstGeom prst="rect">
              <a:avLst/>
            </a:prstGeom>
            <a:solidFill>
              <a:srgbClr val="01AC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532cd9396_0_630"/>
          <p:cNvSpPr txBox="1">
            <a:spLocks noGrp="1"/>
          </p:cNvSpPr>
          <p:nvPr>
            <p:ph type="title"/>
          </p:nvPr>
        </p:nvSpPr>
        <p:spPr>
          <a:xfrm>
            <a:off x="675799" y="372933"/>
            <a:ext cx="84783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6532cd9396_0_630"/>
          <p:cNvSpPr txBox="1">
            <a:spLocks noGrp="1"/>
          </p:cNvSpPr>
          <p:nvPr>
            <p:ph type="body" idx="1"/>
          </p:nvPr>
        </p:nvSpPr>
        <p:spPr>
          <a:xfrm>
            <a:off x="675799" y="1749910"/>
            <a:ext cx="8478300" cy="46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16532cd9396_0_630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g16532cd9396_0_630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g16532cd9396_0_630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6532cd9396_0_636"/>
          <p:cNvSpPr txBox="1">
            <a:spLocks noGrp="1"/>
          </p:cNvSpPr>
          <p:nvPr>
            <p:ph type="title"/>
          </p:nvPr>
        </p:nvSpPr>
        <p:spPr>
          <a:xfrm>
            <a:off x="677079" y="389467"/>
            <a:ext cx="8478300" cy="14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6532cd9396_0_636"/>
          <p:cNvSpPr txBox="1">
            <a:spLocks noGrp="1"/>
          </p:cNvSpPr>
          <p:nvPr>
            <p:ph type="body" idx="1"/>
          </p:nvPr>
        </p:nvSpPr>
        <p:spPr>
          <a:xfrm>
            <a:off x="677079" y="1793241"/>
            <a:ext cx="41586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g16532cd9396_0_636"/>
          <p:cNvSpPr txBox="1">
            <a:spLocks noGrp="1"/>
          </p:cNvSpPr>
          <p:nvPr>
            <p:ph type="body" idx="2"/>
          </p:nvPr>
        </p:nvSpPr>
        <p:spPr>
          <a:xfrm>
            <a:off x="677079" y="2672080"/>
            <a:ext cx="41586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g16532cd9396_0_636"/>
          <p:cNvSpPr txBox="1">
            <a:spLocks noGrp="1"/>
          </p:cNvSpPr>
          <p:nvPr>
            <p:ph type="body" idx="3"/>
          </p:nvPr>
        </p:nvSpPr>
        <p:spPr>
          <a:xfrm>
            <a:off x="4976336" y="1793241"/>
            <a:ext cx="41790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g16532cd9396_0_636"/>
          <p:cNvSpPr txBox="1">
            <a:spLocks noGrp="1"/>
          </p:cNvSpPr>
          <p:nvPr>
            <p:ph type="body" idx="4"/>
          </p:nvPr>
        </p:nvSpPr>
        <p:spPr>
          <a:xfrm>
            <a:off x="4976336" y="2672080"/>
            <a:ext cx="41790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16532cd9396_0_636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g16532cd9396_0_636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g16532cd9396_0_636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6532cd9396_0_645"/>
          <p:cNvSpPr txBox="1">
            <a:spLocks noGrp="1"/>
          </p:cNvSpPr>
          <p:nvPr>
            <p:ph type="title"/>
          </p:nvPr>
        </p:nvSpPr>
        <p:spPr>
          <a:xfrm>
            <a:off x="675799" y="372933"/>
            <a:ext cx="84783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16532cd9396_0_645"/>
          <p:cNvSpPr txBox="1">
            <a:spLocks noGrp="1"/>
          </p:cNvSpPr>
          <p:nvPr>
            <p:ph type="body" idx="1"/>
          </p:nvPr>
        </p:nvSpPr>
        <p:spPr>
          <a:xfrm>
            <a:off x="675799" y="1947333"/>
            <a:ext cx="4177800" cy="46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g16532cd9396_0_645"/>
          <p:cNvSpPr txBox="1">
            <a:spLocks noGrp="1"/>
          </p:cNvSpPr>
          <p:nvPr>
            <p:ph type="body" idx="2"/>
          </p:nvPr>
        </p:nvSpPr>
        <p:spPr>
          <a:xfrm>
            <a:off x="4976336" y="1947333"/>
            <a:ext cx="4177800" cy="46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6532cd9396_0_645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g16532cd9396_0_645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g16532cd9396_0_645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6532cd9396_0_117"/>
          <p:cNvSpPr txBox="1">
            <a:spLocks noGrp="1"/>
          </p:cNvSpPr>
          <p:nvPr>
            <p:ph type="title"/>
          </p:nvPr>
        </p:nvSpPr>
        <p:spPr>
          <a:xfrm>
            <a:off x="335078" y="3058987"/>
            <a:ext cx="9159600" cy="11973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9" name="Google Shape;19;g16532cd9396_0_117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6532cd9396_0_652"/>
          <p:cNvSpPr txBox="1">
            <a:spLocks noGrp="1"/>
          </p:cNvSpPr>
          <p:nvPr>
            <p:ph type="title"/>
          </p:nvPr>
        </p:nvSpPr>
        <p:spPr>
          <a:xfrm>
            <a:off x="677079" y="487680"/>
            <a:ext cx="3170400" cy="17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16532cd9396_0_652"/>
          <p:cNvSpPr txBox="1">
            <a:spLocks noGrp="1"/>
          </p:cNvSpPr>
          <p:nvPr>
            <p:ph type="body" idx="1"/>
          </p:nvPr>
        </p:nvSpPr>
        <p:spPr>
          <a:xfrm>
            <a:off x="4178945" y="1053253"/>
            <a:ext cx="4976400" cy="5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1" name="Google Shape;121;g16532cd9396_0_652"/>
          <p:cNvSpPr txBox="1">
            <a:spLocks noGrp="1"/>
          </p:cNvSpPr>
          <p:nvPr>
            <p:ph type="body" idx="2"/>
          </p:nvPr>
        </p:nvSpPr>
        <p:spPr>
          <a:xfrm>
            <a:off x="677079" y="2194560"/>
            <a:ext cx="3170400" cy="4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2" name="Google Shape;122;g16532cd9396_0_652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g16532cd9396_0_652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g16532cd9396_0_652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6532cd9396_0_659"/>
          <p:cNvSpPr txBox="1">
            <a:spLocks noGrp="1"/>
          </p:cNvSpPr>
          <p:nvPr>
            <p:ph type="body" idx="1"/>
          </p:nvPr>
        </p:nvSpPr>
        <p:spPr>
          <a:xfrm>
            <a:off x="409575" y="1381759"/>
            <a:ext cx="8928900" cy="48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108333"/>
              </a:lnSpc>
              <a:spcBef>
                <a:spcPts val="1000"/>
              </a:spcBef>
              <a:spcAft>
                <a:spcPts val="0"/>
              </a:spcAft>
              <a:buClr>
                <a:srgbClr val="3C7483"/>
              </a:buClr>
              <a:buSzPts val="2800"/>
              <a:buFont typeface="Calibri"/>
              <a:buChar char="•"/>
              <a:defRPr/>
            </a:lvl1pPr>
            <a:lvl2pPr marL="914400" lvl="1" indent="-38100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 rtl="0">
              <a:lnSpc>
                <a:spcPct val="144444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1625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85714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g16532cd9396_0_659"/>
          <p:cNvSpPr txBox="1">
            <a:spLocks noGrp="1"/>
          </p:cNvSpPr>
          <p:nvPr>
            <p:ph type="body" idx="2"/>
          </p:nvPr>
        </p:nvSpPr>
        <p:spPr>
          <a:xfrm>
            <a:off x="409575" y="714240"/>
            <a:ext cx="88701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None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g16532cd9396_0_659"/>
          <p:cNvSpPr txBox="1">
            <a:spLocks noGrp="1"/>
          </p:cNvSpPr>
          <p:nvPr>
            <p:ph type="ftr" idx="11"/>
          </p:nvPr>
        </p:nvSpPr>
        <p:spPr>
          <a:xfrm>
            <a:off x="6717030" y="7097426"/>
            <a:ext cx="31128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g16532cd9396_0_659"/>
          <p:cNvSpPr txBox="1">
            <a:spLocks noGrp="1"/>
          </p:cNvSpPr>
          <p:nvPr>
            <p:ph type="sldNum" idx="12"/>
          </p:nvPr>
        </p:nvSpPr>
        <p:spPr>
          <a:xfrm>
            <a:off x="81915" y="7080613"/>
            <a:ext cx="22938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endParaRPr/>
          </a:p>
          <a:p>
            <a:pPr marL="609600" lvl="1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</a:pPr>
            <a:endParaRPr/>
          </a:p>
          <a:p>
            <a:pPr marL="1219200" lvl="2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</a:pPr>
            <a:endParaRPr/>
          </a:p>
          <a:p>
            <a:pPr marL="1828800" lvl="3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endParaRPr/>
          </a:p>
          <a:p>
            <a:pPr marL="2438400" lvl="4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</a:pPr>
            <a:endParaRPr/>
          </a:p>
          <a:p>
            <a:pPr marL="3048000" lvl="5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</a:pPr>
            <a:endParaRPr/>
          </a:p>
          <a:p>
            <a:pPr marL="3657600" lvl="6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endParaRPr/>
          </a:p>
          <a:p>
            <a:pPr marL="4267200" lvl="7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</a:pPr>
            <a:endParaRPr/>
          </a:p>
          <a:p>
            <a:pPr marL="4876800" lvl="8" indent="-120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</a:pPr>
            <a:endParaRPr/>
          </a:p>
        </p:txBody>
      </p:sp>
      <p:sp>
        <p:nvSpPr>
          <p:cNvPr id="130" name="Google Shape;130;g16532cd9396_0_659"/>
          <p:cNvSpPr txBox="1">
            <a:spLocks noGrp="1"/>
          </p:cNvSpPr>
          <p:nvPr>
            <p:ph type="title"/>
          </p:nvPr>
        </p:nvSpPr>
        <p:spPr>
          <a:xfrm>
            <a:off x="163830" y="162560"/>
            <a:ext cx="88467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6532cd9396_0_665"/>
          <p:cNvSpPr txBox="1">
            <a:spLocks noGrp="1"/>
          </p:cNvSpPr>
          <p:nvPr>
            <p:ph type="ctrTitle"/>
          </p:nvPr>
        </p:nvSpPr>
        <p:spPr>
          <a:xfrm>
            <a:off x="1228725" y="1197187"/>
            <a:ext cx="7372500" cy="25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16532cd9396_0_665"/>
          <p:cNvSpPr txBox="1">
            <a:spLocks noGrp="1"/>
          </p:cNvSpPr>
          <p:nvPr>
            <p:ph type="subTitle" idx="1"/>
          </p:nvPr>
        </p:nvSpPr>
        <p:spPr>
          <a:xfrm>
            <a:off x="1228725" y="3842174"/>
            <a:ext cx="7372500" cy="17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g16532cd9396_0_665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g16532cd9396_0_665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g16532cd9396_0_665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16532cd9396_0_671"/>
          <p:cNvPicPr preferRelativeResize="0"/>
          <p:nvPr/>
        </p:nvPicPr>
        <p:blipFill rotWithShape="1">
          <a:blip r:embed="rId2">
            <a:alphaModFix/>
          </a:blip>
          <a:srcRect t="10048" b="5577"/>
          <a:stretch/>
        </p:blipFill>
        <p:spPr>
          <a:xfrm>
            <a:off x="-1" y="-3"/>
            <a:ext cx="9829797" cy="731520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16532cd9396_0_671"/>
          <p:cNvSpPr/>
          <p:nvPr/>
        </p:nvSpPr>
        <p:spPr>
          <a:xfrm>
            <a:off x="0" y="0"/>
            <a:ext cx="9829800" cy="7315200"/>
          </a:xfrm>
          <a:prstGeom prst="rect">
            <a:avLst/>
          </a:prstGeom>
          <a:solidFill>
            <a:srgbClr val="94BC56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" name="Google Shape;140;g16532cd9396_0_671"/>
          <p:cNvGrpSpPr/>
          <p:nvPr/>
        </p:nvGrpSpPr>
        <p:grpSpPr>
          <a:xfrm>
            <a:off x="-222" y="7052335"/>
            <a:ext cx="9829933" cy="262789"/>
            <a:chOff x="7711087" y="-917899"/>
            <a:chExt cx="4020916" cy="347100"/>
          </a:xfrm>
        </p:grpSpPr>
        <p:sp>
          <p:nvSpPr>
            <p:cNvPr id="141" name="Google Shape;141;g16532cd9396_0_671"/>
            <p:cNvSpPr/>
            <p:nvPr/>
          </p:nvSpPr>
          <p:spPr>
            <a:xfrm>
              <a:off x="7711087" y="-917899"/>
              <a:ext cx="3159600" cy="347100"/>
            </a:xfrm>
            <a:prstGeom prst="rect">
              <a:avLst/>
            </a:prstGeom>
            <a:solidFill>
              <a:srgbClr val="DD5D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g16532cd9396_0_671"/>
            <p:cNvSpPr/>
            <p:nvPr/>
          </p:nvSpPr>
          <p:spPr>
            <a:xfrm>
              <a:off x="10863803" y="-917899"/>
              <a:ext cx="868200" cy="347100"/>
            </a:xfrm>
            <a:prstGeom prst="rect">
              <a:avLst/>
            </a:prstGeom>
            <a:solidFill>
              <a:srgbClr val="01AC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6532cd9396_0_677"/>
          <p:cNvSpPr txBox="1">
            <a:spLocks noGrp="1"/>
          </p:cNvSpPr>
          <p:nvPr>
            <p:ph type="title"/>
          </p:nvPr>
        </p:nvSpPr>
        <p:spPr>
          <a:xfrm>
            <a:off x="670679" y="1823721"/>
            <a:ext cx="8478300" cy="30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6532cd9396_0_677"/>
          <p:cNvSpPr txBox="1">
            <a:spLocks noGrp="1"/>
          </p:cNvSpPr>
          <p:nvPr>
            <p:ph type="body" idx="1"/>
          </p:nvPr>
        </p:nvSpPr>
        <p:spPr>
          <a:xfrm>
            <a:off x="670679" y="4895427"/>
            <a:ext cx="8478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g16532cd9396_0_677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g16532cd9396_0_677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g16532cd9396_0_677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6532cd9396_0_683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g16532cd9396_0_683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g16532cd9396_0_683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532cd9396_0_687"/>
          <p:cNvSpPr txBox="1">
            <a:spLocks noGrp="1"/>
          </p:cNvSpPr>
          <p:nvPr>
            <p:ph type="title"/>
          </p:nvPr>
        </p:nvSpPr>
        <p:spPr>
          <a:xfrm>
            <a:off x="677079" y="487680"/>
            <a:ext cx="3170400" cy="17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6532cd9396_0_687"/>
          <p:cNvSpPr>
            <a:spLocks noGrp="1"/>
          </p:cNvSpPr>
          <p:nvPr>
            <p:ph type="pic" idx="2"/>
          </p:nvPr>
        </p:nvSpPr>
        <p:spPr>
          <a:xfrm>
            <a:off x="4178945" y="1053253"/>
            <a:ext cx="4976400" cy="51984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g16532cd9396_0_687"/>
          <p:cNvSpPr txBox="1">
            <a:spLocks noGrp="1"/>
          </p:cNvSpPr>
          <p:nvPr>
            <p:ph type="body" idx="1"/>
          </p:nvPr>
        </p:nvSpPr>
        <p:spPr>
          <a:xfrm>
            <a:off x="677079" y="2194560"/>
            <a:ext cx="3170400" cy="4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7" name="Google Shape;157;g16532cd9396_0_687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g16532cd9396_0_687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g16532cd9396_0_687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6532cd9396_0_694"/>
          <p:cNvSpPr txBox="1">
            <a:spLocks noGrp="1"/>
          </p:cNvSpPr>
          <p:nvPr>
            <p:ph type="title"/>
          </p:nvPr>
        </p:nvSpPr>
        <p:spPr>
          <a:xfrm>
            <a:off x="675799" y="372933"/>
            <a:ext cx="84783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16532cd9396_0_694"/>
          <p:cNvSpPr txBox="1">
            <a:spLocks noGrp="1"/>
          </p:cNvSpPr>
          <p:nvPr>
            <p:ph type="body" idx="1"/>
          </p:nvPr>
        </p:nvSpPr>
        <p:spPr>
          <a:xfrm rot="5400000">
            <a:off x="2579202" y="-153589"/>
            <a:ext cx="4671300" cy="84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g16532cd9396_0_694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g16532cd9396_0_694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g16532cd9396_0_694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6532cd9396_0_700"/>
          <p:cNvSpPr txBox="1">
            <a:spLocks noGrp="1"/>
          </p:cNvSpPr>
          <p:nvPr>
            <p:ph type="title"/>
          </p:nvPr>
        </p:nvSpPr>
        <p:spPr>
          <a:xfrm rot="5400000">
            <a:off x="4994501" y="2429467"/>
            <a:ext cx="6199500" cy="21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16532cd9396_0_700"/>
          <p:cNvSpPr txBox="1">
            <a:spLocks noGrp="1"/>
          </p:cNvSpPr>
          <p:nvPr>
            <p:ph type="body" idx="1"/>
          </p:nvPr>
        </p:nvSpPr>
        <p:spPr>
          <a:xfrm rot="5400000">
            <a:off x="693928" y="371317"/>
            <a:ext cx="6199500" cy="6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g16532cd9396_0_700"/>
          <p:cNvSpPr txBox="1">
            <a:spLocks noGrp="1"/>
          </p:cNvSpPr>
          <p:nvPr>
            <p:ph type="dt" idx="10"/>
          </p:nvPr>
        </p:nvSpPr>
        <p:spPr>
          <a:xfrm>
            <a:off x="675799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g16532cd9396_0_700"/>
          <p:cNvSpPr txBox="1">
            <a:spLocks noGrp="1"/>
          </p:cNvSpPr>
          <p:nvPr>
            <p:ph type="ftr" idx="11"/>
          </p:nvPr>
        </p:nvSpPr>
        <p:spPr>
          <a:xfrm>
            <a:off x="3256121" y="6780107"/>
            <a:ext cx="33177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g16532cd9396_0_700"/>
          <p:cNvSpPr txBox="1">
            <a:spLocks noGrp="1"/>
          </p:cNvSpPr>
          <p:nvPr>
            <p:ph type="sldNum" idx="12"/>
          </p:nvPr>
        </p:nvSpPr>
        <p:spPr>
          <a:xfrm>
            <a:off x="6942296" y="6780107"/>
            <a:ext cx="22116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6532cd9396_0_120"/>
          <p:cNvSpPr txBox="1">
            <a:spLocks noGrp="1"/>
          </p:cNvSpPr>
          <p:nvPr>
            <p:ph type="title"/>
          </p:nvPr>
        </p:nvSpPr>
        <p:spPr>
          <a:xfrm>
            <a:off x="335078" y="632924"/>
            <a:ext cx="9159600" cy="8145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6532cd9396_0_120"/>
          <p:cNvSpPr txBox="1">
            <a:spLocks noGrp="1"/>
          </p:cNvSpPr>
          <p:nvPr>
            <p:ph type="body" idx="1"/>
          </p:nvPr>
        </p:nvSpPr>
        <p:spPr>
          <a:xfrm>
            <a:off x="335078" y="1639076"/>
            <a:ext cx="9159600" cy="48588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16532cd9396_0_120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6532cd9396_0_124"/>
          <p:cNvSpPr txBox="1">
            <a:spLocks noGrp="1"/>
          </p:cNvSpPr>
          <p:nvPr>
            <p:ph type="title"/>
          </p:nvPr>
        </p:nvSpPr>
        <p:spPr>
          <a:xfrm>
            <a:off x="335078" y="632924"/>
            <a:ext cx="9159600" cy="8145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16532cd9396_0_124"/>
          <p:cNvSpPr txBox="1">
            <a:spLocks noGrp="1"/>
          </p:cNvSpPr>
          <p:nvPr>
            <p:ph type="body" idx="1"/>
          </p:nvPr>
        </p:nvSpPr>
        <p:spPr>
          <a:xfrm>
            <a:off x="335078" y="1639076"/>
            <a:ext cx="4299900" cy="48588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7" name="Google Shape;27;g16532cd9396_0_124"/>
          <p:cNvSpPr txBox="1">
            <a:spLocks noGrp="1"/>
          </p:cNvSpPr>
          <p:nvPr>
            <p:ph type="body" idx="2"/>
          </p:nvPr>
        </p:nvSpPr>
        <p:spPr>
          <a:xfrm>
            <a:off x="5194830" y="1639076"/>
            <a:ext cx="4299900" cy="48588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8" name="Google Shape;28;g16532cd9396_0_124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6532cd9396_0_129"/>
          <p:cNvSpPr txBox="1">
            <a:spLocks noGrp="1"/>
          </p:cNvSpPr>
          <p:nvPr>
            <p:ph type="title"/>
          </p:nvPr>
        </p:nvSpPr>
        <p:spPr>
          <a:xfrm>
            <a:off x="335078" y="632924"/>
            <a:ext cx="9159600" cy="8145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16532cd9396_0_129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6532cd9396_0_132"/>
          <p:cNvSpPr txBox="1">
            <a:spLocks noGrp="1"/>
          </p:cNvSpPr>
          <p:nvPr>
            <p:ph type="title"/>
          </p:nvPr>
        </p:nvSpPr>
        <p:spPr>
          <a:xfrm>
            <a:off x="335078" y="790187"/>
            <a:ext cx="3018600" cy="1074900"/>
          </a:xfrm>
          <a:prstGeom prst="rect">
            <a:avLst/>
          </a:prstGeom>
        </p:spPr>
        <p:txBody>
          <a:bodyPr spcFirstLastPara="1" wrap="square" lIns="108875" tIns="108875" rIns="108875" bIns="10887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34" name="Google Shape;34;g16532cd9396_0_132"/>
          <p:cNvSpPr txBox="1">
            <a:spLocks noGrp="1"/>
          </p:cNvSpPr>
          <p:nvPr>
            <p:ph type="body" idx="1"/>
          </p:nvPr>
        </p:nvSpPr>
        <p:spPr>
          <a:xfrm>
            <a:off x="335078" y="1976320"/>
            <a:ext cx="3018600" cy="45219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5" name="Google Shape;35;g16532cd9396_0_132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6532cd9396_0_136"/>
          <p:cNvSpPr txBox="1">
            <a:spLocks noGrp="1"/>
          </p:cNvSpPr>
          <p:nvPr>
            <p:ph type="title"/>
          </p:nvPr>
        </p:nvSpPr>
        <p:spPr>
          <a:xfrm>
            <a:off x="527019" y="640213"/>
            <a:ext cx="6845400" cy="58179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endParaRPr/>
          </a:p>
        </p:txBody>
      </p:sp>
      <p:sp>
        <p:nvSpPr>
          <p:cNvPr id="38" name="Google Shape;38;g16532cd9396_0_136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6532cd9396_0_139"/>
          <p:cNvSpPr/>
          <p:nvPr/>
        </p:nvSpPr>
        <p:spPr>
          <a:xfrm>
            <a:off x="4914900" y="-178"/>
            <a:ext cx="4914900" cy="731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8875" tIns="108875" rIns="108875" bIns="108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16532cd9396_0_139"/>
          <p:cNvSpPr txBox="1">
            <a:spLocks noGrp="1"/>
          </p:cNvSpPr>
          <p:nvPr>
            <p:ph type="title"/>
          </p:nvPr>
        </p:nvSpPr>
        <p:spPr>
          <a:xfrm>
            <a:off x="285413" y="1753849"/>
            <a:ext cx="4348500" cy="2108100"/>
          </a:xfrm>
          <a:prstGeom prst="rect">
            <a:avLst/>
          </a:prstGeom>
        </p:spPr>
        <p:txBody>
          <a:bodyPr spcFirstLastPara="1" wrap="square" lIns="108875" tIns="108875" rIns="108875" bIns="1088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2" name="Google Shape;42;g16532cd9396_0_139"/>
          <p:cNvSpPr txBox="1">
            <a:spLocks noGrp="1"/>
          </p:cNvSpPr>
          <p:nvPr>
            <p:ph type="subTitle" idx="1"/>
          </p:nvPr>
        </p:nvSpPr>
        <p:spPr>
          <a:xfrm>
            <a:off x="285413" y="3986596"/>
            <a:ext cx="4348500" cy="17565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" name="Google Shape;43;g16532cd9396_0_139"/>
          <p:cNvSpPr txBox="1">
            <a:spLocks noGrp="1"/>
          </p:cNvSpPr>
          <p:nvPr>
            <p:ph type="body" idx="2"/>
          </p:nvPr>
        </p:nvSpPr>
        <p:spPr>
          <a:xfrm>
            <a:off x="5309963" y="1029796"/>
            <a:ext cx="4124700" cy="52554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16532cd9396_0_139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6532cd9396_0_145"/>
          <p:cNvSpPr txBox="1">
            <a:spLocks noGrp="1"/>
          </p:cNvSpPr>
          <p:nvPr>
            <p:ph type="body" idx="1"/>
          </p:nvPr>
        </p:nvSpPr>
        <p:spPr>
          <a:xfrm>
            <a:off x="335078" y="6016818"/>
            <a:ext cx="6448800" cy="8607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16532cd9396_0_145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6532cd9396_0_109"/>
          <p:cNvSpPr txBox="1">
            <a:spLocks noGrp="1"/>
          </p:cNvSpPr>
          <p:nvPr>
            <p:ph type="title"/>
          </p:nvPr>
        </p:nvSpPr>
        <p:spPr>
          <a:xfrm>
            <a:off x="335078" y="632924"/>
            <a:ext cx="9159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5" tIns="108875" rIns="108875" bIns="108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16532cd9396_0_109"/>
          <p:cNvSpPr txBox="1">
            <a:spLocks noGrp="1"/>
          </p:cNvSpPr>
          <p:nvPr>
            <p:ph type="body" idx="1"/>
          </p:nvPr>
        </p:nvSpPr>
        <p:spPr>
          <a:xfrm>
            <a:off x="335078" y="1639076"/>
            <a:ext cx="9159600" cy="4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5" tIns="108875" rIns="108875" bIns="108875" anchor="t" anchorCtr="0">
            <a:normAutofit/>
          </a:bodyPr>
          <a:lstStyle>
            <a:lvl1pPr marL="457200" lvl="0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1pPr>
            <a:lvl2pPr marL="914400" lvl="1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marL="1371600" lvl="2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marL="1828800" lvl="3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marL="2286000" lvl="4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marL="2743200" lvl="5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marL="3200400" lvl="6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marL="3657600" lvl="7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marL="4114800" lvl="8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g16532cd9396_0_109"/>
          <p:cNvSpPr txBox="1">
            <a:spLocks noGrp="1"/>
          </p:cNvSpPr>
          <p:nvPr>
            <p:ph type="sldNum" idx="12"/>
          </p:nvPr>
        </p:nvSpPr>
        <p:spPr>
          <a:xfrm>
            <a:off x="9107892" y="6632131"/>
            <a:ext cx="5898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5" tIns="108875" rIns="108875" bIns="108875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6532cd9396_0_594"/>
          <p:cNvSpPr txBox="1">
            <a:spLocks noGrp="1"/>
          </p:cNvSpPr>
          <p:nvPr>
            <p:ph type="title"/>
          </p:nvPr>
        </p:nvSpPr>
        <p:spPr>
          <a:xfrm>
            <a:off x="675799" y="372933"/>
            <a:ext cx="84783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g16532cd9396_0_594"/>
          <p:cNvSpPr txBox="1">
            <a:spLocks noGrp="1"/>
          </p:cNvSpPr>
          <p:nvPr>
            <p:ph type="body" idx="1"/>
          </p:nvPr>
        </p:nvSpPr>
        <p:spPr>
          <a:xfrm>
            <a:off x="675799" y="1749910"/>
            <a:ext cx="8478300" cy="46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>
          <p15:clr>
            <a:srgbClr val="F26B43"/>
          </p15:clr>
        </p15:guide>
        <p15:guide id="2" pos="3096">
          <p15:clr>
            <a:srgbClr val="F26B43"/>
          </p15:clr>
        </p15:guide>
        <p15:guide id="3" pos="426">
          <p15:clr>
            <a:srgbClr val="F26B43"/>
          </p15:clr>
        </p15:guide>
        <p15:guide id="4" orient="horz" pos="563">
          <p15:clr>
            <a:srgbClr val="F26B43"/>
          </p15:clr>
        </p15:guide>
        <p15:guide id="5" pos="5766">
          <p15:clr>
            <a:srgbClr val="F26B43"/>
          </p15:clr>
        </p15:guide>
        <p15:guide id="6" orient="horz" pos="4045">
          <p15:clr>
            <a:srgbClr val="F26B43"/>
          </p15:clr>
        </p15:guide>
        <p15:guide id="7" orient="horz" pos="947">
          <p15:clr>
            <a:srgbClr val="F26B43"/>
          </p15:clr>
        </p15:guide>
        <p15:guide id="8" orient="horz" pos="11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https://www.history.com/topics/black-history/brown-v-board-of-education-of-topeka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hyperlink" Target="https://www.schoolmentalhealth.org/media/SOM/Microsites/NCSMH/Documents/Archives/CS-2.09--SIRS_Guide_to_Safe_and_Welcoming_Schools_With_Cover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usd.edu/uniform-complaint-procedur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scusd.edu/post/annual-uniform-complaint-procedure-ucp-notification-lette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0OnuPyo3OtxXh2HBUF1rOU84Q6P6IpOSlcgOmVNDlBs8HhQ/viewfor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SR46hP4VBN6b6gMLWnYMrLdT08awyMh4PyWfuEiJQco/edi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16532cd9396_0_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23" y="-3864794"/>
            <a:ext cx="2696708" cy="215736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16532cd9396_0_190"/>
          <p:cNvSpPr txBox="1">
            <a:spLocks noGrp="1"/>
          </p:cNvSpPr>
          <p:nvPr>
            <p:ph type="ctrTitle" idx="4294967295"/>
          </p:nvPr>
        </p:nvSpPr>
        <p:spPr>
          <a:xfrm>
            <a:off x="0" y="2101120"/>
            <a:ext cx="9829800" cy="1952400"/>
          </a:xfrm>
          <a:prstGeom prst="rect">
            <a:avLst/>
          </a:prstGeom>
          <a:noFill/>
          <a:ln>
            <a:noFill/>
          </a:ln>
          <a:effectLst>
            <a:outerShdw blurRad="1651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" sz="5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District English Language Advisory Committee (DELAC) </a:t>
            </a:r>
            <a:r>
              <a:rPr lang="en" sz="5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g16532cd9396_0_1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2875" y="800958"/>
            <a:ext cx="2084050" cy="869049"/>
          </a:xfrm>
          <a:prstGeom prst="rect">
            <a:avLst/>
          </a:prstGeom>
          <a:noFill/>
          <a:ln>
            <a:noFill/>
          </a:ln>
          <a:effectLst>
            <a:outerShdw blurRad="1651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9" name="Google Shape;179;g16532cd9396_0_1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03008" y="5769724"/>
            <a:ext cx="918343" cy="734674"/>
          </a:xfrm>
          <a:prstGeom prst="rect">
            <a:avLst/>
          </a:prstGeom>
          <a:noFill/>
          <a:ln>
            <a:noFill/>
          </a:ln>
          <a:effectLst>
            <a:outerShdw blurRad="1651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80" name="Google Shape;180;g16532cd9396_0_190"/>
          <p:cNvGrpSpPr/>
          <p:nvPr/>
        </p:nvGrpSpPr>
        <p:grpSpPr>
          <a:xfrm>
            <a:off x="4565229" y="-1878529"/>
            <a:ext cx="4194334" cy="370252"/>
            <a:chOff x="5661949" y="-1761066"/>
            <a:chExt cx="5201952" cy="347100"/>
          </a:xfrm>
        </p:grpSpPr>
        <p:sp>
          <p:nvSpPr>
            <p:cNvPr id="181" name="Google Shape;181;g16532cd9396_0_190"/>
            <p:cNvSpPr/>
            <p:nvPr/>
          </p:nvSpPr>
          <p:spPr>
            <a:xfrm>
              <a:off x="5661949" y="-1761066"/>
              <a:ext cx="868200" cy="347100"/>
            </a:xfrm>
            <a:prstGeom prst="rect">
              <a:avLst/>
            </a:prstGeom>
            <a:solidFill>
              <a:srgbClr val="6447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g16532cd9396_0_190"/>
            <p:cNvSpPr/>
            <p:nvPr/>
          </p:nvSpPr>
          <p:spPr>
            <a:xfrm>
              <a:off x="6530051" y="-1761066"/>
              <a:ext cx="868200" cy="347100"/>
            </a:xfrm>
            <a:prstGeom prst="rect">
              <a:avLst/>
            </a:prstGeom>
            <a:solidFill>
              <a:srgbClr val="DA5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16532cd9396_0_190"/>
            <p:cNvSpPr/>
            <p:nvPr/>
          </p:nvSpPr>
          <p:spPr>
            <a:xfrm>
              <a:off x="7398153" y="-1761066"/>
              <a:ext cx="868200" cy="347100"/>
            </a:xfrm>
            <a:prstGeom prst="rect">
              <a:avLst/>
            </a:prstGeom>
            <a:solidFill>
              <a:srgbClr val="333F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g16532cd9396_0_190"/>
            <p:cNvSpPr/>
            <p:nvPr/>
          </p:nvSpPr>
          <p:spPr>
            <a:xfrm>
              <a:off x="8266255" y="-1761066"/>
              <a:ext cx="868200" cy="347100"/>
            </a:xfrm>
            <a:prstGeom prst="rect">
              <a:avLst/>
            </a:pr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g16532cd9396_0_190"/>
            <p:cNvSpPr/>
            <p:nvPr/>
          </p:nvSpPr>
          <p:spPr>
            <a:xfrm>
              <a:off x="9134357" y="-1761066"/>
              <a:ext cx="868200" cy="347100"/>
            </a:xfrm>
            <a:prstGeom prst="rect">
              <a:avLst/>
            </a:prstGeom>
            <a:solidFill>
              <a:srgbClr val="DD5D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g16532cd9396_0_190"/>
            <p:cNvSpPr/>
            <p:nvPr/>
          </p:nvSpPr>
          <p:spPr>
            <a:xfrm>
              <a:off x="9995701" y="-1761066"/>
              <a:ext cx="868200" cy="347100"/>
            </a:xfrm>
            <a:prstGeom prst="rect">
              <a:avLst/>
            </a:prstGeom>
            <a:solidFill>
              <a:srgbClr val="01AC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g16532cd9396_0_190"/>
          <p:cNvSpPr txBox="1"/>
          <p:nvPr/>
        </p:nvSpPr>
        <p:spPr>
          <a:xfrm>
            <a:off x="967621" y="-2557575"/>
            <a:ext cx="7894500" cy="2098800"/>
          </a:xfrm>
          <a:prstGeom prst="rect">
            <a:avLst/>
          </a:prstGeom>
          <a:noFill/>
          <a:ln>
            <a:noFill/>
          </a:ln>
          <a:effectLst>
            <a:outerShdw blurRad="1651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16532cd9396_0_190"/>
          <p:cNvSpPr txBox="1"/>
          <p:nvPr/>
        </p:nvSpPr>
        <p:spPr>
          <a:xfrm>
            <a:off x="579145" y="4425763"/>
            <a:ext cx="86715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979"/>
              <a:buFont typeface="Arial"/>
              <a:buNone/>
            </a:pPr>
            <a:r>
              <a:rPr lang="en" sz="3979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Wednesday, October 19, 2022</a:t>
            </a:r>
            <a:endParaRPr sz="3979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979"/>
              <a:buFont typeface="Arial"/>
              <a:buNone/>
            </a:pPr>
            <a:endParaRPr sz="4479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979"/>
              <a:buFont typeface="Arial"/>
              <a:buNone/>
            </a:pPr>
            <a:endParaRPr sz="4479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396"/>
              </a:spcBef>
              <a:spcAft>
                <a:spcPts val="0"/>
              </a:spcAft>
              <a:buClr>
                <a:schemeClr val="dk1"/>
              </a:buClr>
              <a:buSzPts val="1979"/>
              <a:buFont typeface="Arial"/>
              <a:buNone/>
            </a:pPr>
            <a:endParaRPr sz="4479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endParaRPr sz="3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</a:pPr>
            <a:endParaRPr sz="3979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6717a639dd_0_127"/>
          <p:cNvSpPr txBox="1">
            <a:spLocks noGrp="1"/>
          </p:cNvSpPr>
          <p:nvPr>
            <p:ph type="title"/>
          </p:nvPr>
        </p:nvSpPr>
        <p:spPr>
          <a:xfrm>
            <a:off x="335078" y="389085"/>
            <a:ext cx="91596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Landmark CA Cases and Propositions Impacting Emergent Bilingual Learners</a:t>
            </a:r>
            <a:endParaRPr sz="4400" b="1">
              <a:solidFill>
                <a:srgbClr val="DD5D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g16717a639dd_0_127"/>
          <p:cNvSpPr txBox="1"/>
          <p:nvPr/>
        </p:nvSpPr>
        <p:spPr>
          <a:xfrm>
            <a:off x="428650" y="1295625"/>
            <a:ext cx="4414800" cy="51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Mendez v. Westminster: 1947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erriweather"/>
              <a:buChar char="●"/>
            </a:pPr>
            <a:r>
              <a:rPr lang="en" sz="1300">
                <a:solidFill>
                  <a:srgbClr val="404040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Struck down the legal justification for forced school segregation in California; paved the way for </a:t>
            </a:r>
            <a:r>
              <a:rPr lang="en" sz="1300">
                <a:solidFill>
                  <a:srgbClr val="3AA0FF"/>
                </a:solidFill>
                <a:highlight>
                  <a:schemeClr val="lt1"/>
                </a:highlight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Brown v. Board decision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Prop 187:  1994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00"/>
              <a:buFont typeface="Merriweather"/>
              <a:buChar char="●"/>
            </a:pPr>
            <a:r>
              <a:rPr lang="en" sz="1300">
                <a:solidFill>
                  <a:srgbClr val="141414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Prohibited undocumented immigrants from using public education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Prop 227: 1998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300"/>
              <a:buFont typeface="Merriweather"/>
              <a:buChar char="●"/>
            </a:pPr>
            <a:r>
              <a:rPr lang="en" sz="1300">
                <a:solidFill>
                  <a:srgbClr val="141414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Required all public school instruction to be conducted in English 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Prop 58: 2016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erriweather"/>
              <a:buChar char="●"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Repealed Prop. 227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AB 699 Educational Equity: 2017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erriweather"/>
              <a:buChar char="●"/>
            </a:pPr>
            <a:r>
              <a:rPr lang="en" sz="1300" u="sng">
                <a:solidFill>
                  <a:srgbClr val="0097A7"/>
                </a:solidFill>
                <a:latin typeface="Merriweather"/>
                <a:ea typeface="Merriweather"/>
                <a:cs typeface="Merriweather"/>
                <a:sym typeface="Merriweather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AB 699</a:t>
            </a:r>
            <a:r>
              <a:rPr lang="en" sz="1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adds “immigration status” to the list of currently protected characteristics, such as race, gender, disability, and religion that are prohibited under discrimination law</a:t>
            </a:r>
            <a:endParaRPr sz="13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268" name="Google Shape;268;g16717a639dd_0_1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4916" y="1521280"/>
            <a:ext cx="3640098" cy="125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6717a639dd_0_1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1262" y="2659945"/>
            <a:ext cx="2401334" cy="169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16717a639dd_0_1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33485" y="3793762"/>
            <a:ext cx="2019778" cy="144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16717a639dd_0_127"/>
          <p:cNvPicPr preferRelativeResize="0"/>
          <p:nvPr/>
        </p:nvPicPr>
        <p:blipFill rotWithShape="1">
          <a:blip r:embed="rId8">
            <a:alphaModFix/>
          </a:blip>
          <a:srcRect l="5000" r="7875"/>
          <a:stretch/>
        </p:blipFill>
        <p:spPr>
          <a:xfrm>
            <a:off x="7704013" y="4598100"/>
            <a:ext cx="1595831" cy="1215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6717a639dd_0_151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Legal Responsibility</a:t>
            </a:r>
            <a:endParaRPr/>
          </a:p>
        </p:txBody>
      </p:sp>
      <p:sp>
        <p:nvSpPr>
          <p:cNvPr id="278" name="Google Shape;278;g16717a639dd_0_151"/>
          <p:cNvSpPr txBox="1">
            <a:spLocks noGrp="1"/>
          </p:cNvSpPr>
          <p:nvPr>
            <p:ph type="body" idx="1"/>
          </p:nvPr>
        </p:nvSpPr>
        <p:spPr>
          <a:xfrm>
            <a:off x="335078" y="1639075"/>
            <a:ext cx="9159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16717a639dd_0_151"/>
          <p:cNvSpPr/>
          <p:nvPr/>
        </p:nvSpPr>
        <p:spPr>
          <a:xfrm>
            <a:off x="395275" y="1588794"/>
            <a:ext cx="9174600" cy="23088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" name="Google Shape;280;g16717a639dd_0_151"/>
          <p:cNvGrpSpPr/>
          <p:nvPr/>
        </p:nvGrpSpPr>
        <p:grpSpPr>
          <a:xfrm>
            <a:off x="409675" y="1503671"/>
            <a:ext cx="9174480" cy="4579592"/>
            <a:chOff x="0" y="-194619"/>
            <a:chExt cx="8534400" cy="4604919"/>
          </a:xfrm>
        </p:grpSpPr>
        <p:sp>
          <p:nvSpPr>
            <p:cNvPr id="281" name="Google Shape;281;g16717a639dd_0_151"/>
            <p:cNvSpPr/>
            <p:nvPr/>
          </p:nvSpPr>
          <p:spPr>
            <a:xfrm>
              <a:off x="0" y="9305"/>
              <a:ext cx="8534400" cy="1752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16717a639dd_0_151"/>
            <p:cNvSpPr txBox="1"/>
            <p:nvPr/>
          </p:nvSpPr>
          <p:spPr>
            <a:xfrm>
              <a:off x="105663" y="-194619"/>
              <a:ext cx="8323200" cy="186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" sz="22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There is no </a:t>
              </a:r>
              <a:r>
                <a:rPr lang="en" sz="2200" b="1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equality</a:t>
              </a:r>
              <a:r>
                <a:rPr lang="en" sz="22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of treatment merely by providing students with the same facilities, textbooks, teachers, and  curriculum; for students who do not understand English are effectively foreclosed from any meaningful education.</a:t>
              </a:r>
              <a:r>
                <a:rPr lang="en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endPara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g16717a639dd_0_151"/>
            <p:cNvSpPr/>
            <p:nvPr/>
          </p:nvSpPr>
          <p:spPr>
            <a:xfrm>
              <a:off x="0" y="2245800"/>
              <a:ext cx="8534400" cy="2164500"/>
            </a:xfrm>
            <a:prstGeom prst="roundRect">
              <a:avLst>
                <a:gd name="adj" fmla="val 16667"/>
              </a:avLst>
            </a:prstGeom>
            <a:solidFill>
              <a:srgbClr val="4AA9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16717a639dd_0_151"/>
            <p:cNvSpPr txBox="1"/>
            <p:nvPr/>
          </p:nvSpPr>
          <p:spPr>
            <a:xfrm>
              <a:off x="105663" y="2351459"/>
              <a:ext cx="8323200" cy="158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25" tIns="205725" rIns="205725" bIns="20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" sz="5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Lau v. Nichols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189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" sz="2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1974 Supreme Court Decision</a:t>
              </a:r>
              <a:endParaRPr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5" name="Google Shape;285;g16717a639dd_0_151" descr="LauvNichol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4000" y="4004100"/>
            <a:ext cx="3850000" cy="19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bc8c484d01_0_25"/>
          <p:cNvSpPr txBox="1"/>
          <p:nvPr/>
        </p:nvSpPr>
        <p:spPr>
          <a:xfrm>
            <a:off x="260700" y="1918225"/>
            <a:ext cx="9308400" cy="51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District English Learner Advisory Committee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9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DELAC</a:t>
            </a:r>
            <a:endParaRPr sz="9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9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gbc8c484d01_0_25"/>
          <p:cNvPicPr preferRelativeResize="0"/>
          <p:nvPr/>
        </p:nvPicPr>
        <p:blipFill rotWithShape="1">
          <a:blip r:embed="rId3">
            <a:alphaModFix/>
          </a:blip>
          <a:srcRect l="2776" r="2776"/>
          <a:stretch/>
        </p:blipFill>
        <p:spPr>
          <a:xfrm>
            <a:off x="6195475" y="195642"/>
            <a:ext cx="3195900" cy="225710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bc8c484d01_0_25"/>
          <p:cNvSpPr txBox="1"/>
          <p:nvPr/>
        </p:nvSpPr>
        <p:spPr>
          <a:xfrm>
            <a:off x="897125" y="589525"/>
            <a:ext cx="285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gbc8c484d01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775" y="226525"/>
            <a:ext cx="3339349" cy="222622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bc8c484d01_0_25"/>
          <p:cNvSpPr txBox="1"/>
          <p:nvPr/>
        </p:nvSpPr>
        <p:spPr>
          <a:xfrm>
            <a:off x="5518675" y="968200"/>
            <a:ext cx="387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gbc8c484d01_0_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620" y="4705523"/>
            <a:ext cx="3339355" cy="23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bc8c484d01_0_25"/>
          <p:cNvSpPr txBox="1"/>
          <p:nvPr/>
        </p:nvSpPr>
        <p:spPr>
          <a:xfrm>
            <a:off x="785300" y="5088375"/>
            <a:ext cx="95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bc8c484d01_0_25"/>
          <p:cNvSpPr txBox="1"/>
          <p:nvPr/>
        </p:nvSpPr>
        <p:spPr>
          <a:xfrm>
            <a:off x="7777775" y="4270775"/>
            <a:ext cx="9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gbc8c484d01_0_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79942">
            <a:off x="351325" y="4757049"/>
            <a:ext cx="1825540" cy="121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bc8c484d01_0_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90198">
            <a:off x="7895083" y="4313262"/>
            <a:ext cx="1497009" cy="106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6717a639dd_0_145"/>
          <p:cNvSpPr txBox="1"/>
          <p:nvPr/>
        </p:nvSpPr>
        <p:spPr>
          <a:xfrm>
            <a:off x="242900" y="342925"/>
            <a:ext cx="9329700" cy="60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EL 02: District English Learner Advisory Committee (DELAC)</a:t>
            </a:r>
            <a:endParaRPr sz="2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2.0</a:t>
            </a:r>
            <a:r>
              <a:rPr lang="en" sz="900" b="1">
                <a:solidFill>
                  <a:schemeClr val="dk1"/>
                </a:solidFill>
              </a:rPr>
              <a:t> </a:t>
            </a:r>
            <a:r>
              <a:rPr lang="en" sz="900">
                <a:solidFill>
                  <a:schemeClr val="dk1"/>
                </a:solidFill>
              </a:rPr>
              <a:t> 	</a:t>
            </a:r>
            <a:r>
              <a:rPr lang="en" sz="1300">
                <a:solidFill>
                  <a:schemeClr val="dk1"/>
                </a:solidFill>
              </a:rPr>
              <a:t>Each LEA with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51 or more ELs must form a DELAC</a:t>
            </a:r>
            <a:r>
              <a:rPr lang="en" sz="1300">
                <a:solidFill>
                  <a:schemeClr val="dk1"/>
                </a:solidFill>
              </a:rPr>
              <a:t> unless the district designates for this purpose a subcommittee of an existing districtwide advisory committee. Parents or guardians, or both, of pupils of limited English proficiency who are not employed by the district shall constitute a majority of the DELAC. (</a:t>
            </a:r>
            <a:r>
              <a:rPr lang="en" sz="1300" i="1">
                <a:solidFill>
                  <a:schemeClr val="dk1"/>
                </a:solidFill>
              </a:rPr>
              <a:t>EC</a:t>
            </a:r>
            <a:r>
              <a:rPr lang="en" sz="1300">
                <a:solidFill>
                  <a:schemeClr val="dk1"/>
                </a:solidFill>
              </a:rPr>
              <a:t> sections 52176[a], 62002.5; 5 </a:t>
            </a:r>
            <a:r>
              <a:rPr lang="en" sz="1300" i="1">
                <a:solidFill>
                  <a:schemeClr val="dk1"/>
                </a:solidFill>
              </a:rPr>
              <a:t>CCR</a:t>
            </a:r>
            <a:r>
              <a:rPr lang="en" sz="1300">
                <a:solidFill>
                  <a:schemeClr val="dk1"/>
                </a:solidFill>
              </a:rPr>
              <a:t> Section 11308)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2.1</a:t>
            </a:r>
            <a:r>
              <a:rPr lang="en" sz="900">
                <a:solidFill>
                  <a:schemeClr val="dk1"/>
                </a:solidFill>
              </a:rPr>
              <a:t>  	</a:t>
            </a:r>
            <a:r>
              <a:rPr lang="en" sz="1300">
                <a:solidFill>
                  <a:schemeClr val="dk1"/>
                </a:solidFill>
              </a:rPr>
              <a:t>The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DELAC shall advise the school district governing board </a:t>
            </a:r>
            <a:r>
              <a:rPr lang="en" sz="1300">
                <a:solidFill>
                  <a:schemeClr val="dk1"/>
                </a:solidFill>
              </a:rPr>
              <a:t>on all of the following tasks: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(a)</a:t>
            </a:r>
            <a:r>
              <a:rPr lang="en" sz="900">
                <a:solidFill>
                  <a:schemeClr val="dk1"/>
                </a:solidFill>
              </a:rPr>
              <a:t>  </a:t>
            </a:r>
            <a:r>
              <a:rPr lang="en" sz="1300">
                <a:solidFill>
                  <a:schemeClr val="dk1"/>
                </a:solidFill>
              </a:rPr>
              <a:t>Development of an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 LEA master plan, including policies, per the State Board of Education (SBE) EL Roadmap Policy, guiding consistent implementation of EL educational programs and services, that takes into consideration the SPSAs</a:t>
            </a:r>
            <a:r>
              <a:rPr lang="en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(b)</a:t>
            </a:r>
            <a:r>
              <a:rPr lang="en" sz="900">
                <a:solidFill>
                  <a:schemeClr val="dk1"/>
                </a:solidFill>
              </a:rPr>
              <a:t>  </a:t>
            </a:r>
            <a:r>
              <a:rPr lang="en" sz="1300">
                <a:solidFill>
                  <a:schemeClr val="dk1"/>
                </a:solidFill>
              </a:rPr>
              <a:t>Conducting of an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LEA-wide needs assessment on a school-by-school basis</a:t>
            </a:r>
            <a:r>
              <a:rPr lang="en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(c)</a:t>
            </a:r>
            <a:r>
              <a:rPr lang="en" sz="900">
                <a:solidFill>
                  <a:schemeClr val="dk1"/>
                </a:solidFill>
              </a:rPr>
              <a:t>  </a:t>
            </a:r>
            <a:r>
              <a:rPr lang="en" sz="1300">
                <a:solidFill>
                  <a:schemeClr val="dk1"/>
                </a:solidFill>
              </a:rPr>
              <a:t>Establishment of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LEA program, goals, and objectives for programs and services for ELs</a:t>
            </a:r>
            <a:r>
              <a:rPr lang="en" sz="1300">
                <a:solidFill>
                  <a:schemeClr val="dk1"/>
                </a:solidFill>
              </a:rPr>
              <a:t> per the SBE adopted EL Roadmap Policy.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(d)</a:t>
            </a:r>
            <a:r>
              <a:rPr lang="en" sz="900">
                <a:solidFill>
                  <a:schemeClr val="dk1"/>
                </a:solidFill>
              </a:rPr>
              <a:t>  </a:t>
            </a:r>
            <a:r>
              <a:rPr lang="en" sz="1300">
                <a:solidFill>
                  <a:schemeClr val="dk1"/>
                </a:solidFill>
              </a:rPr>
              <a:t>Development of a plan to ensure compliance with any applicable teacher and instructional aide requirements.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(e)</a:t>
            </a:r>
            <a:r>
              <a:rPr lang="en" sz="900">
                <a:solidFill>
                  <a:schemeClr val="dk1"/>
                </a:solidFill>
              </a:rPr>
              <a:t> 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Review and comment on the LEA’s reclassification procedures</a:t>
            </a:r>
            <a:r>
              <a:rPr lang="en" sz="1300">
                <a:solidFill>
                  <a:schemeClr val="dk1"/>
                </a:solidFill>
              </a:rPr>
              <a:t>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(f)</a:t>
            </a:r>
            <a:r>
              <a:rPr lang="en" sz="900">
                <a:solidFill>
                  <a:schemeClr val="dk1"/>
                </a:solidFill>
              </a:rPr>
              <a:t>  </a:t>
            </a:r>
            <a:r>
              <a:rPr lang="en" sz="900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Review and comment on the written notifications required to be sent to parents and guardians</a:t>
            </a:r>
            <a:r>
              <a:rPr lang="en" sz="1300">
                <a:solidFill>
                  <a:schemeClr val="dk1"/>
                </a:solidFill>
              </a:rPr>
              <a:t>. (5 </a:t>
            </a:r>
            <a:r>
              <a:rPr lang="en" sz="1300" i="1">
                <a:solidFill>
                  <a:schemeClr val="dk1"/>
                </a:solidFill>
              </a:rPr>
              <a:t>CCR </a:t>
            </a:r>
            <a:r>
              <a:rPr lang="en" sz="1300">
                <a:solidFill>
                  <a:schemeClr val="dk1"/>
                </a:solidFill>
              </a:rPr>
              <a:t>Section 11308)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(g)</a:t>
            </a:r>
            <a:r>
              <a:rPr lang="en" sz="900">
                <a:solidFill>
                  <a:schemeClr val="dk1"/>
                </a:solidFill>
              </a:rPr>
              <a:t>  </a:t>
            </a:r>
            <a:r>
              <a:rPr lang="en" sz="1300">
                <a:solidFill>
                  <a:schemeClr val="dk1"/>
                </a:solidFill>
              </a:rPr>
              <a:t>Under the local control funding formula, LEAs with at least 50 ELs and whose total enrollment includes at least 15 percent ELs must establish a DELAC, and that DELAC must carry out specific responsibilities related to the Local Control and Accountability Plan (LCAP), including </a:t>
            </a:r>
            <a:r>
              <a:rPr lang="en" sz="1300">
                <a:solidFill>
                  <a:schemeClr val="dk1"/>
                </a:solidFill>
                <a:highlight>
                  <a:srgbClr val="FFFF00"/>
                </a:highlight>
              </a:rPr>
              <a:t>providing input regarding the LEA’s existing language acquisition programs and language programs, and, where possible, the establishment of other such programs</a:t>
            </a:r>
            <a:r>
              <a:rPr lang="en" sz="1300">
                <a:solidFill>
                  <a:schemeClr val="dk1"/>
                </a:solidFill>
              </a:rPr>
              <a:t>. If the DELAC acts as the ELAC under </a:t>
            </a:r>
            <a:r>
              <a:rPr lang="en" sz="1300" i="1">
                <a:solidFill>
                  <a:schemeClr val="dk1"/>
                </a:solidFill>
              </a:rPr>
              <a:t>EC</a:t>
            </a:r>
            <a:r>
              <a:rPr lang="en" sz="1300">
                <a:solidFill>
                  <a:schemeClr val="dk1"/>
                </a:solidFill>
              </a:rPr>
              <a:t> sections 52063(b)(1) and 52062(a)(2), the DELAC shall also review and comment on the development or annual update of the LCAP. (5 </a:t>
            </a:r>
            <a:r>
              <a:rPr lang="en" sz="1300" i="1">
                <a:solidFill>
                  <a:schemeClr val="dk1"/>
                </a:solidFill>
              </a:rPr>
              <a:t>CCR</a:t>
            </a:r>
            <a:r>
              <a:rPr lang="en" sz="1300">
                <a:solidFill>
                  <a:schemeClr val="dk1"/>
                </a:solidFill>
              </a:rPr>
              <a:t> Section 11301)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6717a639dd_0_167"/>
          <p:cNvSpPr txBox="1">
            <a:spLocks noGrp="1"/>
          </p:cNvSpPr>
          <p:nvPr>
            <p:ph type="title"/>
          </p:nvPr>
        </p:nvSpPr>
        <p:spPr>
          <a:xfrm>
            <a:off x="675799" y="372933"/>
            <a:ext cx="8478300" cy="113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Emergent Bilingual and Not English Learner</a:t>
            </a:r>
            <a:endParaRPr/>
          </a:p>
        </p:txBody>
      </p:sp>
      <p:pic>
        <p:nvPicPr>
          <p:cNvPr id="313" name="Google Shape;313;g16717a639dd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126" y="1639075"/>
            <a:ext cx="4599775" cy="2598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914901" y="1590546"/>
            <a:ext cx="49149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“Calling children emergent bilinguals makes reference to a positive characteristic-not one of being limited or being learners...emergent bilinguals refers to the children’s potential in developing their bilingualism...it is recognized as a potential resource, both cognitively and socially.”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García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O. (2009). Emergent Bilinguals and TESOL: What's in a Name?.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Tesol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Quarterly, 43(2), 322-326.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6717a639dd_0_179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Who are our Emergent Learners?</a:t>
            </a:r>
            <a:endParaRPr sz="4800"/>
          </a:p>
        </p:txBody>
      </p:sp>
      <p:pic>
        <p:nvPicPr>
          <p:cNvPr id="321" name="Google Shape;321;g16717a639dd_0_179"/>
          <p:cNvPicPr preferRelativeResize="0"/>
          <p:nvPr/>
        </p:nvPicPr>
        <p:blipFill rotWithShape="1">
          <a:blip r:embed="rId3">
            <a:alphaModFix/>
          </a:blip>
          <a:srcRect r="5758"/>
          <a:stretch/>
        </p:blipFill>
        <p:spPr>
          <a:xfrm>
            <a:off x="434151" y="2044625"/>
            <a:ext cx="7452549" cy="47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6717a639dd_0_196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67"/>
              <a:t>Top 7 Languages Spoken by Emergent Bilingual Learners</a:t>
            </a:r>
            <a:endParaRPr sz="4867"/>
          </a:p>
        </p:txBody>
      </p:sp>
      <p:pic>
        <p:nvPicPr>
          <p:cNvPr id="328" name="Google Shape;328;g16717a639dd_0_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75" y="2112075"/>
            <a:ext cx="8325849" cy="408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6717a639dd_0_203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Languages Spoken</a:t>
            </a:r>
            <a:endParaRPr/>
          </a:p>
        </p:txBody>
      </p:sp>
      <p:graphicFrame>
        <p:nvGraphicFramePr>
          <p:cNvPr id="335" name="Google Shape;335;g16717a639dd_0_203"/>
          <p:cNvGraphicFramePr/>
          <p:nvPr/>
        </p:nvGraphicFramePr>
        <p:xfrm>
          <a:off x="335146" y="1639142"/>
          <a:ext cx="9095250" cy="5211588"/>
        </p:xfrm>
        <a:graphic>
          <a:graphicData uri="http://schemas.openxmlformats.org/drawingml/2006/table">
            <a:tbl>
              <a:tblPr>
                <a:noFill/>
                <a:tableStyleId>{97C9FCF6-C881-497F-9490-80A2C99B470B}</a:tableStyleId>
              </a:tblPr>
              <a:tblGrid>
                <a:gridCol w="90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9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9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9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9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9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9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6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Language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Language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Language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Language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Language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Spanish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4644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Urdu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Burmese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Ilocano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Sign Language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Vietnamese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Filipino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Amharic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Thai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Polish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Chinese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Punjabi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Japanese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German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Assyrian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Hmong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849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Arabic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Portuguese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Gujarati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Taiwanese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Pashto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Mien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Khmer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Tigrinya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Nepali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Marshallese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Armenian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Korean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Bengali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Swahili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Russian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French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Unknown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Iranian Languages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6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All Other Non English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Ukranian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Samoan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Cebuano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Lithuanian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Farsi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Toishanese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Turkish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Fijian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/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Hindi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Tongan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Rumanian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Hungarian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73700" marR="73700" marT="97525" marB="975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6717a639dd_0_210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67"/>
              <a:t>Uniform Complaint Process</a:t>
            </a:r>
            <a:endParaRPr sz="4967"/>
          </a:p>
        </p:txBody>
      </p:sp>
      <p:sp>
        <p:nvSpPr>
          <p:cNvPr id="342" name="Google Shape;342;g16717a639dd_0_210"/>
          <p:cNvSpPr txBox="1"/>
          <p:nvPr/>
        </p:nvSpPr>
        <p:spPr>
          <a:xfrm>
            <a:off x="335075" y="1571625"/>
            <a:ext cx="7372500" cy="51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❖"/>
            </a:pPr>
            <a:r>
              <a:rPr lang="en" sz="2200">
                <a:solidFill>
                  <a:schemeClr val="dk1"/>
                </a:solidFill>
              </a:rPr>
              <a:t>As part of the Federal Program Monitoring it is required that the district share the Uniform Complaint Form  with our parent committees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❖"/>
            </a:pPr>
            <a:r>
              <a:rPr lang="en" sz="2200">
                <a:solidFill>
                  <a:schemeClr val="dk1"/>
                </a:solidFill>
                <a:highlight>
                  <a:schemeClr val="lt1"/>
                </a:highlight>
              </a:rPr>
              <a:t>A written document informing LEA employees, students, parents, school and district advisory committee members, private school officials, and other interested parties of the UCP process.</a:t>
            </a:r>
            <a:endParaRPr sz="2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❖"/>
            </a:pPr>
            <a:r>
              <a:rPr lang="en" sz="2200">
                <a:solidFill>
                  <a:schemeClr val="dk1"/>
                </a:solidFill>
                <a:highlight>
                  <a:schemeClr val="lt1"/>
                </a:highlight>
              </a:rPr>
              <a:t>Item Instructions: 	UCP 02: (1) Study UCP Instrument; (2) Revise document if necessary; (3) Distribute to employees, students, parents, advisory committee members, private school officials, and other interested parties; and (4) Link document and certify.</a:t>
            </a:r>
            <a:endParaRPr sz="2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❖"/>
            </a:pPr>
            <a:r>
              <a:rPr lang="en" sz="2200">
                <a:solidFill>
                  <a:schemeClr val="dk1"/>
                </a:solidFill>
              </a:rPr>
              <a:t>Related Items:     	UCP 02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6717a639dd_0_219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66"/>
              <a:t>Uniform Complaint Process Continued</a:t>
            </a:r>
            <a:endParaRPr sz="4066"/>
          </a:p>
        </p:txBody>
      </p:sp>
      <p:sp>
        <p:nvSpPr>
          <p:cNvPr id="349" name="Google Shape;349;g16717a639dd_0_219"/>
          <p:cNvSpPr txBox="1">
            <a:spLocks noGrp="1"/>
          </p:cNvSpPr>
          <p:nvPr>
            <p:ph type="body" idx="1"/>
          </p:nvPr>
        </p:nvSpPr>
        <p:spPr>
          <a:xfrm>
            <a:off x="335078" y="1639075"/>
            <a:ext cx="9159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900" b="1"/>
              <a:t>Uniform Complaint Form (English)</a:t>
            </a:r>
            <a:endParaRPr sz="2900" b="1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900" b="1"/>
              <a:t>Uniform Complaint Form (Spanish)</a:t>
            </a:r>
            <a:endParaRPr sz="2900" b="1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900" b="1" u="sng">
                <a:solidFill>
                  <a:schemeClr val="hlink"/>
                </a:solidFill>
                <a:hlinkClick r:id="rId3"/>
              </a:rPr>
              <a:t>SCUSD.edu/uniform-complaint-procedure</a:t>
            </a:r>
            <a:endParaRPr sz="2900" b="1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900" b="1" u="sng">
                <a:solidFill>
                  <a:schemeClr val="hlink"/>
                </a:solidFill>
                <a:hlinkClick r:id="rId4"/>
              </a:rPr>
              <a:t>SCUSD-Translations.edu/post/annual-uniform-complaint-procedure-ucp-notification-letters</a:t>
            </a:r>
            <a:endParaRPr sz="2900" b="1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900" b="1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9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6532cd9396_0_708"/>
          <p:cNvSpPr txBox="1"/>
          <p:nvPr/>
        </p:nvSpPr>
        <p:spPr>
          <a:xfrm>
            <a:off x="0" y="107804"/>
            <a:ext cx="9829800" cy="1280100"/>
          </a:xfrm>
          <a:prstGeom prst="rect">
            <a:avLst/>
          </a:prstGeom>
          <a:solidFill>
            <a:srgbClr val="94BC56">
              <a:alpha val="80000"/>
            </a:srgbClr>
          </a:solidFill>
          <a:ln>
            <a:noFill/>
          </a:ln>
        </p:spPr>
        <p:txBody>
          <a:bodyPr spcFirstLastPara="1" wrap="square" lIns="108875" tIns="108875" rIns="108875" bIns="108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Welcoming/Inclusion Activity: 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Which body of water reflects your current mood? </a:t>
            </a:r>
            <a:endParaRPr sz="2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g16532cd9396_0_7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117" y="4678542"/>
            <a:ext cx="4107279" cy="238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6532cd9396_0_7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0152" y="4765902"/>
            <a:ext cx="4540316" cy="238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6532cd9396_0_708"/>
          <p:cNvPicPr preferRelativeResize="0"/>
          <p:nvPr/>
        </p:nvPicPr>
        <p:blipFill rotWithShape="1">
          <a:blip r:embed="rId5">
            <a:alphaModFix/>
          </a:blip>
          <a:srcRect b="8122"/>
          <a:stretch/>
        </p:blipFill>
        <p:spPr>
          <a:xfrm>
            <a:off x="328117" y="1899769"/>
            <a:ext cx="4107280" cy="246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16532cd9396_0_7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0152" y="1884424"/>
            <a:ext cx="4540316" cy="238496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6532cd9396_0_708"/>
          <p:cNvSpPr txBox="1"/>
          <p:nvPr/>
        </p:nvSpPr>
        <p:spPr>
          <a:xfrm>
            <a:off x="1243721" y="1899769"/>
            <a:ext cx="19032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5" tIns="108875" rIns="108875" bIns="108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CREEK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16532cd9396_0_708"/>
          <p:cNvSpPr txBox="1"/>
          <p:nvPr/>
        </p:nvSpPr>
        <p:spPr>
          <a:xfrm>
            <a:off x="5918869" y="2042027"/>
            <a:ext cx="18132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5" tIns="108875" rIns="108875" bIns="108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BAY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16532cd9396_0_708"/>
          <p:cNvSpPr txBox="1"/>
          <p:nvPr/>
        </p:nvSpPr>
        <p:spPr>
          <a:xfrm>
            <a:off x="614363" y="6499093"/>
            <a:ext cx="29370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5" tIns="108875" rIns="108875" bIns="108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RIVER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16532cd9396_0_708"/>
          <p:cNvSpPr txBox="1"/>
          <p:nvPr/>
        </p:nvSpPr>
        <p:spPr>
          <a:xfrm>
            <a:off x="6113659" y="6558578"/>
            <a:ext cx="19779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5" tIns="108875" rIns="108875" bIns="108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OCEAN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16532cd9396_0_708"/>
          <p:cNvSpPr txBox="1"/>
          <p:nvPr/>
        </p:nvSpPr>
        <p:spPr>
          <a:xfrm>
            <a:off x="451825" y="2033200"/>
            <a:ext cx="32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16532cd9396_0_708"/>
          <p:cNvSpPr txBox="1"/>
          <p:nvPr/>
        </p:nvSpPr>
        <p:spPr>
          <a:xfrm>
            <a:off x="4851700" y="2216075"/>
            <a:ext cx="619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16532cd9396_0_708"/>
          <p:cNvSpPr txBox="1"/>
          <p:nvPr/>
        </p:nvSpPr>
        <p:spPr>
          <a:xfrm>
            <a:off x="451825" y="4879275"/>
            <a:ext cx="607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16532cd9396_0_708"/>
          <p:cNvSpPr txBox="1"/>
          <p:nvPr/>
        </p:nvSpPr>
        <p:spPr>
          <a:xfrm>
            <a:off x="4851700" y="4879275"/>
            <a:ext cx="619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6f36b16be_0_47"/>
          <p:cNvSpPr txBox="1"/>
          <p:nvPr/>
        </p:nvSpPr>
        <p:spPr>
          <a:xfrm>
            <a:off x="472600" y="527125"/>
            <a:ext cx="8959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</a:t>
            </a:r>
            <a:r>
              <a:rPr lang="en" sz="4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Time for a 5 min  Break!!</a:t>
            </a:r>
            <a:endParaRPr sz="4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96f36b16be_0_47"/>
          <p:cNvSpPr txBox="1"/>
          <p:nvPr/>
        </p:nvSpPr>
        <p:spPr>
          <a:xfrm>
            <a:off x="4911050" y="3534300"/>
            <a:ext cx="7890600" cy="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g96f36b16be_0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00" y="1312425"/>
            <a:ext cx="9829800" cy="592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6717a639dd_0_225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Assessment</a:t>
            </a:r>
            <a:endParaRPr/>
          </a:p>
        </p:txBody>
      </p:sp>
      <p:sp>
        <p:nvSpPr>
          <p:cNvPr id="364" name="Google Shape;364;g16717a639dd_0_225"/>
          <p:cNvSpPr txBox="1">
            <a:spLocks noGrp="1"/>
          </p:cNvSpPr>
          <p:nvPr>
            <p:ph type="body" idx="1"/>
          </p:nvPr>
        </p:nvSpPr>
        <p:spPr>
          <a:xfrm>
            <a:off x="4574300" y="1702275"/>
            <a:ext cx="4727100" cy="37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latin typeface="Roboto Slab"/>
                <a:ea typeface="Roboto Slab"/>
                <a:cs typeface="Roboto Slab"/>
                <a:sym typeface="Roboto Slab"/>
              </a:rPr>
              <a:t>Please click on this link to fill out the Needs Assessment survey link: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https://docs.google.com/forms/d/e/1FAIpQLSc0OnuPyo3OtxXh2HBUF1rOU84Q6P6IpOSlcgOmVNDlBs8HhQ/viewform</a:t>
            </a:r>
            <a:endParaRPr sz="17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16717a639dd_0_225"/>
          <p:cNvSpPr txBox="1"/>
          <p:nvPr/>
        </p:nvSpPr>
        <p:spPr>
          <a:xfrm>
            <a:off x="675800" y="1747525"/>
            <a:ext cx="3898500" cy="47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What needs do you recognize that the school site has? 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What specific needs does the school have to support our Emergent Bilinguals?  </a:t>
            </a:r>
            <a:endParaRPr sz="2100">
              <a:solidFill>
                <a:schemeClr val="dk1"/>
              </a:solidFill>
            </a:endParaRPr>
          </a:p>
          <a:p>
            <a:pPr marL="91440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1700">
                <a:solidFill>
                  <a:schemeClr val="dk1"/>
                </a:solidFill>
              </a:rPr>
              <a:t>Examples</a:t>
            </a:r>
            <a:endParaRPr sz="1700">
              <a:solidFill>
                <a:schemeClr val="dk1"/>
              </a:solidFill>
            </a:endParaRPr>
          </a:p>
          <a:p>
            <a:pPr marL="1371600" lvl="2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</a:pPr>
            <a:r>
              <a:rPr lang="en" sz="1700">
                <a:solidFill>
                  <a:schemeClr val="dk1"/>
                </a:solidFill>
              </a:rPr>
              <a:t>Multilingual Libraries </a:t>
            </a:r>
            <a:endParaRPr sz="1700">
              <a:solidFill>
                <a:schemeClr val="dk1"/>
              </a:solidFill>
            </a:endParaRPr>
          </a:p>
          <a:p>
            <a:pPr marL="1371600" lvl="2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</a:pPr>
            <a:r>
              <a:rPr lang="en" sz="1700">
                <a:solidFill>
                  <a:schemeClr val="dk1"/>
                </a:solidFill>
              </a:rPr>
              <a:t>Bilingual Counselors </a:t>
            </a:r>
            <a:endParaRPr sz="1700">
              <a:solidFill>
                <a:schemeClr val="dk1"/>
              </a:solidFill>
            </a:endParaRPr>
          </a:p>
          <a:p>
            <a:pPr marL="1371600" lvl="2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</a:pPr>
            <a:r>
              <a:rPr lang="en" sz="1700">
                <a:solidFill>
                  <a:schemeClr val="dk1"/>
                </a:solidFill>
              </a:rPr>
              <a:t>Bilingual supports in the classroom (bilingual aides, books, technology, etc)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6717a639dd_0_233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Comment</a:t>
            </a:r>
            <a:endParaRPr/>
          </a:p>
        </p:txBody>
      </p:sp>
      <p:sp>
        <p:nvSpPr>
          <p:cNvPr id="372" name="Google Shape;372;g16717a639dd_0_233"/>
          <p:cNvSpPr txBox="1">
            <a:spLocks noGrp="1"/>
          </p:cNvSpPr>
          <p:nvPr>
            <p:ph type="body" idx="1"/>
          </p:nvPr>
        </p:nvSpPr>
        <p:spPr>
          <a:xfrm>
            <a:off x="335078" y="1639075"/>
            <a:ext cx="9159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" sz="4500" b="1" u="sng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 Public Comment</a:t>
            </a:r>
            <a:endParaRPr sz="45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g16717a639dd_0_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0450" y="3657600"/>
            <a:ext cx="4827733" cy="24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6717a639dd_0_240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Events</a:t>
            </a:r>
            <a:endParaRPr/>
          </a:p>
        </p:txBody>
      </p:sp>
      <p:sp>
        <p:nvSpPr>
          <p:cNvPr id="380" name="Google Shape;380;g16717a639dd_0_240"/>
          <p:cNvSpPr txBox="1">
            <a:spLocks noGrp="1"/>
          </p:cNvSpPr>
          <p:nvPr>
            <p:ph type="body" idx="1"/>
          </p:nvPr>
        </p:nvSpPr>
        <p:spPr>
          <a:xfrm>
            <a:off x="335078" y="1639075"/>
            <a:ext cx="9159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❖"/>
            </a:pPr>
            <a:r>
              <a:rPr lang="en">
                <a:solidFill>
                  <a:srgbClr val="595959"/>
                </a:solidFill>
              </a:rPr>
              <a:t>DELAC Meeting</a:t>
            </a:r>
            <a:endParaRPr>
              <a:solidFill>
                <a:srgbClr val="595959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Char char="➢"/>
            </a:pPr>
            <a:r>
              <a:rPr lang="en">
                <a:solidFill>
                  <a:srgbClr val="595959"/>
                </a:solidFill>
              </a:rPr>
              <a:t>Wednesday, November 16, 2022 @ 5:30-7:30 p.m. (Zoom)</a:t>
            </a:r>
            <a:endParaRPr>
              <a:solidFill>
                <a:srgbClr val="595959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❖"/>
            </a:pPr>
            <a:r>
              <a:rPr lang="en">
                <a:solidFill>
                  <a:srgbClr val="595959"/>
                </a:solidFill>
              </a:rPr>
              <a:t>SCUSD Board of Education Meeting </a:t>
            </a:r>
            <a:endParaRPr>
              <a:solidFill>
                <a:srgbClr val="595959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Char char="➢"/>
            </a:pPr>
            <a:r>
              <a:rPr lang="en">
                <a:solidFill>
                  <a:srgbClr val="595959"/>
                </a:solidFill>
              </a:rPr>
              <a:t>Thursday, November 6, 2022 @ 6:00 p.m.  (In Person)</a:t>
            </a:r>
            <a:endParaRPr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g16717a639dd_0_240"/>
          <p:cNvPicPr preferRelativeResize="0"/>
          <p:nvPr/>
        </p:nvPicPr>
        <p:blipFill rotWithShape="1">
          <a:blip r:embed="rId3">
            <a:alphaModFix/>
          </a:blip>
          <a:srcRect t="12930" b="12930"/>
          <a:stretch/>
        </p:blipFill>
        <p:spPr>
          <a:xfrm>
            <a:off x="675800" y="4477850"/>
            <a:ext cx="2724625" cy="202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f6e80efeee_0_4"/>
          <p:cNvSpPr txBox="1"/>
          <p:nvPr/>
        </p:nvSpPr>
        <p:spPr>
          <a:xfrm>
            <a:off x="479504" y="5015573"/>
            <a:ext cx="8751000" cy="12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5" tIns="108875" rIns="108875" bIns="108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gf6e80efeee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30" y="1605760"/>
            <a:ext cx="9516114" cy="570944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f6e80efeee_0_4"/>
          <p:cNvSpPr txBox="1">
            <a:spLocks noGrp="1"/>
          </p:cNvSpPr>
          <p:nvPr>
            <p:ph type="title"/>
          </p:nvPr>
        </p:nvSpPr>
        <p:spPr>
          <a:xfrm>
            <a:off x="335103" y="632924"/>
            <a:ext cx="9159600" cy="814500"/>
          </a:xfrm>
          <a:prstGeom prst="rect">
            <a:avLst/>
          </a:prstGeom>
        </p:spPr>
        <p:txBody>
          <a:bodyPr spcFirstLastPara="1" wrap="square" lIns="108875" tIns="108875" rIns="108875" bIns="108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3010" b="1">
                <a:solidFill>
                  <a:srgbClr val="38761D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Optimistic Closure-What’s your ‘go-to’ nonverbal connection?</a:t>
            </a:r>
            <a:endParaRPr sz="337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"/>
          <p:cNvSpPr txBox="1"/>
          <p:nvPr/>
        </p:nvSpPr>
        <p:spPr>
          <a:xfrm>
            <a:off x="147750" y="421050"/>
            <a:ext cx="9534300" cy="6465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               Simultaneous interpretation</a:t>
            </a:r>
            <a:endParaRPr sz="36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1" name="Google Shape;211;p2"/>
          <p:cNvSpPr txBox="1"/>
          <p:nvPr/>
        </p:nvSpPr>
        <p:spPr>
          <a:xfrm>
            <a:off x="790408" y="1943424"/>
            <a:ext cx="8263727" cy="587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"/>
          <p:cNvSpPr txBox="1"/>
          <p:nvPr/>
        </p:nvSpPr>
        <p:spPr>
          <a:xfrm>
            <a:off x="-9125" y="1320350"/>
            <a:ext cx="9829800" cy="4705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If you do not require language interpretation, please click the globe icon and select English.</a:t>
            </a:r>
            <a:endParaRPr sz="14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1" u="none" strike="noStrike" cap="none">
              <a:solidFill>
                <a:schemeClr val="dk1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1" u="none" strike="noStrike" cap="none">
              <a:solidFill>
                <a:srgbClr val="0000F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1" u="none" strike="noStrike" cap="none">
                <a:solidFill>
                  <a:srgbClr val="0000FF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Haga clic en el icono del globo terráqueo y seleccione su idioma de preferencia </a:t>
            </a:r>
            <a:endParaRPr sz="2100" b="0" i="1" u="none" strike="noStrike" cap="none">
              <a:solidFill>
                <a:srgbClr val="0000FF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rgbClr val="FF9900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Thov nyem rau ntawm lub ntiaj teb lub cim thiab xaiv koj cov lus nyiam</a:t>
            </a:r>
            <a:endParaRPr sz="2100" b="0" i="0" u="none" strike="noStrike" cap="none">
              <a:solidFill>
                <a:srgbClr val="FF9900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0" i="0" u="none" strike="noStrike" cap="none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請點擊地球圖標並選擇您的語言偏好</a:t>
            </a:r>
            <a:endParaRPr sz="2200" b="0" i="0" u="none" strike="noStrike" cap="none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rgbClr val="990000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Vui lòng nhấp vào biểu tượng quả địa cầu và chọn ngôn ngữ của bạn</a:t>
            </a:r>
            <a:endParaRPr sz="2100" b="0" i="0" u="none" strike="noStrike" cap="none">
              <a:solidFill>
                <a:srgbClr val="990000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rgbClr val="38761D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Нажмите на значок земного шара и выберите предпочтительный язык</a:t>
            </a:r>
            <a:r>
              <a:rPr lang="en" sz="2100" b="0" i="0" u="none" strike="noStrike" cap="none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2100" b="0" i="0" u="none" strike="noStrike" cap="none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2"/>
          <p:cNvSpPr txBox="1"/>
          <p:nvPr/>
        </p:nvSpPr>
        <p:spPr>
          <a:xfrm>
            <a:off x="304318" y="1615075"/>
            <a:ext cx="90735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4" name="Google Shape;2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125" y="6278175"/>
            <a:ext cx="9534399" cy="8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"/>
          <p:cNvSpPr/>
          <p:nvPr/>
        </p:nvSpPr>
        <p:spPr>
          <a:xfrm>
            <a:off x="7144759" y="6136086"/>
            <a:ext cx="1038000" cy="10146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1a0b2ac7f_0_9"/>
          <p:cNvSpPr txBox="1"/>
          <p:nvPr/>
        </p:nvSpPr>
        <p:spPr>
          <a:xfrm>
            <a:off x="536025" y="1371600"/>
            <a:ext cx="87183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1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1" name="Google Shape;221;g91a0b2ac7f_0_9"/>
          <p:cNvSpPr txBox="1"/>
          <p:nvPr/>
        </p:nvSpPr>
        <p:spPr>
          <a:xfrm>
            <a:off x="1027425" y="2116475"/>
            <a:ext cx="7817100" cy="44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DELAC meeting is being recorded.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Should you stay, note that you are consenting to being recorded.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91a0b2ac7f_0_9"/>
          <p:cNvSpPr txBox="1"/>
          <p:nvPr/>
        </p:nvSpPr>
        <p:spPr>
          <a:xfrm>
            <a:off x="4914900" y="2194550"/>
            <a:ext cx="10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3" name="Google Shape;223;g91a0b2ac7f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4788" y="4972550"/>
            <a:ext cx="1942375" cy="19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91a0b2ac7f_0_9"/>
          <p:cNvPicPr preferRelativeResize="0"/>
          <p:nvPr/>
        </p:nvPicPr>
        <p:blipFill rotWithShape="1">
          <a:blip r:embed="rId4">
            <a:alphaModFix amt="25000"/>
          </a:blip>
          <a:srcRect/>
          <a:stretch/>
        </p:blipFill>
        <p:spPr>
          <a:xfrm>
            <a:off x="661663" y="256375"/>
            <a:ext cx="8467025" cy="5080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6717a639dd_0_139"/>
          <p:cNvSpPr txBox="1">
            <a:spLocks noGrp="1"/>
          </p:cNvSpPr>
          <p:nvPr>
            <p:ph type="title"/>
          </p:nvPr>
        </p:nvSpPr>
        <p:spPr>
          <a:xfrm>
            <a:off x="335078" y="632925"/>
            <a:ext cx="9159600" cy="1006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 Norms</a:t>
            </a:r>
            <a:endParaRPr/>
          </a:p>
        </p:txBody>
      </p:sp>
      <p:sp>
        <p:nvSpPr>
          <p:cNvPr id="231" name="Google Shape;231;g16717a639dd_0_139"/>
          <p:cNvSpPr txBox="1">
            <a:spLocks noGrp="1"/>
          </p:cNvSpPr>
          <p:nvPr>
            <p:ph type="body" idx="1"/>
          </p:nvPr>
        </p:nvSpPr>
        <p:spPr>
          <a:xfrm>
            <a:off x="335078" y="1639075"/>
            <a:ext cx="9159600" cy="4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2142"/>
              <a:buChar char="❖"/>
            </a:pPr>
            <a:r>
              <a:rPr lang="en" sz="2434"/>
              <a:t>It is up to you if you want your camera on or off. We encourage cameras to be on when participating, but you can decide for yourself.</a:t>
            </a:r>
            <a:endParaRPr sz="2434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178"/>
              <a:buFont typeface="Arial"/>
              <a:buNone/>
            </a:pPr>
            <a:endParaRPr sz="2434"/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2142"/>
              <a:buChar char="❖"/>
            </a:pPr>
            <a:r>
              <a:rPr lang="en" sz="2434"/>
              <a:t>Please mute your microphone when you are listening.</a:t>
            </a:r>
            <a:endParaRPr sz="2434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821"/>
              <a:buFont typeface="Arial"/>
              <a:buNone/>
            </a:pPr>
            <a:r>
              <a:rPr lang="en" sz="2434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3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2142"/>
              <a:buChar char="❖"/>
            </a:pPr>
            <a:r>
              <a:rPr lang="en" sz="2434"/>
              <a:t>If you have a question or comment, please raise your hand (virtual icon or hold your hand up to the camera) and wait for the moderator to call on you. Please do not interrupt.</a:t>
            </a:r>
            <a:endParaRPr sz="2434"/>
          </a:p>
          <a:p>
            <a:pPr marL="2286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178"/>
              <a:buFont typeface="Arial"/>
              <a:buNone/>
            </a:pPr>
            <a:r>
              <a:rPr lang="en" sz="2434"/>
              <a:t> </a:t>
            </a:r>
            <a:endParaRPr sz="2434"/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2142"/>
              <a:buChar char="❖"/>
            </a:pPr>
            <a:r>
              <a:rPr lang="en" sz="2434"/>
              <a:t>You can use the chat to write your question or comments, or to notify us if you’d like a turn to speak. You are welcome to write in your preferred language.</a:t>
            </a:r>
            <a:endParaRPr sz="2434"/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178"/>
              <a:buFont typeface="Arial"/>
              <a:buNone/>
            </a:pPr>
            <a:r>
              <a:rPr lang="en" sz="2434"/>
              <a:t> </a:t>
            </a:r>
            <a:endParaRPr sz="2434"/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2142"/>
              <a:buChar char="❖"/>
            </a:pPr>
            <a:r>
              <a:rPr lang="en" sz="2434"/>
              <a:t>Please be respectful of everyone’s time.</a:t>
            </a:r>
            <a:endParaRPr sz="2434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821"/>
              <a:buFont typeface="Arial"/>
              <a:buNone/>
            </a:pPr>
            <a:r>
              <a:rPr lang="en" sz="2434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3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2142"/>
              <a:buChar char="❖"/>
            </a:pPr>
            <a:r>
              <a:rPr lang="en" sz="2434"/>
              <a:t>If you are having audio or internet connectivity issues, please write your question or comment in the chat instead.</a:t>
            </a:r>
            <a:endParaRPr sz="2434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178"/>
              <a:buFont typeface="Arial"/>
              <a:buNone/>
            </a:pPr>
            <a:r>
              <a:rPr lang="en" sz="2434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3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ct val="82142"/>
              <a:buChar char="❖"/>
            </a:pPr>
            <a:r>
              <a:rPr lang="en" sz="2434"/>
              <a:t>If you would like to contact District English Learner Advisory Committee (DELAC), you can em</a:t>
            </a:r>
            <a:r>
              <a:rPr lang="en" sz="2334"/>
              <a:t>ail  </a:t>
            </a:r>
            <a:r>
              <a:rPr lang="en" sz="2334">
                <a:solidFill>
                  <a:srgbClr val="0000FF"/>
                </a:solidFill>
              </a:rPr>
              <a:t> DELAC@scusd.edu</a:t>
            </a:r>
            <a:endParaRPr sz="2334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40b5f4f4f_0_0"/>
          <p:cNvSpPr txBox="1"/>
          <p:nvPr/>
        </p:nvSpPr>
        <p:spPr>
          <a:xfrm>
            <a:off x="86100" y="1255400"/>
            <a:ext cx="9657600" cy="61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r>
              <a:rPr lang="en" sz="3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DELAC Representative </a:t>
            </a:r>
            <a:endParaRPr sz="3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Roll Call</a:t>
            </a:r>
            <a:endParaRPr sz="3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gc40b5f4f4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2517300"/>
            <a:ext cx="9144000" cy="366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6532cd9396_0_582"/>
          <p:cNvSpPr txBox="1">
            <a:spLocks noGrp="1"/>
          </p:cNvSpPr>
          <p:nvPr>
            <p:ph type="title"/>
          </p:nvPr>
        </p:nvSpPr>
        <p:spPr>
          <a:xfrm>
            <a:off x="335078" y="389085"/>
            <a:ext cx="91596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400" b="1">
                <a:solidFill>
                  <a:srgbClr val="DD5D43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4400" b="1">
              <a:solidFill>
                <a:srgbClr val="DD5D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g16532cd9396_0_582"/>
          <p:cNvSpPr txBox="1"/>
          <p:nvPr/>
        </p:nvSpPr>
        <p:spPr>
          <a:xfrm>
            <a:off x="335075" y="1068600"/>
            <a:ext cx="8712600" cy="5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 </a:t>
            </a:r>
            <a:r>
              <a:rPr lang="en" sz="1650" b="1">
                <a:solidFill>
                  <a:schemeClr val="dk1"/>
                </a:solidFill>
              </a:rPr>
              <a:t>District English Learner Advisory Committee (DELAC) </a:t>
            </a:r>
            <a:endParaRPr sz="165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dk1"/>
                </a:solidFill>
              </a:rPr>
              <a:t>                                                      Wednesday, October 19, 2022</a:t>
            </a:r>
            <a:endParaRPr sz="145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dk1"/>
                </a:solidFill>
              </a:rPr>
              <a:t>                                                                       5:30-7:30 PM </a:t>
            </a:r>
            <a:endParaRPr sz="145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AGENDA </a:t>
            </a:r>
            <a:endParaRPr sz="145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Welcome, Introductions,  ( Maria, 5 minutes) 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DELAC Norms Review &amp; Update (Flor,10 minutes) 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DELAC Representative Attendance  (Vitalina, 5 minutes) 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DELAC Purpose  (Vitalina, 10 minutes) 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Defining Emergent Bilinguals (Flor, 3 minutes)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Overview (Flor, 7 minutes)</a:t>
            </a:r>
            <a:endParaRPr sz="17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BREAK (Maria, 5  minutes)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DELAC Needs Assessment Review  (Maria/Olga, 15 minutes)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" sz="135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Needs Assessment Survey</a:t>
            </a:r>
            <a:endParaRPr sz="135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Uniform Complaint Form (Christina Villegas, 15  min)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Comment  (Maria, 10 minutes)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Times New Roman"/>
              <a:buChar char="●"/>
            </a:pPr>
            <a:r>
              <a:rPr lang="en" sz="18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Optimistic Closure (Maria, 1 minutes) </a:t>
            </a: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660233d913_0_264"/>
          <p:cNvSpPr txBox="1">
            <a:spLocks noGrp="1"/>
          </p:cNvSpPr>
          <p:nvPr>
            <p:ph type="title"/>
          </p:nvPr>
        </p:nvSpPr>
        <p:spPr>
          <a:xfrm>
            <a:off x="492095" y="534427"/>
            <a:ext cx="53499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Civil Rights Act of 1964; Title VI</a:t>
            </a:r>
            <a:endParaRPr/>
          </a:p>
        </p:txBody>
      </p:sp>
      <p:pic>
        <p:nvPicPr>
          <p:cNvPr id="252" name="Google Shape;252;g1660233d913_0_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6046" y="1503680"/>
            <a:ext cx="3421987" cy="541381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660233d913_0_264"/>
          <p:cNvSpPr txBox="1"/>
          <p:nvPr/>
        </p:nvSpPr>
        <p:spPr>
          <a:xfrm>
            <a:off x="491490" y="2049280"/>
            <a:ext cx="51717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Title VI prohibits discrimination based on a student’s race, color, national origin, and language proficiency. </a:t>
            </a:r>
            <a:endParaRPr sz="28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This law was the start of English learner programs in the United States.</a:t>
            </a:r>
            <a:endParaRPr sz="28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660233d913_0_271"/>
          <p:cNvSpPr txBox="1">
            <a:spLocks noGrp="1"/>
          </p:cNvSpPr>
          <p:nvPr>
            <p:ph type="title"/>
          </p:nvPr>
        </p:nvSpPr>
        <p:spPr>
          <a:xfrm>
            <a:off x="270157" y="675119"/>
            <a:ext cx="7384800" cy="8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260" name="Google Shape;260;g1660233d913_0_2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29800" cy="731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1514</Words>
  <Application>Microsoft Office PowerPoint</Application>
  <PresentationFormat>Custom</PresentationFormat>
  <Paragraphs>296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Roboto Slab</vt:lpstr>
      <vt:lpstr>Avenir</vt:lpstr>
      <vt:lpstr>Arial Narrow</vt:lpstr>
      <vt:lpstr>Arial</vt:lpstr>
      <vt:lpstr>Calibri</vt:lpstr>
      <vt:lpstr>Merriweather</vt:lpstr>
      <vt:lpstr>Love Ya Like A Sister</vt:lpstr>
      <vt:lpstr>Lato</vt:lpstr>
      <vt:lpstr>Times New Roman</vt:lpstr>
      <vt:lpstr>Montserrat</vt:lpstr>
      <vt:lpstr>Simple Light</vt:lpstr>
      <vt:lpstr>Office Theme</vt:lpstr>
      <vt:lpstr>District English Language Advisory Committee (DELAC)  </vt:lpstr>
      <vt:lpstr>PowerPoint Presentation</vt:lpstr>
      <vt:lpstr>PowerPoint Presentation</vt:lpstr>
      <vt:lpstr>PowerPoint Presentation</vt:lpstr>
      <vt:lpstr>Zoom Norms</vt:lpstr>
      <vt:lpstr>PowerPoint Presentation</vt:lpstr>
      <vt:lpstr>Agenda</vt:lpstr>
      <vt:lpstr>Civil Rights Act of 1964; Title VI</vt:lpstr>
      <vt:lpstr>PowerPoint Presentation</vt:lpstr>
      <vt:lpstr>Landmark CA Cases and Propositions Impacting Emergent Bilingual Learners</vt:lpstr>
      <vt:lpstr>Our Legal Responsibility</vt:lpstr>
      <vt:lpstr>PowerPoint Presentation</vt:lpstr>
      <vt:lpstr>PowerPoint Presentation</vt:lpstr>
      <vt:lpstr>Why Emergent Bilingual and Not English Learner</vt:lpstr>
      <vt:lpstr>Who are our Emergent Learners?</vt:lpstr>
      <vt:lpstr>Top 7 Languages Spoken by Emergent Bilingual Learners</vt:lpstr>
      <vt:lpstr>Other Languages Spoken</vt:lpstr>
      <vt:lpstr>Uniform Complaint Process</vt:lpstr>
      <vt:lpstr>Uniform Complaint Process Continued</vt:lpstr>
      <vt:lpstr>PowerPoint Presentation</vt:lpstr>
      <vt:lpstr>Needs Assessment</vt:lpstr>
      <vt:lpstr>Public Comment</vt:lpstr>
      <vt:lpstr>Upcoming Events</vt:lpstr>
      <vt:lpstr>Optimistic Closure-What’s your ‘go-to’ nonverbal connection?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English Language Advisory Committee (DELAC)  </dc:title>
  <dc:creator>Ken A. Forrest</dc:creator>
  <cp:lastModifiedBy>Kao Lee</cp:lastModifiedBy>
  <cp:revision>2</cp:revision>
  <dcterms:created xsi:type="dcterms:W3CDTF">2013-05-24T21:33:12Z</dcterms:created>
  <dcterms:modified xsi:type="dcterms:W3CDTF">2022-10-14T22:46:03Z</dcterms:modified>
</cp:coreProperties>
</file>