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14"/>
  </p:notesMasterIdLst>
  <p:handoutMasterIdLst>
    <p:handoutMasterId r:id="rId15"/>
  </p:handoutMasterIdLst>
  <p:sldIdLst>
    <p:sldId id="463" r:id="rId3"/>
    <p:sldId id="522" r:id="rId4"/>
    <p:sldId id="516" r:id="rId5"/>
    <p:sldId id="486" r:id="rId6"/>
    <p:sldId id="537" r:id="rId7"/>
    <p:sldId id="534" r:id="rId8"/>
    <p:sldId id="535" r:id="rId9"/>
    <p:sldId id="536" r:id="rId10"/>
    <p:sldId id="539" r:id="rId11"/>
    <p:sldId id="538" r:id="rId12"/>
    <p:sldId id="533" r:id="rId13"/>
  </p:sldIdLst>
  <p:sldSz cx="9829800" cy="7315200"/>
  <p:notesSz cx="6950075" cy="9236075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9" autoAdjust="0"/>
    <p:restoredTop sz="93146" autoAdjust="0"/>
  </p:normalViewPr>
  <p:slideViewPr>
    <p:cSldViewPr snapToGrid="0">
      <p:cViewPr varScale="1">
        <p:scale>
          <a:sx n="89" d="100"/>
          <a:sy n="89" d="100"/>
        </p:scale>
        <p:origin x="-108" y="-354"/>
      </p:cViewPr>
      <p:guideLst>
        <p:guide orient="horz" pos="2304"/>
        <p:guide pos="3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2790" y="-12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378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699" cy="463407"/>
          </a:xfrm>
          <a:prstGeom prst="rect">
            <a:avLst/>
          </a:prstGeom>
        </p:spPr>
        <p:txBody>
          <a:bodyPr vert="horz" lIns="92467" tIns="46232" rIns="92467" bIns="462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4"/>
            <a:ext cx="3011699" cy="463407"/>
          </a:xfrm>
          <a:prstGeom prst="rect">
            <a:avLst/>
          </a:prstGeom>
        </p:spPr>
        <p:txBody>
          <a:bodyPr vert="horz" lIns="92467" tIns="46232" rIns="92467" bIns="46232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25" y="1154113"/>
            <a:ext cx="418782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7" tIns="46232" rIns="92467" bIns="462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6"/>
            <a:ext cx="5560060" cy="3636705"/>
          </a:xfrm>
          <a:prstGeom prst="rect">
            <a:avLst/>
          </a:prstGeom>
        </p:spPr>
        <p:txBody>
          <a:bodyPr vert="horz" lIns="92467" tIns="46232" rIns="92467" bIns="462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67" tIns="46232" rIns="92467" bIns="462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3406"/>
          </a:xfrm>
          <a:prstGeom prst="rect">
            <a:avLst/>
          </a:prstGeom>
        </p:spPr>
        <p:txBody>
          <a:bodyPr vert="horz" lIns="92467" tIns="46232" rIns="92467" bIns="46232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152400" y="1761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0281" y="10082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isa-hayes@scuscd.edu" TargetMode="Externa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6027" y="1371600"/>
            <a:ext cx="871833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 Narrow" panose="020B0606020202030204" pitchFamily="34" charset="0"/>
              </a:rPr>
              <a:t>Student Support &amp; Academic Enrichment Grant</a:t>
            </a:r>
          </a:p>
          <a:p>
            <a:pPr algn="ctr"/>
            <a:endParaRPr lang="en-US" sz="3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 smtClean="0">
                <a:latin typeface="Arial Narrow" panose="020B0606020202030204" pitchFamily="34" charset="0"/>
              </a:rPr>
              <a:t>Consolidated Application: Winter Release 2018</a:t>
            </a:r>
            <a:r>
              <a:rPr lang="en-US" sz="3200" b="1" dirty="0">
                <a:latin typeface="Arial Narrow" panose="020B0606020202030204" pitchFamily="34" charset="0"/>
              </a:rPr>
              <a:t/>
            </a:r>
            <a:br>
              <a:rPr lang="en-US" sz="3200" b="1" dirty="0">
                <a:latin typeface="Arial Narrow" panose="020B0606020202030204" pitchFamily="34" charset="0"/>
              </a:rPr>
            </a:br>
            <a:endParaRPr lang="en-US" sz="3200" b="1" dirty="0" smtClean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8634" y="3831021"/>
            <a:ext cx="794582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2400" b="1" dirty="0" smtClean="0"/>
              <a:t>District English Learner Advisory Council (DELAC) Meeting</a:t>
            </a:r>
          </a:p>
          <a:p>
            <a:pPr algn="ctr"/>
            <a:r>
              <a:rPr lang="en-US" sz="2400" b="1" dirty="0" smtClean="0"/>
              <a:t>LCAP District Advisory Meeting </a:t>
            </a:r>
          </a:p>
          <a:p>
            <a:pPr algn="ctr"/>
            <a:endParaRPr lang="en-US" sz="2400" b="1" dirty="0"/>
          </a:p>
          <a:p>
            <a:r>
              <a:rPr lang="en-US" sz="1800" b="1" dirty="0" smtClean="0"/>
              <a:t>Presented by:  Lisa Hayes, Director , State and Federal Programs</a:t>
            </a:r>
          </a:p>
          <a:p>
            <a:r>
              <a:rPr lang="en-US" sz="1800" b="1" dirty="0"/>
              <a:t>	 </a:t>
            </a:r>
            <a:r>
              <a:rPr lang="en-US" sz="1800" b="1" dirty="0" smtClean="0"/>
              <a:t>        </a:t>
            </a:r>
            <a:r>
              <a:rPr lang="en-US" sz="1800" b="1" dirty="0" smtClean="0">
                <a:hlinkClick r:id="rId2"/>
              </a:rPr>
              <a:t>lisa-hayes@scuscd.edu</a:t>
            </a:r>
            <a:r>
              <a:rPr lang="en-US" sz="1800" b="1" dirty="0" smtClean="0"/>
              <a:t>      (916) 643-9051</a:t>
            </a:r>
          </a:p>
          <a:p>
            <a:r>
              <a:rPr lang="en-US" sz="18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721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8033" y="1070727"/>
            <a:ext cx="8939605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 Narrow" panose="020B0606020202030204" pitchFamily="34" charset="0"/>
              </a:rPr>
              <a:t>Title IV Part A Application</a:t>
            </a:r>
          </a:p>
          <a:p>
            <a:pPr algn="ctr"/>
            <a:r>
              <a:rPr lang="en-US" sz="3600" b="1" dirty="0" smtClean="0">
                <a:latin typeface="Arial Narrow" panose="020B0606020202030204" pitchFamily="34" charset="0"/>
              </a:rPr>
              <a:t>Timeline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 dirty="0"/>
          </a:p>
          <a:p>
            <a:pPr lvl="0"/>
            <a:endParaRPr lang="en-US" sz="2800" dirty="0"/>
          </a:p>
          <a:p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8339" y="2320646"/>
            <a:ext cx="80897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DELAC Meeting January 25:  </a:t>
            </a:r>
            <a:r>
              <a:rPr lang="en-US" sz="3200" dirty="0" smtClean="0"/>
              <a:t>Collect comments about Title IV funding</a:t>
            </a:r>
          </a:p>
          <a:p>
            <a:endParaRPr lang="en-US" sz="3200" b="1" dirty="0"/>
          </a:p>
          <a:p>
            <a:r>
              <a:rPr lang="en-US" sz="3200" b="1" dirty="0" smtClean="0"/>
              <a:t>LCAP Advisory Committee Meetings:  </a:t>
            </a:r>
            <a:r>
              <a:rPr lang="en-US" sz="3200" dirty="0" smtClean="0"/>
              <a:t>Begin including Title IV Plan in LCAP</a:t>
            </a:r>
          </a:p>
          <a:p>
            <a:endParaRPr lang="en-US" sz="3200" b="1" dirty="0"/>
          </a:p>
          <a:p>
            <a:r>
              <a:rPr lang="en-US" sz="3200" b="1" dirty="0" smtClean="0"/>
              <a:t>Board Meeting:  </a:t>
            </a:r>
            <a:r>
              <a:rPr lang="en-US" sz="3200" dirty="0" smtClean="0"/>
              <a:t>Obtain approval of application for Consolidated Application due February 28, 2018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688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8033" y="1070727"/>
            <a:ext cx="8939605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 Narrow" panose="020B0606020202030204" pitchFamily="34" charset="0"/>
              </a:rPr>
              <a:t>Student Support &amp; Academic Enrichment Grant </a:t>
            </a:r>
          </a:p>
          <a:p>
            <a:pPr algn="ctr"/>
            <a:r>
              <a:rPr lang="en-US" sz="3600" b="1" dirty="0" smtClean="0">
                <a:latin typeface="Arial Narrow" panose="020B0606020202030204" pitchFamily="34" charset="0"/>
              </a:rPr>
              <a:t>Title IV Part 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 dirty="0"/>
          </a:p>
          <a:p>
            <a:pPr lvl="0"/>
            <a:endParaRPr lang="en-US" sz="2800" dirty="0"/>
          </a:p>
          <a:p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484555" y="3151991"/>
            <a:ext cx="61533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Comments &amp; Questions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0125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748" y="1097651"/>
            <a:ext cx="8939048" cy="646331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anose="020B0606020202030204" pitchFamily="34" charset="0"/>
              </a:rPr>
              <a:t>What is the Consolidated Application (ConApp)? 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4699" y="2147820"/>
            <a:ext cx="80088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</a:t>
            </a:r>
            <a:r>
              <a:rPr lang="en-US" sz="3200" u="sng" dirty="0"/>
              <a:t>application</a:t>
            </a:r>
            <a:r>
              <a:rPr lang="en-US" sz="3200" dirty="0"/>
              <a:t> is used by California Department of Education (CDE) to distribute funds from </a:t>
            </a:r>
            <a:r>
              <a:rPr lang="en-US" sz="3200" dirty="0" smtClean="0"/>
              <a:t> </a:t>
            </a:r>
            <a:r>
              <a:rPr lang="en-US" sz="3200" dirty="0"/>
              <a:t>federal programs.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The Consolidated Application </a:t>
            </a:r>
            <a:r>
              <a:rPr lang="en-US" sz="3200" u="sng" dirty="0" smtClean="0"/>
              <a:t>reports</a:t>
            </a:r>
            <a:r>
              <a:rPr lang="en-US" sz="3200" dirty="0" smtClean="0"/>
              <a:t> serve as a way to monitor the use of federal funds and compliance with State regulations.</a:t>
            </a:r>
            <a:endParaRPr lang="en-US" sz="3200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1432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882" y="1045607"/>
            <a:ext cx="817298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anose="020B0606020202030204" pitchFamily="34" charset="0"/>
              </a:rPr>
              <a:t>Current Funding Sources applied for and reported  in the Con App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733" y="2837607"/>
            <a:ext cx="8046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Title I Part A</a:t>
            </a:r>
            <a:endParaRPr lang="en-US" sz="3600" dirty="0"/>
          </a:p>
          <a:p>
            <a:r>
              <a:rPr lang="en-US" sz="3600" b="1" u="sng" dirty="0" smtClean="0"/>
              <a:t>Title </a:t>
            </a:r>
            <a:r>
              <a:rPr lang="en-US" sz="3600" b="1" u="sng" dirty="0"/>
              <a:t>II Part </a:t>
            </a:r>
            <a:r>
              <a:rPr lang="en-US" sz="3600" b="1" u="sng" dirty="0" smtClean="0"/>
              <a:t>A</a:t>
            </a:r>
            <a:endParaRPr lang="en-US" sz="3600" dirty="0"/>
          </a:p>
          <a:p>
            <a:r>
              <a:rPr lang="en-US" sz="3600" b="1" u="sng" dirty="0"/>
              <a:t>Title III Limit English Proficient (LEP</a:t>
            </a:r>
            <a:r>
              <a:rPr lang="en-US" sz="3600" b="1" u="sng" dirty="0" smtClean="0"/>
              <a:t>)</a:t>
            </a:r>
            <a:endParaRPr lang="en-US" sz="3600" dirty="0"/>
          </a:p>
          <a:p>
            <a:endParaRPr lang="en-US" sz="3600" b="1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4726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8033" y="1070727"/>
            <a:ext cx="8939605" cy="1692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 Narrow" panose="020B0606020202030204" pitchFamily="34" charset="0"/>
              </a:rPr>
              <a:t>Why is there a  Federal Funding Resource?:</a:t>
            </a:r>
          </a:p>
          <a:p>
            <a:pPr algn="ctr"/>
            <a:r>
              <a:rPr lang="en-US" sz="3600" b="1" dirty="0" smtClean="0">
                <a:latin typeface="Arial Narrow" panose="020B0606020202030204" pitchFamily="34" charset="0"/>
              </a:rPr>
              <a:t>Student Support &amp; Academic Enrichment Grant </a:t>
            </a:r>
          </a:p>
          <a:p>
            <a:pPr algn="ctr"/>
            <a:r>
              <a:rPr lang="en-US" sz="3600" b="1" dirty="0" smtClean="0">
                <a:latin typeface="Arial Narrow" panose="020B0606020202030204" pitchFamily="34" charset="0"/>
              </a:rPr>
              <a:t>Title IV Part 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 dirty="0"/>
          </a:p>
          <a:p>
            <a:pPr lvl="0"/>
            <a:endParaRPr lang="en-US" sz="2800" dirty="0"/>
          </a:p>
          <a:p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8072" y="2880044"/>
            <a:ext cx="83980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Evidence shows that students need access to: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H</a:t>
            </a:r>
            <a:r>
              <a:rPr lang="en-US" sz="3200" b="1" dirty="0" smtClean="0"/>
              <a:t>ealth &amp; safety programs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A diversity of academic programs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Modern technology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632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8033" y="1070727"/>
            <a:ext cx="8939605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 Narrow" panose="020B0606020202030204" pitchFamily="34" charset="0"/>
              </a:rPr>
              <a:t>Uses for the Student Support &amp; Academic Enrichment Grant </a:t>
            </a:r>
          </a:p>
          <a:p>
            <a:pPr algn="ctr"/>
            <a:r>
              <a:rPr lang="en-US" sz="3600" b="1" dirty="0" smtClean="0">
                <a:latin typeface="Arial Narrow" panose="020B0606020202030204" pitchFamily="34" charset="0"/>
              </a:rPr>
              <a:t>Title IV Part 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 dirty="0"/>
          </a:p>
          <a:p>
            <a:pPr lvl="0"/>
            <a:endParaRPr lang="en-US" sz="2800" dirty="0"/>
          </a:p>
          <a:p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8072" y="2320646"/>
            <a:ext cx="83980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r>
              <a:rPr lang="en-US" sz="3200" b="1" dirty="0" smtClean="0"/>
              <a:t>1.  Provide students with a well rounded education </a:t>
            </a:r>
            <a:r>
              <a:rPr lang="en-US" sz="2800" dirty="0" smtClean="0"/>
              <a:t>including programs such as college &amp; career counseling, STEM; arts, civics and International Baccalaureate/Advanced Placement</a:t>
            </a:r>
            <a:endParaRPr lang="en-US" sz="28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6812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8033" y="1070727"/>
            <a:ext cx="8939605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 Narrow" panose="020B0606020202030204" pitchFamily="34" charset="0"/>
              </a:rPr>
              <a:t>Uses for the Student Support &amp; Academic Enrichment Grant </a:t>
            </a:r>
          </a:p>
          <a:p>
            <a:pPr algn="ctr"/>
            <a:r>
              <a:rPr lang="en-US" sz="3600" b="1" dirty="0" smtClean="0">
                <a:latin typeface="Arial Narrow" panose="020B0606020202030204" pitchFamily="34" charset="0"/>
              </a:rPr>
              <a:t>Title IV Part 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 dirty="0"/>
          </a:p>
          <a:p>
            <a:pPr lvl="0"/>
            <a:endParaRPr lang="en-US" sz="2800" dirty="0"/>
          </a:p>
          <a:p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8339" y="2320646"/>
            <a:ext cx="808975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r>
              <a:rPr lang="en-US" sz="3200" b="1" dirty="0" smtClean="0"/>
              <a:t>2.  Supporting safe and healthy students </a:t>
            </a:r>
            <a:r>
              <a:rPr lang="en-US" sz="2800" dirty="0" smtClean="0"/>
              <a:t>with school mental health programs, drug and violence prevention, training on trauma-informed practices, and health and physical education.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322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8033" y="1070727"/>
            <a:ext cx="8939605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 Narrow" panose="020B0606020202030204" pitchFamily="34" charset="0"/>
              </a:rPr>
              <a:t>Uses for the Student Support &amp; Academic Enrichment Grant </a:t>
            </a:r>
          </a:p>
          <a:p>
            <a:pPr algn="ctr"/>
            <a:r>
              <a:rPr lang="en-US" sz="3600" b="1" dirty="0" smtClean="0">
                <a:latin typeface="Arial Narrow" panose="020B0606020202030204" pitchFamily="34" charset="0"/>
              </a:rPr>
              <a:t>Title IV Part 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 dirty="0"/>
          </a:p>
          <a:p>
            <a:pPr lvl="0"/>
            <a:endParaRPr lang="en-US" sz="2800" dirty="0"/>
          </a:p>
          <a:p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8339" y="2320646"/>
            <a:ext cx="80897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r>
              <a:rPr lang="en-US" sz="3200" b="1" dirty="0" smtClean="0"/>
              <a:t>3.  Supporting the effective use of technology </a:t>
            </a:r>
            <a:r>
              <a:rPr lang="en-US" sz="2800" dirty="0" smtClean="0"/>
              <a:t>that is backed by professional development, blended learning and ed tech devices.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58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8033" y="1070727"/>
            <a:ext cx="893960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 Narrow" panose="020B0606020202030204" pitchFamily="34" charset="0"/>
              </a:rPr>
              <a:t>How  Title IV Part A Must be Used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 dirty="0"/>
          </a:p>
          <a:p>
            <a:pPr lvl="0"/>
            <a:endParaRPr lang="en-US" sz="2800" dirty="0"/>
          </a:p>
          <a:p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60612" y="1858067"/>
            <a:ext cx="808975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Safe &amp; Healthy School Activities:  at least 20%</a:t>
            </a:r>
          </a:p>
          <a:p>
            <a:endParaRPr lang="en-US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Well-Rounded Education Programs:  at least 20%</a:t>
            </a:r>
          </a:p>
          <a:p>
            <a:endParaRPr lang="en-US" sz="1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remaining 60%  can be spent on any of the above activities, including technology</a:t>
            </a:r>
          </a:p>
          <a:p>
            <a:endParaRPr lang="en-US" sz="1000" b="1" dirty="0" smtClean="0"/>
          </a:p>
          <a:p>
            <a:pPr algn="ctr"/>
            <a:r>
              <a:rPr lang="en-US" sz="2800" b="1" dirty="0" smtClean="0"/>
              <a:t>(There is a 15% cap on spending for devices, equipment, software and digital content)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038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8033" y="1070727"/>
            <a:ext cx="8939605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 Narrow" panose="020B0606020202030204" pitchFamily="34" charset="0"/>
              </a:rPr>
              <a:t>Will </a:t>
            </a:r>
            <a:r>
              <a:rPr lang="en-US" sz="3600" b="1" dirty="0" smtClean="0">
                <a:latin typeface="Arial Narrow" panose="020B0606020202030204" pitchFamily="34" charset="0"/>
              </a:rPr>
              <a:t> We Receive Title IV Part A Funding Each Year?</a:t>
            </a:r>
            <a:endParaRPr lang="en-US" sz="3600" b="1" dirty="0" smtClean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 dirty="0"/>
          </a:p>
          <a:p>
            <a:pPr lvl="0"/>
            <a:endParaRPr lang="en-US" sz="2800" dirty="0"/>
          </a:p>
          <a:p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03641" y="2432385"/>
            <a:ext cx="784232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All federal education funding depends on the federal budget.  </a:t>
            </a:r>
          </a:p>
          <a:p>
            <a:endParaRPr lang="en-US" sz="1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federal administration and lawmakers determine levels of funding and can change funding from year to year.</a:t>
            </a:r>
          </a:p>
          <a:p>
            <a:endParaRPr lang="en-US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Concerns about changes to federal education funding can be brought to representatives in Congress</a:t>
            </a:r>
          </a:p>
          <a:p>
            <a:endParaRPr lang="en-US" sz="3200" b="1" dirty="0"/>
          </a:p>
          <a:p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7507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6188</TotalTime>
  <Words>446</Words>
  <Application>Microsoft Office PowerPoint</Application>
  <PresentationFormat>Custom</PresentationFormat>
  <Paragraphs>84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SCUSD</cp:lastModifiedBy>
  <cp:revision>350</cp:revision>
  <cp:lastPrinted>2016-06-06T20:08:53Z</cp:lastPrinted>
  <dcterms:created xsi:type="dcterms:W3CDTF">2013-05-24T21:33:12Z</dcterms:created>
  <dcterms:modified xsi:type="dcterms:W3CDTF">2018-01-16T19:46:06Z</dcterms:modified>
</cp:coreProperties>
</file>