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08" r:id="rId2"/>
  </p:sldMasterIdLst>
  <p:notesMasterIdLst>
    <p:notesMasterId r:id="rId14"/>
  </p:notesMasterIdLst>
  <p:handoutMasterIdLst>
    <p:handoutMasterId r:id="rId15"/>
  </p:handoutMasterIdLst>
  <p:sldIdLst>
    <p:sldId id="463" r:id="rId3"/>
    <p:sldId id="522" r:id="rId4"/>
    <p:sldId id="516" r:id="rId5"/>
    <p:sldId id="486" r:id="rId6"/>
    <p:sldId id="537" r:id="rId7"/>
    <p:sldId id="534" r:id="rId8"/>
    <p:sldId id="535" r:id="rId9"/>
    <p:sldId id="536" r:id="rId10"/>
    <p:sldId id="539" r:id="rId11"/>
    <p:sldId id="538" r:id="rId12"/>
    <p:sldId id="533" r:id="rId13"/>
  </p:sldIdLst>
  <p:sldSz cx="9829800" cy="7315200"/>
  <p:notesSz cx="6950075" cy="9236075"/>
  <p:defaultTextStyle>
    <a:defPPr>
      <a:defRPr lang="en-US"/>
    </a:defPPr>
    <a:lvl1pPr marL="0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1pPr>
    <a:lvl2pPr marL="489800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2pPr>
    <a:lvl3pPr marL="979600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3pPr>
    <a:lvl4pPr marL="1469400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4pPr>
    <a:lvl5pPr marL="1959202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5pPr>
    <a:lvl6pPr marL="2449003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6pPr>
    <a:lvl7pPr marL="2938803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7pPr>
    <a:lvl8pPr marL="3428603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8pPr>
    <a:lvl9pPr marL="3918403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04">
          <p15:clr>
            <a:srgbClr val="A4A3A4"/>
          </p15:clr>
        </p15:guide>
        <p15:guide id="2" pos="3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9" autoAdjust="0"/>
    <p:restoredTop sz="93146" autoAdjust="0"/>
  </p:normalViewPr>
  <p:slideViewPr>
    <p:cSldViewPr snapToGrid="0">
      <p:cViewPr varScale="1">
        <p:scale>
          <a:sx n="89" d="100"/>
          <a:sy n="89" d="100"/>
        </p:scale>
        <p:origin x="-108" y="-354"/>
      </p:cViewPr>
      <p:guideLst>
        <p:guide orient="horz" pos="2304"/>
        <p:guide pos="30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-2790" y="-120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2120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9" y="0"/>
            <a:ext cx="3011699" cy="462120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r">
              <a:defRPr sz="1200"/>
            </a:lvl1pPr>
          </a:lstStyle>
          <a:p>
            <a:fld id="{BDC7E070-0954-4E6B-A953-1F74F70B0E8C}" type="datetimeFigureOut">
              <a:rPr lang="en-US" smtClean="0"/>
              <a:t>1/16/2018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378"/>
            <a:ext cx="3011699" cy="462120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9" y="8772378"/>
            <a:ext cx="3011699" cy="462120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r">
              <a:defRPr sz="1200"/>
            </a:lvl1pPr>
          </a:lstStyle>
          <a:p>
            <a:fld id="{3A0CFFCC-51EF-4D03-9720-4C976BF68B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0509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3011699" cy="463407"/>
          </a:xfrm>
          <a:prstGeom prst="rect">
            <a:avLst/>
          </a:prstGeom>
        </p:spPr>
        <p:txBody>
          <a:bodyPr vert="horz" lIns="92467" tIns="46232" rIns="92467" bIns="4623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9" y="4"/>
            <a:ext cx="3011699" cy="463407"/>
          </a:xfrm>
          <a:prstGeom prst="rect">
            <a:avLst/>
          </a:prstGeom>
        </p:spPr>
        <p:txBody>
          <a:bodyPr vert="horz" lIns="92467" tIns="46232" rIns="92467" bIns="46232" rtlCol="0"/>
          <a:lstStyle>
            <a:lvl1pPr algn="r">
              <a:defRPr sz="1200"/>
            </a:lvl1pPr>
          </a:lstStyle>
          <a:p>
            <a:fld id="{3B00B56A-1FF1-4473-BD78-3B9FB34FA2F8}" type="datetimeFigureOut">
              <a:rPr lang="en-US" smtClean="0"/>
              <a:t>1/16/2018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81125" y="1154113"/>
            <a:ext cx="418782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67" tIns="46232" rIns="92467" bIns="4623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6"/>
            <a:ext cx="5560060" cy="3636705"/>
          </a:xfrm>
          <a:prstGeom prst="rect">
            <a:avLst/>
          </a:prstGeom>
        </p:spPr>
        <p:txBody>
          <a:bodyPr vert="horz" lIns="92467" tIns="46232" rIns="92467" bIns="4623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6"/>
          </a:xfrm>
          <a:prstGeom prst="rect">
            <a:avLst/>
          </a:prstGeom>
        </p:spPr>
        <p:txBody>
          <a:bodyPr vert="horz" lIns="92467" tIns="46232" rIns="92467" bIns="4623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9" y="8772669"/>
            <a:ext cx="3011699" cy="463406"/>
          </a:xfrm>
          <a:prstGeom prst="rect">
            <a:avLst/>
          </a:prstGeom>
        </p:spPr>
        <p:txBody>
          <a:bodyPr vert="horz" lIns="92467" tIns="46232" rIns="92467" bIns="46232" rtlCol="0" anchor="b"/>
          <a:lstStyle>
            <a:lvl1pPr algn="r">
              <a:defRPr sz="1200"/>
            </a:lvl1pPr>
          </a:lstStyle>
          <a:p>
            <a:fld id="{6F81C11A-4A62-4E2C-9802-7B45E53D19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187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1pPr>
    <a:lvl2pPr marL="489800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2pPr>
    <a:lvl3pPr marL="979600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3pPr>
    <a:lvl4pPr marL="1469400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4pPr>
    <a:lvl5pPr marL="1959202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5pPr>
    <a:lvl6pPr marL="2449003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6pPr>
    <a:lvl7pPr marL="2938803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7pPr>
    <a:lvl8pPr marL="3428603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8pPr>
    <a:lvl9pPr marL="3918403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297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0165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0165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0165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0165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0165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0165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0165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016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7235" y="1197187"/>
            <a:ext cx="8355330" cy="2546773"/>
          </a:xfrm>
        </p:spPr>
        <p:txBody>
          <a:bodyPr anchor="b"/>
          <a:lstStyle>
            <a:lvl1pPr algn="ctr">
              <a:defRPr sz="6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8725" y="3842174"/>
            <a:ext cx="7372350" cy="1766146"/>
          </a:xfrm>
        </p:spPr>
        <p:txBody>
          <a:bodyPr/>
          <a:lstStyle>
            <a:lvl1pPr marL="0" indent="0" algn="ctr">
              <a:buNone/>
              <a:defRPr sz="2688"/>
            </a:lvl1pPr>
            <a:lvl2pPr marL="512067" indent="0" algn="ctr">
              <a:buNone/>
              <a:defRPr sz="2240"/>
            </a:lvl2pPr>
            <a:lvl3pPr marL="1024134" indent="0" algn="ctr">
              <a:buNone/>
              <a:defRPr sz="2017"/>
            </a:lvl3pPr>
            <a:lvl4pPr marL="1536202" indent="0" algn="ctr">
              <a:buNone/>
              <a:defRPr sz="1792"/>
            </a:lvl4pPr>
            <a:lvl5pPr marL="2048269" indent="0" algn="ctr">
              <a:buNone/>
              <a:defRPr sz="1792"/>
            </a:lvl5pPr>
            <a:lvl6pPr marL="2560336" indent="0" algn="ctr">
              <a:buNone/>
              <a:defRPr sz="1792"/>
            </a:lvl6pPr>
            <a:lvl7pPr marL="3072403" indent="0" algn="ctr">
              <a:buNone/>
              <a:defRPr sz="1792"/>
            </a:lvl7pPr>
            <a:lvl8pPr marL="3584470" indent="0" algn="ctr">
              <a:buNone/>
              <a:defRPr sz="1792"/>
            </a:lvl8pPr>
            <a:lvl9pPr marL="4096538" indent="0" algn="ctr">
              <a:buNone/>
              <a:defRPr sz="1792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English/DELACConApp6-8-16/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936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English/DELACConApp6-8-16/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59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34452" y="389467"/>
            <a:ext cx="2119551" cy="619929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5802" y="389467"/>
            <a:ext cx="6235779" cy="619929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English/DELACConApp6-8-16/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528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7235" y="1197187"/>
            <a:ext cx="8355330" cy="2546773"/>
          </a:xfrm>
        </p:spPr>
        <p:txBody>
          <a:bodyPr anchor="b"/>
          <a:lstStyle>
            <a:lvl1pPr algn="ctr">
              <a:defRPr sz="6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8725" y="3842174"/>
            <a:ext cx="7372350" cy="1766146"/>
          </a:xfrm>
        </p:spPr>
        <p:txBody>
          <a:bodyPr/>
          <a:lstStyle>
            <a:lvl1pPr marL="0" indent="0" algn="ctr">
              <a:buNone/>
              <a:defRPr sz="2560"/>
            </a:lvl1pPr>
            <a:lvl2pPr marL="487695" indent="0" algn="ctr">
              <a:buNone/>
              <a:defRPr sz="2133"/>
            </a:lvl2pPr>
            <a:lvl3pPr marL="975390" indent="0" algn="ctr">
              <a:buNone/>
              <a:defRPr sz="1920"/>
            </a:lvl3pPr>
            <a:lvl4pPr marL="1463086" indent="0" algn="ctr">
              <a:buNone/>
              <a:defRPr sz="1707"/>
            </a:lvl4pPr>
            <a:lvl5pPr marL="1950781" indent="0" algn="ctr">
              <a:buNone/>
              <a:defRPr sz="1707"/>
            </a:lvl5pPr>
            <a:lvl6pPr marL="2438476" indent="0" algn="ctr">
              <a:buNone/>
              <a:defRPr sz="1707"/>
            </a:lvl6pPr>
            <a:lvl7pPr marL="2926171" indent="0" algn="ctr">
              <a:buNone/>
              <a:defRPr sz="1707"/>
            </a:lvl7pPr>
            <a:lvl8pPr marL="3413867" indent="0" algn="ctr">
              <a:buNone/>
              <a:defRPr sz="1707"/>
            </a:lvl8pPr>
            <a:lvl9pPr marL="3901562" indent="0" algn="ctr">
              <a:buNone/>
              <a:defRPr sz="1707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English/DELACConApp6-8-16/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62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English/DELACConApp6-8-16/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4983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79" y="1823722"/>
            <a:ext cx="8478203" cy="3042919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679" y="4895429"/>
            <a:ext cx="8478203" cy="1600199"/>
          </a:xfrm>
        </p:spPr>
        <p:txBody>
          <a:bodyPr/>
          <a:lstStyle>
            <a:lvl1pPr marL="0" indent="0">
              <a:buNone/>
              <a:defRPr sz="2560">
                <a:solidFill>
                  <a:schemeClr val="tx1"/>
                </a:solidFill>
              </a:defRPr>
            </a:lvl1pPr>
            <a:lvl2pPr marL="487695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2pPr>
            <a:lvl3pPr marL="97539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46308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4pPr>
            <a:lvl5pPr marL="195078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5pPr>
            <a:lvl6pPr marL="243847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6pPr>
            <a:lvl7pPr marL="292617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7pPr>
            <a:lvl8pPr marL="3413867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8pPr>
            <a:lvl9pPr marL="3901562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English/DELACConApp6-8-16/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6474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5799" y="1947333"/>
            <a:ext cx="4177665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6336" y="1947333"/>
            <a:ext cx="4177665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English/DELACConApp6-8-16/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2487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389468"/>
            <a:ext cx="8478203" cy="141393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080" y="1793241"/>
            <a:ext cx="4158466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080" y="2672080"/>
            <a:ext cx="4158466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6337" y="1793241"/>
            <a:ext cx="4178945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6337" y="2672080"/>
            <a:ext cx="4178945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English/DELACConApp6-8-16/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9655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English/DELACConApp6-8-16/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5663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152400" y="176176"/>
            <a:ext cx="3520441" cy="832105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>
            <a:off x="30281" y="10082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56005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487680"/>
            <a:ext cx="3170366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8945" y="1053255"/>
            <a:ext cx="4976336" cy="5198533"/>
          </a:xfrm>
        </p:spPr>
        <p:txBody>
          <a:bodyPr/>
          <a:lstStyle>
            <a:lvl1pPr>
              <a:defRPr sz="3413"/>
            </a:lvl1pPr>
            <a:lvl2pPr>
              <a:defRPr sz="2987"/>
            </a:lvl2pPr>
            <a:lvl3pPr>
              <a:defRPr sz="256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079" y="2194560"/>
            <a:ext cx="3170366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English/DELACConApp6-8-16/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668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English/DELACConApp6-8-16/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4692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487680"/>
            <a:ext cx="3170366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78945" y="1053255"/>
            <a:ext cx="4976336" cy="5198533"/>
          </a:xfrm>
        </p:spPr>
        <p:txBody>
          <a:bodyPr anchor="t"/>
          <a:lstStyle>
            <a:lvl1pPr marL="0" indent="0">
              <a:buNone/>
              <a:defRPr sz="3413"/>
            </a:lvl1pPr>
            <a:lvl2pPr marL="487695" indent="0">
              <a:buNone/>
              <a:defRPr sz="2987"/>
            </a:lvl2pPr>
            <a:lvl3pPr marL="975390" indent="0">
              <a:buNone/>
              <a:defRPr sz="2560"/>
            </a:lvl3pPr>
            <a:lvl4pPr marL="1463086" indent="0">
              <a:buNone/>
              <a:defRPr sz="2133"/>
            </a:lvl4pPr>
            <a:lvl5pPr marL="1950781" indent="0">
              <a:buNone/>
              <a:defRPr sz="2133"/>
            </a:lvl5pPr>
            <a:lvl6pPr marL="2438476" indent="0">
              <a:buNone/>
              <a:defRPr sz="2133"/>
            </a:lvl6pPr>
            <a:lvl7pPr marL="2926171" indent="0">
              <a:buNone/>
              <a:defRPr sz="2133"/>
            </a:lvl7pPr>
            <a:lvl8pPr marL="3413867" indent="0">
              <a:buNone/>
              <a:defRPr sz="2133"/>
            </a:lvl8pPr>
            <a:lvl9pPr marL="3901562" indent="0">
              <a:buNone/>
              <a:defRPr sz="2133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079" y="2194560"/>
            <a:ext cx="3170366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English/DELACConApp6-8-16/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471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English/DELACConApp6-8-16/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5118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34451" y="389467"/>
            <a:ext cx="2119551" cy="619929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5799" y="389467"/>
            <a:ext cx="6235779" cy="619929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English/DELACConApp6-8-16/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590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79" y="1823732"/>
            <a:ext cx="8478203" cy="3042919"/>
          </a:xfrm>
        </p:spPr>
        <p:txBody>
          <a:bodyPr anchor="b"/>
          <a:lstStyle>
            <a:lvl1pPr>
              <a:defRPr sz="6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679" y="4895439"/>
            <a:ext cx="8478203" cy="1600199"/>
          </a:xfrm>
        </p:spPr>
        <p:txBody>
          <a:bodyPr/>
          <a:lstStyle>
            <a:lvl1pPr marL="0" indent="0">
              <a:buNone/>
              <a:defRPr sz="2688">
                <a:solidFill>
                  <a:schemeClr val="tx1"/>
                </a:solidFill>
              </a:defRPr>
            </a:lvl1pPr>
            <a:lvl2pPr marL="512067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2pPr>
            <a:lvl3pPr marL="1024134" indent="0">
              <a:buNone/>
              <a:defRPr sz="2017">
                <a:solidFill>
                  <a:schemeClr val="tx1">
                    <a:tint val="75000"/>
                  </a:schemeClr>
                </a:solidFill>
              </a:defRPr>
            </a:lvl3pPr>
            <a:lvl4pPr marL="1536202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4pPr>
            <a:lvl5pPr marL="2048269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5pPr>
            <a:lvl6pPr marL="2560336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6pPr>
            <a:lvl7pPr marL="3072403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7pPr>
            <a:lvl8pPr marL="3584470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8pPr>
            <a:lvl9pPr marL="4096538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English/DELACConApp6-8-16/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907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5799" y="1947333"/>
            <a:ext cx="4177665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6336" y="1947333"/>
            <a:ext cx="4177665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English/DELACConApp6-8-16/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348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389471"/>
            <a:ext cx="8478203" cy="141393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080" y="1793242"/>
            <a:ext cx="4158466" cy="878839"/>
          </a:xfrm>
        </p:spPr>
        <p:txBody>
          <a:bodyPr anchor="b"/>
          <a:lstStyle>
            <a:lvl1pPr marL="0" indent="0">
              <a:buNone/>
              <a:defRPr sz="2688" b="1"/>
            </a:lvl1pPr>
            <a:lvl2pPr marL="512067" indent="0">
              <a:buNone/>
              <a:defRPr sz="2240" b="1"/>
            </a:lvl2pPr>
            <a:lvl3pPr marL="1024134" indent="0">
              <a:buNone/>
              <a:defRPr sz="2017" b="1"/>
            </a:lvl3pPr>
            <a:lvl4pPr marL="1536202" indent="0">
              <a:buNone/>
              <a:defRPr sz="1792" b="1"/>
            </a:lvl4pPr>
            <a:lvl5pPr marL="2048269" indent="0">
              <a:buNone/>
              <a:defRPr sz="1792" b="1"/>
            </a:lvl5pPr>
            <a:lvl6pPr marL="2560336" indent="0">
              <a:buNone/>
              <a:defRPr sz="1792" b="1"/>
            </a:lvl6pPr>
            <a:lvl7pPr marL="3072403" indent="0">
              <a:buNone/>
              <a:defRPr sz="1792" b="1"/>
            </a:lvl7pPr>
            <a:lvl8pPr marL="3584470" indent="0">
              <a:buNone/>
              <a:defRPr sz="1792" b="1"/>
            </a:lvl8pPr>
            <a:lvl9pPr marL="4096538" indent="0">
              <a:buNone/>
              <a:defRPr sz="179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080" y="2672080"/>
            <a:ext cx="4158466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6339" y="1793242"/>
            <a:ext cx="4178945" cy="878839"/>
          </a:xfrm>
        </p:spPr>
        <p:txBody>
          <a:bodyPr anchor="b"/>
          <a:lstStyle>
            <a:lvl1pPr marL="0" indent="0">
              <a:buNone/>
              <a:defRPr sz="2688" b="1"/>
            </a:lvl1pPr>
            <a:lvl2pPr marL="512067" indent="0">
              <a:buNone/>
              <a:defRPr sz="2240" b="1"/>
            </a:lvl2pPr>
            <a:lvl3pPr marL="1024134" indent="0">
              <a:buNone/>
              <a:defRPr sz="2017" b="1"/>
            </a:lvl3pPr>
            <a:lvl4pPr marL="1536202" indent="0">
              <a:buNone/>
              <a:defRPr sz="1792" b="1"/>
            </a:lvl4pPr>
            <a:lvl5pPr marL="2048269" indent="0">
              <a:buNone/>
              <a:defRPr sz="1792" b="1"/>
            </a:lvl5pPr>
            <a:lvl6pPr marL="2560336" indent="0">
              <a:buNone/>
              <a:defRPr sz="1792" b="1"/>
            </a:lvl6pPr>
            <a:lvl7pPr marL="3072403" indent="0">
              <a:buNone/>
              <a:defRPr sz="1792" b="1"/>
            </a:lvl7pPr>
            <a:lvl8pPr marL="3584470" indent="0">
              <a:buNone/>
              <a:defRPr sz="1792" b="1"/>
            </a:lvl8pPr>
            <a:lvl9pPr marL="4096538" indent="0">
              <a:buNone/>
              <a:defRPr sz="179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6339" y="2672080"/>
            <a:ext cx="4178945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English/DELACConApp6-8-16/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35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English/DELACConApp6-8-16/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612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English/DELACConApp6-8-16/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1471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487680"/>
            <a:ext cx="3170366" cy="1706880"/>
          </a:xfrm>
        </p:spPr>
        <p:txBody>
          <a:bodyPr anchor="b"/>
          <a:lstStyle>
            <a:lvl1pPr>
              <a:defRPr sz="358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8945" y="1053265"/>
            <a:ext cx="4976336" cy="5198533"/>
          </a:xfrm>
        </p:spPr>
        <p:txBody>
          <a:bodyPr/>
          <a:lstStyle>
            <a:lvl1pPr>
              <a:defRPr sz="3584"/>
            </a:lvl1pPr>
            <a:lvl2pPr>
              <a:defRPr sz="3136"/>
            </a:lvl2pPr>
            <a:lvl3pPr>
              <a:defRPr sz="2688"/>
            </a:lvl3pPr>
            <a:lvl4pPr>
              <a:defRPr sz="2240"/>
            </a:lvl4pPr>
            <a:lvl5pPr>
              <a:defRPr sz="2240"/>
            </a:lvl5pPr>
            <a:lvl6pPr>
              <a:defRPr sz="2240"/>
            </a:lvl6pPr>
            <a:lvl7pPr>
              <a:defRPr sz="2240"/>
            </a:lvl7pPr>
            <a:lvl8pPr>
              <a:defRPr sz="2240"/>
            </a:lvl8pPr>
            <a:lvl9pPr>
              <a:defRPr sz="224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079" y="2194560"/>
            <a:ext cx="3170366" cy="4065694"/>
          </a:xfrm>
        </p:spPr>
        <p:txBody>
          <a:bodyPr/>
          <a:lstStyle>
            <a:lvl1pPr marL="0" indent="0">
              <a:buNone/>
              <a:defRPr sz="1792"/>
            </a:lvl1pPr>
            <a:lvl2pPr marL="512067" indent="0">
              <a:buNone/>
              <a:defRPr sz="1569"/>
            </a:lvl2pPr>
            <a:lvl3pPr marL="1024134" indent="0">
              <a:buNone/>
              <a:defRPr sz="1344"/>
            </a:lvl3pPr>
            <a:lvl4pPr marL="1536202" indent="0">
              <a:buNone/>
              <a:defRPr sz="1121"/>
            </a:lvl4pPr>
            <a:lvl5pPr marL="2048269" indent="0">
              <a:buNone/>
              <a:defRPr sz="1121"/>
            </a:lvl5pPr>
            <a:lvl6pPr marL="2560336" indent="0">
              <a:buNone/>
              <a:defRPr sz="1121"/>
            </a:lvl6pPr>
            <a:lvl7pPr marL="3072403" indent="0">
              <a:buNone/>
              <a:defRPr sz="1121"/>
            </a:lvl7pPr>
            <a:lvl8pPr marL="3584470" indent="0">
              <a:buNone/>
              <a:defRPr sz="1121"/>
            </a:lvl8pPr>
            <a:lvl9pPr marL="4096538" indent="0">
              <a:buNone/>
              <a:defRPr sz="112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English/DELACConApp6-8-16/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743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487680"/>
            <a:ext cx="3170366" cy="1706880"/>
          </a:xfrm>
        </p:spPr>
        <p:txBody>
          <a:bodyPr anchor="b"/>
          <a:lstStyle>
            <a:lvl1pPr>
              <a:defRPr sz="358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78945" y="1053265"/>
            <a:ext cx="4976336" cy="5198533"/>
          </a:xfrm>
        </p:spPr>
        <p:txBody>
          <a:bodyPr anchor="t"/>
          <a:lstStyle>
            <a:lvl1pPr marL="0" indent="0">
              <a:buNone/>
              <a:defRPr sz="3584"/>
            </a:lvl1pPr>
            <a:lvl2pPr marL="512067" indent="0">
              <a:buNone/>
              <a:defRPr sz="3136"/>
            </a:lvl2pPr>
            <a:lvl3pPr marL="1024134" indent="0">
              <a:buNone/>
              <a:defRPr sz="2688"/>
            </a:lvl3pPr>
            <a:lvl4pPr marL="1536202" indent="0">
              <a:buNone/>
              <a:defRPr sz="2240"/>
            </a:lvl4pPr>
            <a:lvl5pPr marL="2048269" indent="0">
              <a:buNone/>
              <a:defRPr sz="2240"/>
            </a:lvl5pPr>
            <a:lvl6pPr marL="2560336" indent="0">
              <a:buNone/>
              <a:defRPr sz="2240"/>
            </a:lvl6pPr>
            <a:lvl7pPr marL="3072403" indent="0">
              <a:buNone/>
              <a:defRPr sz="2240"/>
            </a:lvl7pPr>
            <a:lvl8pPr marL="3584470" indent="0">
              <a:buNone/>
              <a:defRPr sz="2240"/>
            </a:lvl8pPr>
            <a:lvl9pPr marL="4096538" indent="0">
              <a:buNone/>
              <a:defRPr sz="224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079" y="2194560"/>
            <a:ext cx="3170366" cy="4065694"/>
          </a:xfrm>
        </p:spPr>
        <p:txBody>
          <a:bodyPr/>
          <a:lstStyle>
            <a:lvl1pPr marL="0" indent="0">
              <a:buNone/>
              <a:defRPr sz="1792"/>
            </a:lvl1pPr>
            <a:lvl2pPr marL="512067" indent="0">
              <a:buNone/>
              <a:defRPr sz="1569"/>
            </a:lvl2pPr>
            <a:lvl3pPr marL="1024134" indent="0">
              <a:buNone/>
              <a:defRPr sz="1344"/>
            </a:lvl3pPr>
            <a:lvl4pPr marL="1536202" indent="0">
              <a:buNone/>
              <a:defRPr sz="1121"/>
            </a:lvl4pPr>
            <a:lvl5pPr marL="2048269" indent="0">
              <a:buNone/>
              <a:defRPr sz="1121"/>
            </a:lvl5pPr>
            <a:lvl6pPr marL="2560336" indent="0">
              <a:buNone/>
              <a:defRPr sz="1121"/>
            </a:lvl6pPr>
            <a:lvl7pPr marL="3072403" indent="0">
              <a:buNone/>
              <a:defRPr sz="1121"/>
            </a:lvl7pPr>
            <a:lvl8pPr marL="3584470" indent="0">
              <a:buNone/>
              <a:defRPr sz="1121"/>
            </a:lvl8pPr>
            <a:lvl9pPr marL="4096538" indent="0">
              <a:buNone/>
              <a:defRPr sz="112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English/DELACConApp6-8-16/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185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5800" y="389471"/>
            <a:ext cx="8478203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00" y="1947333"/>
            <a:ext cx="8478203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5799" y="6780118"/>
            <a:ext cx="221170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56122" y="6780118"/>
            <a:ext cx="3317558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English/DELACConApp6-8-16/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2296" y="6780118"/>
            <a:ext cx="221170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303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1024134" rtl="0" eaLnBrk="1" latinLnBrk="0" hangingPunct="1">
        <a:lnSpc>
          <a:spcPct val="90000"/>
        </a:lnSpc>
        <a:spcBef>
          <a:spcPct val="0"/>
        </a:spcBef>
        <a:buNone/>
        <a:defRPr sz="49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6035" indent="-256035" algn="l" defTabSz="1024134" rtl="0" eaLnBrk="1" latinLnBrk="0" hangingPunct="1">
        <a:lnSpc>
          <a:spcPct val="90000"/>
        </a:lnSpc>
        <a:spcBef>
          <a:spcPts val="1121"/>
        </a:spcBef>
        <a:buFont typeface="Arial" panose="020B0604020202020204" pitchFamily="34" charset="0"/>
        <a:buChar char="•"/>
        <a:defRPr sz="3136" kern="1200">
          <a:solidFill>
            <a:schemeClr val="tx1"/>
          </a:solidFill>
          <a:latin typeface="+mn-lt"/>
          <a:ea typeface="+mn-ea"/>
          <a:cs typeface="+mn-cs"/>
        </a:defRPr>
      </a:lvl1pPr>
      <a:lvl2pPr marL="768102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688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9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3pPr>
      <a:lvl4pPr marL="1792236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4pPr>
      <a:lvl5pPr marL="2304303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5pPr>
      <a:lvl6pPr marL="2816371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6pPr>
      <a:lvl7pPr marL="3328438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7pPr>
      <a:lvl8pPr marL="3840505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8pPr>
      <a:lvl9pPr marL="4352572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1pPr>
      <a:lvl2pPr marL="512067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2pPr>
      <a:lvl3pPr marL="1024134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3pPr>
      <a:lvl4pPr marL="1536202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4pPr>
      <a:lvl5pPr marL="2048269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5pPr>
      <a:lvl6pPr marL="2560336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6pPr>
      <a:lvl7pPr marL="3072403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7pPr>
      <a:lvl8pPr marL="3584470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8pPr>
      <a:lvl9pPr marL="4096538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5799" y="389468"/>
            <a:ext cx="8478203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99" y="1947333"/>
            <a:ext cx="8478203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5799" y="6780108"/>
            <a:ext cx="221170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56121" y="6780108"/>
            <a:ext cx="3317558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English/DELACConApp6-8-16/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2296" y="6780108"/>
            <a:ext cx="221170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477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l" defTabSz="975390" rtl="0" eaLnBrk="1" latinLnBrk="0" hangingPunct="1">
        <a:lnSpc>
          <a:spcPct val="90000"/>
        </a:lnSpc>
        <a:spcBef>
          <a:spcPct val="0"/>
        </a:spcBef>
        <a:buNone/>
        <a:defRPr sz="46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848" indent="-243848" algn="l" defTabSz="9753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2987" kern="1200">
          <a:solidFill>
            <a:schemeClr val="tx1"/>
          </a:solidFill>
          <a:latin typeface="+mn-lt"/>
          <a:ea typeface="+mn-ea"/>
          <a:cs typeface="+mn-cs"/>
        </a:defRPr>
      </a:lvl1pPr>
      <a:lvl2pPr marL="73154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38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70693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219462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68232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317001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65771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4145410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5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9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8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8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7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7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67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62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lisa-hayes@scuscd.edu" TargetMode="Externa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6027" y="1371600"/>
            <a:ext cx="871833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Arial Narrow" panose="020B0606020202030204" pitchFamily="34" charset="0"/>
              </a:rPr>
              <a:t>Student Support &amp; Academic Enrichment Grant</a:t>
            </a:r>
          </a:p>
          <a:p>
            <a:pPr algn="ctr"/>
            <a:endParaRPr lang="en-US" sz="3200" b="1" dirty="0" smtClean="0">
              <a:latin typeface="Arial Narrow" panose="020B0606020202030204" pitchFamily="34" charset="0"/>
            </a:endParaRPr>
          </a:p>
          <a:p>
            <a:pPr algn="ctr"/>
            <a:r>
              <a:rPr lang="en-US" sz="3200" b="1" dirty="0" smtClean="0">
                <a:latin typeface="Arial Narrow" panose="020B0606020202030204" pitchFamily="34" charset="0"/>
              </a:rPr>
              <a:t>Consolidated Application: Winter Release 2018</a:t>
            </a:r>
            <a:r>
              <a:rPr lang="en-US" sz="3200" b="1" dirty="0">
                <a:latin typeface="Arial Narrow" panose="020B0606020202030204" pitchFamily="34" charset="0"/>
              </a:rPr>
              <a:t/>
            </a:r>
            <a:br>
              <a:rPr lang="en-US" sz="3200" b="1" dirty="0">
                <a:latin typeface="Arial Narrow" panose="020B0606020202030204" pitchFamily="34" charset="0"/>
              </a:rPr>
            </a:br>
            <a:endParaRPr lang="en-US" sz="3200" b="1" dirty="0" smtClean="0"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8634" y="3831021"/>
            <a:ext cx="7945821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b="1" dirty="0"/>
          </a:p>
          <a:p>
            <a:pPr algn="ctr"/>
            <a:r>
              <a:rPr lang="en-US" sz="2400" b="1" dirty="0" smtClean="0"/>
              <a:t>District English Learner Advisory Council (DELAC) Meeting</a:t>
            </a:r>
          </a:p>
          <a:p>
            <a:pPr algn="ctr"/>
            <a:r>
              <a:rPr lang="en-US" sz="2400" b="1" dirty="0" smtClean="0"/>
              <a:t>LCAP District Advisory Meeting </a:t>
            </a:r>
          </a:p>
          <a:p>
            <a:pPr algn="ctr"/>
            <a:endParaRPr lang="en-US" sz="2400" b="1" dirty="0"/>
          </a:p>
          <a:p>
            <a:r>
              <a:rPr lang="en-US" sz="1800" b="1" dirty="0" smtClean="0"/>
              <a:t>Presented by:  Lisa Hayes, Director , State and Federal Programs</a:t>
            </a:r>
          </a:p>
          <a:p>
            <a:r>
              <a:rPr lang="en-US" sz="1800" b="1" dirty="0"/>
              <a:t>	 </a:t>
            </a:r>
            <a:r>
              <a:rPr lang="en-US" sz="1800" b="1" dirty="0" smtClean="0"/>
              <a:t>        </a:t>
            </a:r>
            <a:r>
              <a:rPr lang="en-US" sz="1800" b="1" dirty="0" smtClean="0">
                <a:hlinkClick r:id="rId2"/>
              </a:rPr>
              <a:t>lisa-hayes@scuscd.edu</a:t>
            </a:r>
            <a:r>
              <a:rPr lang="en-US" sz="1800" b="1" dirty="0" smtClean="0"/>
              <a:t>      (916) 643-9051</a:t>
            </a:r>
          </a:p>
          <a:p>
            <a:r>
              <a:rPr lang="en-US" sz="1800" b="1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27216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98033" y="1070727"/>
            <a:ext cx="8939605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Arial Narrow" panose="020B0606020202030204" pitchFamily="34" charset="0"/>
              </a:rPr>
              <a:t>Title IV Part A Application</a:t>
            </a:r>
          </a:p>
          <a:p>
            <a:pPr algn="ctr"/>
            <a:r>
              <a:rPr lang="en-US" sz="3600" b="1" dirty="0" smtClean="0">
                <a:latin typeface="Arial Narrow" panose="020B0606020202030204" pitchFamily="34" charset="0"/>
              </a:rPr>
              <a:t>Timeline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34321" y="2218544"/>
            <a:ext cx="8101795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sz="1100" dirty="0"/>
          </a:p>
          <a:p>
            <a:pPr lvl="0"/>
            <a:endParaRPr lang="en-US" sz="2800" dirty="0"/>
          </a:p>
          <a:p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28339" y="2320646"/>
            <a:ext cx="808975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DELAC Meeting January 25:  </a:t>
            </a:r>
            <a:r>
              <a:rPr lang="en-US" sz="3200" dirty="0" smtClean="0"/>
              <a:t>Collect comments about Title IV funding</a:t>
            </a:r>
          </a:p>
          <a:p>
            <a:endParaRPr lang="en-US" sz="3200" b="1" dirty="0"/>
          </a:p>
          <a:p>
            <a:r>
              <a:rPr lang="en-US" sz="3200" b="1" dirty="0" smtClean="0"/>
              <a:t>LCAP Advisory Committee Meetings:  </a:t>
            </a:r>
            <a:r>
              <a:rPr lang="en-US" sz="3200" dirty="0" smtClean="0"/>
              <a:t>Begin including Title IV Plan in LCAP</a:t>
            </a:r>
          </a:p>
          <a:p>
            <a:endParaRPr lang="en-US" sz="3200" b="1" dirty="0"/>
          </a:p>
          <a:p>
            <a:r>
              <a:rPr lang="en-US" sz="3200" b="1" dirty="0" smtClean="0"/>
              <a:t>Board Meeting:  </a:t>
            </a:r>
            <a:r>
              <a:rPr lang="en-US" sz="3200" dirty="0" smtClean="0"/>
              <a:t>Obtain approval of application for Consolidated Application due February 28, 2018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36883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98033" y="1070727"/>
            <a:ext cx="8939605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Arial Narrow" panose="020B0606020202030204" pitchFamily="34" charset="0"/>
              </a:rPr>
              <a:t>Student Support &amp; Academic Enrichment Grant </a:t>
            </a:r>
          </a:p>
          <a:p>
            <a:pPr algn="ctr"/>
            <a:r>
              <a:rPr lang="en-US" sz="3600" b="1" dirty="0" smtClean="0">
                <a:latin typeface="Arial Narrow" panose="020B0606020202030204" pitchFamily="34" charset="0"/>
              </a:rPr>
              <a:t>Title IV Part 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34321" y="2218544"/>
            <a:ext cx="8101795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sz="1100" dirty="0"/>
          </a:p>
          <a:p>
            <a:pPr lvl="0"/>
            <a:endParaRPr lang="en-US" sz="2800" dirty="0"/>
          </a:p>
          <a:p>
            <a:endParaRPr lang="en-US" sz="28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484555" y="3151991"/>
            <a:ext cx="61533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Comments &amp; Questions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00125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2748" y="1097651"/>
            <a:ext cx="8939048" cy="646331"/>
          </a:xfrm>
          <a:prstGeom prst="rect">
            <a:avLst/>
          </a:pr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 Narrow" panose="020B0606020202030204" pitchFamily="34" charset="0"/>
              </a:rPr>
              <a:t>What is the Consolidated Application (ConApp)? </a:t>
            </a:r>
            <a:endParaRPr lang="en-US" sz="3600" b="1" dirty="0"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04699" y="2147820"/>
            <a:ext cx="800888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The </a:t>
            </a:r>
            <a:r>
              <a:rPr lang="en-US" sz="3200" u="sng" dirty="0"/>
              <a:t>application</a:t>
            </a:r>
            <a:r>
              <a:rPr lang="en-US" sz="3200" dirty="0"/>
              <a:t> is used by California Department of Education (CDE) to distribute funds from </a:t>
            </a:r>
            <a:r>
              <a:rPr lang="en-US" sz="3200" dirty="0" smtClean="0"/>
              <a:t> </a:t>
            </a:r>
            <a:r>
              <a:rPr lang="en-US" sz="3200" dirty="0"/>
              <a:t>federal programs. </a:t>
            </a:r>
            <a:endParaRPr lang="en-US" sz="3200" dirty="0" smtClean="0"/>
          </a:p>
          <a:p>
            <a:endParaRPr lang="en-US" sz="3200" dirty="0"/>
          </a:p>
          <a:p>
            <a:r>
              <a:rPr lang="en-US" sz="3200" dirty="0" smtClean="0"/>
              <a:t>The Consolidated Application </a:t>
            </a:r>
            <a:r>
              <a:rPr lang="en-US" sz="3200" u="sng" dirty="0" smtClean="0"/>
              <a:t>reports</a:t>
            </a:r>
            <a:r>
              <a:rPr lang="en-US" sz="3200" dirty="0" smtClean="0"/>
              <a:t> serve as a way to monitor the use of federal funds and compliance with State regulations.</a:t>
            </a:r>
            <a:endParaRPr lang="en-US" sz="3200" dirty="0"/>
          </a:p>
          <a:p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71432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0882" y="1045607"/>
            <a:ext cx="8172989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 Narrow" panose="020B0606020202030204" pitchFamily="34" charset="0"/>
              </a:rPr>
              <a:t>Current Funding Sources applied for and reported  in the Con App</a:t>
            </a:r>
            <a:endParaRPr lang="en-US" sz="3600" b="1" dirty="0"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32733" y="2837607"/>
            <a:ext cx="80467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/>
              <a:t>Title I Part A</a:t>
            </a:r>
            <a:endParaRPr lang="en-US" sz="3600" dirty="0"/>
          </a:p>
          <a:p>
            <a:r>
              <a:rPr lang="en-US" sz="3600" b="1" u="sng" dirty="0" smtClean="0"/>
              <a:t>Title </a:t>
            </a:r>
            <a:r>
              <a:rPr lang="en-US" sz="3600" b="1" u="sng" dirty="0"/>
              <a:t>II Part </a:t>
            </a:r>
            <a:r>
              <a:rPr lang="en-US" sz="3600" b="1" u="sng" dirty="0" smtClean="0"/>
              <a:t>A</a:t>
            </a:r>
            <a:endParaRPr lang="en-US" sz="3600" dirty="0"/>
          </a:p>
          <a:p>
            <a:r>
              <a:rPr lang="en-US" sz="3600" b="1" u="sng" dirty="0"/>
              <a:t>Title III Limit English Proficient (LEP</a:t>
            </a:r>
            <a:r>
              <a:rPr lang="en-US" sz="3600" b="1" u="sng" dirty="0" smtClean="0"/>
              <a:t>)</a:t>
            </a:r>
            <a:endParaRPr lang="en-US" sz="3600" dirty="0"/>
          </a:p>
          <a:p>
            <a:endParaRPr lang="en-US" sz="3600" b="1" dirty="0"/>
          </a:p>
          <a:p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34726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98033" y="1070727"/>
            <a:ext cx="8939605" cy="16927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 Narrow" panose="020B0606020202030204" pitchFamily="34" charset="0"/>
              </a:rPr>
              <a:t>Why is there a  Federal Funding Resource?:</a:t>
            </a:r>
          </a:p>
          <a:p>
            <a:pPr algn="ctr"/>
            <a:r>
              <a:rPr lang="en-US" sz="3600" b="1" dirty="0" smtClean="0">
                <a:latin typeface="Arial Narrow" panose="020B0606020202030204" pitchFamily="34" charset="0"/>
              </a:rPr>
              <a:t>Student Support &amp; Academic Enrichment Grant </a:t>
            </a:r>
          </a:p>
          <a:p>
            <a:pPr algn="ctr"/>
            <a:r>
              <a:rPr lang="en-US" sz="3600" b="1" dirty="0" smtClean="0">
                <a:latin typeface="Arial Narrow" panose="020B0606020202030204" pitchFamily="34" charset="0"/>
              </a:rPr>
              <a:t>Title IV Part 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34321" y="2218544"/>
            <a:ext cx="8101795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sz="1100" dirty="0"/>
          </a:p>
          <a:p>
            <a:pPr lvl="0"/>
            <a:endParaRPr lang="en-US" sz="2800" dirty="0"/>
          </a:p>
          <a:p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38072" y="2880044"/>
            <a:ext cx="83980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Evidence shows that students need access to:</a:t>
            </a:r>
          </a:p>
          <a:p>
            <a:pPr marL="947000" lvl="1" indent="-457200">
              <a:buFont typeface="Arial" panose="020B0604020202020204" pitchFamily="34" charset="0"/>
              <a:buChar char="•"/>
            </a:pPr>
            <a:r>
              <a:rPr lang="en-US" sz="3200" b="1" dirty="0"/>
              <a:t>H</a:t>
            </a:r>
            <a:r>
              <a:rPr lang="en-US" sz="3200" b="1" dirty="0" smtClean="0"/>
              <a:t>ealth &amp; safety programs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b="1" dirty="0"/>
          </a:p>
          <a:p>
            <a:pPr marL="947000" lvl="1" indent="-457200">
              <a:buFont typeface="Arial" panose="020B0604020202020204" pitchFamily="34" charset="0"/>
              <a:buChar char="•"/>
            </a:pPr>
            <a:r>
              <a:rPr lang="en-US" sz="3200" b="1" dirty="0" smtClean="0"/>
              <a:t>A diversity of academic programs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b="1" dirty="0"/>
          </a:p>
          <a:p>
            <a:pPr marL="947000" lvl="1" indent="-457200">
              <a:buFont typeface="Arial" panose="020B0604020202020204" pitchFamily="34" charset="0"/>
              <a:buChar char="•"/>
            </a:pPr>
            <a:r>
              <a:rPr lang="en-US" sz="3200" b="1" dirty="0" smtClean="0"/>
              <a:t>Modern technology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26329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98033" y="1070727"/>
            <a:ext cx="8939605" cy="175432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Arial Narrow" panose="020B0606020202030204" pitchFamily="34" charset="0"/>
              </a:rPr>
              <a:t>Uses for the Student Support &amp; Academic Enrichment Grant </a:t>
            </a:r>
          </a:p>
          <a:p>
            <a:pPr algn="ctr"/>
            <a:r>
              <a:rPr lang="en-US" sz="3600" b="1" dirty="0" smtClean="0">
                <a:latin typeface="Arial Narrow" panose="020B0606020202030204" pitchFamily="34" charset="0"/>
              </a:rPr>
              <a:t>Title IV Part 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34321" y="2218544"/>
            <a:ext cx="8101795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sz="1100" dirty="0"/>
          </a:p>
          <a:p>
            <a:pPr lvl="0"/>
            <a:endParaRPr lang="en-US" sz="2800" dirty="0"/>
          </a:p>
          <a:p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38072" y="2320646"/>
            <a:ext cx="839804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1" dirty="0"/>
          </a:p>
          <a:p>
            <a:r>
              <a:rPr lang="en-US" sz="3200" b="1" dirty="0" smtClean="0"/>
              <a:t>1.  Provide students with a well rounded education </a:t>
            </a:r>
            <a:r>
              <a:rPr lang="en-US" sz="2800" dirty="0" smtClean="0"/>
              <a:t>including programs such as college &amp; career counseling, STEM; arts, civics and International Baccalaureate/Advanced Placement</a:t>
            </a:r>
            <a:endParaRPr lang="en-US" sz="2800" b="1" dirty="0" smtClean="0"/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56812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98033" y="1070727"/>
            <a:ext cx="8939605" cy="175432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Arial Narrow" panose="020B0606020202030204" pitchFamily="34" charset="0"/>
              </a:rPr>
              <a:t>Uses for the Student Support &amp; Academic Enrichment Grant </a:t>
            </a:r>
          </a:p>
          <a:p>
            <a:pPr algn="ctr"/>
            <a:r>
              <a:rPr lang="en-US" sz="3600" b="1" dirty="0" smtClean="0">
                <a:latin typeface="Arial Narrow" panose="020B0606020202030204" pitchFamily="34" charset="0"/>
              </a:rPr>
              <a:t>Title IV Part 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34321" y="2218544"/>
            <a:ext cx="8101795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sz="1100" dirty="0"/>
          </a:p>
          <a:p>
            <a:pPr lvl="0"/>
            <a:endParaRPr lang="en-US" sz="2800" dirty="0"/>
          </a:p>
          <a:p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28339" y="2320646"/>
            <a:ext cx="808975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1" dirty="0"/>
          </a:p>
          <a:p>
            <a:r>
              <a:rPr lang="en-US" sz="3200" b="1" dirty="0" smtClean="0"/>
              <a:t>2.  Supporting safe and healthy students </a:t>
            </a:r>
            <a:r>
              <a:rPr lang="en-US" sz="2800" dirty="0" smtClean="0"/>
              <a:t>with school mental health programs, drug and violence prevention, training on trauma-informed practices, and health and physical education.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1322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98033" y="1070727"/>
            <a:ext cx="8939605" cy="175432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Arial Narrow" panose="020B0606020202030204" pitchFamily="34" charset="0"/>
              </a:rPr>
              <a:t>Uses for the Student Support &amp; Academic Enrichment Grant </a:t>
            </a:r>
          </a:p>
          <a:p>
            <a:pPr algn="ctr"/>
            <a:r>
              <a:rPr lang="en-US" sz="3600" b="1" dirty="0" smtClean="0">
                <a:latin typeface="Arial Narrow" panose="020B0606020202030204" pitchFamily="34" charset="0"/>
              </a:rPr>
              <a:t>Title IV Part 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34321" y="2218544"/>
            <a:ext cx="8101795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sz="1100" dirty="0"/>
          </a:p>
          <a:p>
            <a:pPr lvl="0"/>
            <a:endParaRPr lang="en-US" sz="2800" dirty="0"/>
          </a:p>
          <a:p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28339" y="2320646"/>
            <a:ext cx="80897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1" dirty="0"/>
          </a:p>
          <a:p>
            <a:r>
              <a:rPr lang="en-US" sz="3200" b="1" dirty="0" smtClean="0"/>
              <a:t>3.  Supporting the effective use of technology </a:t>
            </a:r>
            <a:r>
              <a:rPr lang="en-US" sz="2800" dirty="0" smtClean="0"/>
              <a:t>that is backed by professional development, blended learning and ed tech devices.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5584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98033" y="1070727"/>
            <a:ext cx="8939605" cy="6463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Arial Narrow" panose="020B0606020202030204" pitchFamily="34" charset="0"/>
              </a:rPr>
              <a:t>How  Title IV Part A Must be Used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34321" y="2218544"/>
            <a:ext cx="8101795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sz="1100" dirty="0"/>
          </a:p>
          <a:p>
            <a:pPr lvl="0"/>
            <a:endParaRPr lang="en-US" sz="2800" dirty="0"/>
          </a:p>
          <a:p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60612" y="1858067"/>
            <a:ext cx="808975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Safe &amp; Healthy School Activities:  at least 20%</a:t>
            </a:r>
          </a:p>
          <a:p>
            <a:endParaRPr lang="en-US" sz="1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Well-Rounded Education Programs:  at least 20%</a:t>
            </a:r>
          </a:p>
          <a:p>
            <a:endParaRPr lang="en-US" sz="1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The remaining 60%  can be spent on any of the above activities, including technology</a:t>
            </a:r>
          </a:p>
          <a:p>
            <a:endParaRPr lang="en-US" sz="1000" b="1" dirty="0" smtClean="0"/>
          </a:p>
          <a:p>
            <a:pPr algn="ctr"/>
            <a:r>
              <a:rPr lang="en-US" sz="2800" b="1" dirty="0" smtClean="0"/>
              <a:t>(There is a 15% cap on spending for devices, equipment, software and digital content)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6038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98033" y="1070727"/>
            <a:ext cx="8939605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Arial Narrow" panose="020B0606020202030204" pitchFamily="34" charset="0"/>
              </a:rPr>
              <a:t>Will </a:t>
            </a:r>
            <a:r>
              <a:rPr lang="en-US" sz="3600" b="1" dirty="0" smtClean="0">
                <a:latin typeface="Arial Narrow" panose="020B0606020202030204" pitchFamily="34" charset="0"/>
              </a:rPr>
              <a:t> We Receive Title IV Part A Funding Each Year?</a:t>
            </a:r>
            <a:endParaRPr lang="en-US" sz="3600" b="1" dirty="0" smtClean="0"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34321" y="2218544"/>
            <a:ext cx="8101795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sz="1100" dirty="0"/>
          </a:p>
          <a:p>
            <a:pPr lvl="0"/>
            <a:endParaRPr lang="en-US" sz="2800" dirty="0"/>
          </a:p>
          <a:p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903641" y="2432385"/>
            <a:ext cx="7842326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All federal education funding depends on the federal budget.  </a:t>
            </a:r>
          </a:p>
          <a:p>
            <a:endParaRPr lang="en-US" sz="12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The federal administration and lawmakers determine levels of funding and can change funding from year to year.</a:t>
            </a:r>
          </a:p>
          <a:p>
            <a:endParaRPr lang="en-US" sz="1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Concerns about changes to federal education funding can be brought to representatives in Congress</a:t>
            </a:r>
          </a:p>
          <a:p>
            <a:endParaRPr lang="en-US" sz="3200" b="1" dirty="0"/>
          </a:p>
          <a:p>
            <a:endParaRPr lang="en-US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37507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6188</TotalTime>
  <Words>446</Words>
  <Application>Microsoft Office PowerPoint</Application>
  <PresentationFormat>Custom</PresentationFormat>
  <Paragraphs>84</Paragraphs>
  <Slides>11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1_Office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A. Forrest</dc:creator>
  <cp:lastModifiedBy>SCUSD</cp:lastModifiedBy>
  <cp:revision>350</cp:revision>
  <cp:lastPrinted>2016-06-06T20:08:53Z</cp:lastPrinted>
  <dcterms:created xsi:type="dcterms:W3CDTF">2013-05-24T21:33:12Z</dcterms:created>
  <dcterms:modified xsi:type="dcterms:W3CDTF">2018-01-16T19:46:06Z</dcterms:modified>
</cp:coreProperties>
</file>