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8" r:id="rId2"/>
  </p:sldMasterIdLst>
  <p:notesMasterIdLst>
    <p:notesMasterId r:id="rId17"/>
  </p:notesMasterIdLst>
  <p:handoutMasterIdLst>
    <p:handoutMasterId r:id="rId18"/>
  </p:handoutMasterIdLst>
  <p:sldIdLst>
    <p:sldId id="463" r:id="rId3"/>
    <p:sldId id="522" r:id="rId4"/>
    <p:sldId id="516" r:id="rId5"/>
    <p:sldId id="486" r:id="rId6"/>
    <p:sldId id="533" r:id="rId7"/>
    <p:sldId id="534" r:id="rId8"/>
    <p:sldId id="535" r:id="rId9"/>
    <p:sldId id="544" r:id="rId10"/>
    <p:sldId id="520" r:id="rId11"/>
    <p:sldId id="538" r:id="rId12"/>
    <p:sldId id="545" r:id="rId13"/>
    <p:sldId id="543" r:id="rId14"/>
    <p:sldId id="546" r:id="rId15"/>
    <p:sldId id="532" r:id="rId16"/>
  </p:sldIdLst>
  <p:sldSz cx="9829800" cy="7315200"/>
  <p:notesSz cx="6950075" cy="9236075"/>
  <p:defaultTextStyle>
    <a:defPPr>
      <a:defRPr lang="en-US"/>
    </a:defPPr>
    <a:lvl1pPr marL="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9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25" autoAdjust="0"/>
    <p:restoredTop sz="93182" autoAdjust="0"/>
  </p:normalViewPr>
  <p:slideViewPr>
    <p:cSldViewPr snapToGrid="0">
      <p:cViewPr varScale="1">
        <p:scale>
          <a:sx n="78" d="100"/>
          <a:sy n="78" d="100"/>
        </p:scale>
        <p:origin x="360" y="176"/>
      </p:cViewPr>
      <p:guideLst>
        <p:guide orient="horz" pos="2304"/>
        <p:guide pos="3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-2790" y="-120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2120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9" y="0"/>
            <a:ext cx="3011699" cy="462120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BDC7E070-0954-4E6B-A953-1F74F70B0E8C}" type="datetimeFigureOut">
              <a:rPr lang="en-US" smtClean="0"/>
              <a:t>4/9/21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11699" cy="462120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9" y="8772378"/>
            <a:ext cx="3011699" cy="462120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3A0CFFCC-51EF-4D03-9720-4C976BF68B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050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11699" cy="463407"/>
          </a:xfrm>
          <a:prstGeom prst="rect">
            <a:avLst/>
          </a:prstGeom>
        </p:spPr>
        <p:txBody>
          <a:bodyPr vert="horz" lIns="92467" tIns="46232" rIns="92467" bIns="462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9" y="4"/>
            <a:ext cx="3011699" cy="463407"/>
          </a:xfrm>
          <a:prstGeom prst="rect">
            <a:avLst/>
          </a:prstGeom>
        </p:spPr>
        <p:txBody>
          <a:bodyPr vert="horz" lIns="92467" tIns="46232" rIns="92467" bIns="46232" rtlCol="0"/>
          <a:lstStyle>
            <a:lvl1pPr algn="r">
              <a:defRPr sz="1200"/>
            </a:lvl1pPr>
          </a:lstStyle>
          <a:p>
            <a:fld id="{3B00B56A-1FF1-4473-BD78-3B9FB34FA2F8}" type="datetimeFigureOut">
              <a:rPr lang="en-US" smtClean="0"/>
              <a:t>4/9/21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1125" y="1154113"/>
            <a:ext cx="418782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67" tIns="46232" rIns="92467" bIns="462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6"/>
            <a:ext cx="5560060" cy="3636705"/>
          </a:xfrm>
          <a:prstGeom prst="rect">
            <a:avLst/>
          </a:prstGeom>
        </p:spPr>
        <p:txBody>
          <a:bodyPr vert="horz" lIns="92467" tIns="46232" rIns="92467" bIns="462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67" tIns="46232" rIns="92467" bIns="462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9" y="8772669"/>
            <a:ext cx="3011699" cy="463406"/>
          </a:xfrm>
          <a:prstGeom prst="rect">
            <a:avLst/>
          </a:prstGeom>
        </p:spPr>
        <p:txBody>
          <a:bodyPr vert="horz" lIns="92467" tIns="46232" rIns="92467" bIns="46232" rtlCol="0" anchor="b"/>
          <a:lstStyle>
            <a:lvl1pPr algn="r">
              <a:defRPr sz="1200"/>
            </a:lvl1pPr>
          </a:lstStyle>
          <a:p>
            <a:fld id="{6F81C11A-4A62-4E2C-9802-7B45E53D1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18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1pPr>
    <a:lvl2pPr marL="4898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2pPr>
    <a:lvl3pPr marL="9796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3pPr>
    <a:lvl4pPr marL="1469400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4pPr>
    <a:lvl5pPr marL="1959202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5pPr>
    <a:lvl6pPr marL="24490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6pPr>
    <a:lvl7pPr marL="29388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7pPr>
    <a:lvl8pPr marL="34286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8pPr>
    <a:lvl9pPr marL="3918403" algn="l" defTabSz="979600" rtl="0" eaLnBrk="1" latinLnBrk="0" hangingPunct="1">
      <a:defRPr sz="128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97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16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16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16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33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46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1C11A-4A62-4E2C-9802-7B45E53D192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052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688"/>
            </a:lvl1pPr>
            <a:lvl2pPr marL="512067" indent="0" algn="ctr">
              <a:buNone/>
              <a:defRPr sz="2240"/>
            </a:lvl2pPr>
            <a:lvl3pPr marL="1024134" indent="0" algn="ctr">
              <a:buNone/>
              <a:defRPr sz="2017"/>
            </a:lvl3pPr>
            <a:lvl4pPr marL="1536202" indent="0" algn="ctr">
              <a:buNone/>
              <a:defRPr sz="1792"/>
            </a:lvl4pPr>
            <a:lvl5pPr marL="2048269" indent="0" algn="ctr">
              <a:buNone/>
              <a:defRPr sz="1792"/>
            </a:lvl5pPr>
            <a:lvl6pPr marL="2560336" indent="0" algn="ctr">
              <a:buNone/>
              <a:defRPr sz="1792"/>
            </a:lvl6pPr>
            <a:lvl7pPr marL="3072403" indent="0" algn="ctr">
              <a:buNone/>
              <a:defRPr sz="1792"/>
            </a:lvl7pPr>
            <a:lvl8pPr marL="3584470" indent="0" algn="ctr">
              <a:buNone/>
              <a:defRPr sz="1792"/>
            </a:lvl8pPr>
            <a:lvl9pPr marL="4096538" indent="0" algn="ctr">
              <a:buNone/>
              <a:defRPr sz="179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English/DELACConApp6-8-16/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3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English/DELACConApp6-8-16/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93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2" y="389467"/>
            <a:ext cx="2119551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802" y="389467"/>
            <a:ext cx="6235779" cy="61992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English/DELACConApp6-8-16/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288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7235" y="1197187"/>
            <a:ext cx="8355330" cy="2546773"/>
          </a:xfrm>
        </p:spPr>
        <p:txBody>
          <a:bodyPr anchor="b"/>
          <a:lstStyle>
            <a:lvl1pPr algn="ctr"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8725" y="3842174"/>
            <a:ext cx="7372350" cy="1766146"/>
          </a:xfrm>
        </p:spPr>
        <p:txBody>
          <a:bodyPr/>
          <a:lstStyle>
            <a:lvl1pPr marL="0" indent="0" algn="ctr">
              <a:buNone/>
              <a:defRPr sz="2560"/>
            </a:lvl1pPr>
            <a:lvl2pPr marL="487695" indent="0" algn="ctr">
              <a:buNone/>
              <a:defRPr sz="2133"/>
            </a:lvl2pPr>
            <a:lvl3pPr marL="975390" indent="0" algn="ctr">
              <a:buNone/>
              <a:defRPr sz="1920"/>
            </a:lvl3pPr>
            <a:lvl4pPr marL="1463086" indent="0" algn="ctr">
              <a:buNone/>
              <a:defRPr sz="1707"/>
            </a:lvl4pPr>
            <a:lvl5pPr marL="1950781" indent="0" algn="ctr">
              <a:buNone/>
              <a:defRPr sz="1707"/>
            </a:lvl5pPr>
            <a:lvl6pPr marL="2438476" indent="0" algn="ctr">
              <a:buNone/>
              <a:defRPr sz="1707"/>
            </a:lvl6pPr>
            <a:lvl7pPr marL="2926171" indent="0" algn="ctr">
              <a:buNone/>
              <a:defRPr sz="1707"/>
            </a:lvl7pPr>
            <a:lvl8pPr marL="3413867" indent="0" algn="ctr">
              <a:buNone/>
              <a:defRPr sz="1707"/>
            </a:lvl8pPr>
            <a:lvl9pPr marL="3901562" indent="0" algn="ctr">
              <a:buNone/>
              <a:defRPr sz="170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English/DELACConApp6-8-16/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6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English/DELACConApp6-8-16/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983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22"/>
            <a:ext cx="8478203" cy="3042919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29"/>
            <a:ext cx="8478203" cy="1600199"/>
          </a:xfrm>
        </p:spPr>
        <p:txBody>
          <a:bodyPr/>
          <a:lstStyle>
            <a:lvl1pPr marL="0" indent="0">
              <a:buNone/>
              <a:defRPr sz="2560">
                <a:solidFill>
                  <a:schemeClr val="tx1"/>
                </a:solidFill>
              </a:defRPr>
            </a:lvl1pPr>
            <a:lvl2pPr marL="487695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2pPr>
            <a:lvl3pPr marL="97539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46308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4pPr>
            <a:lvl5pPr marL="195078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5pPr>
            <a:lvl6pPr marL="2438476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6pPr>
            <a:lvl7pPr marL="2926171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7pPr>
            <a:lvl8pPr marL="3413867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8pPr>
            <a:lvl9pPr marL="3901562" indent="0">
              <a:buNone/>
              <a:defRPr sz="17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English/DELACConApp6-8-16/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47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English/DELACConApp6-8-16/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48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68"/>
            <a:ext cx="8478203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1"/>
            <a:ext cx="4158466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7" y="1793241"/>
            <a:ext cx="4178945" cy="878839"/>
          </a:xfrm>
        </p:spPr>
        <p:txBody>
          <a:bodyPr anchor="b"/>
          <a:lstStyle>
            <a:lvl1pPr marL="0" indent="0">
              <a:buNone/>
              <a:defRPr sz="2560" b="1"/>
            </a:lvl1pPr>
            <a:lvl2pPr marL="487695" indent="0">
              <a:buNone/>
              <a:defRPr sz="2133" b="1"/>
            </a:lvl2pPr>
            <a:lvl3pPr marL="975390" indent="0">
              <a:buNone/>
              <a:defRPr sz="1920" b="1"/>
            </a:lvl3pPr>
            <a:lvl4pPr marL="1463086" indent="0">
              <a:buNone/>
              <a:defRPr sz="1707" b="1"/>
            </a:lvl4pPr>
            <a:lvl5pPr marL="1950781" indent="0">
              <a:buNone/>
              <a:defRPr sz="1707" b="1"/>
            </a:lvl5pPr>
            <a:lvl6pPr marL="2438476" indent="0">
              <a:buNone/>
              <a:defRPr sz="1707" b="1"/>
            </a:lvl6pPr>
            <a:lvl7pPr marL="2926171" indent="0">
              <a:buNone/>
              <a:defRPr sz="1707" b="1"/>
            </a:lvl7pPr>
            <a:lvl8pPr marL="3413867" indent="0">
              <a:buNone/>
              <a:defRPr sz="1707" b="1"/>
            </a:lvl8pPr>
            <a:lvl9pPr marL="3901562" indent="0">
              <a:buNone/>
              <a:defRPr sz="17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7" y="2672080"/>
            <a:ext cx="4178945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English/DELACConApp6-8-16/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65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English/DELACConApp6-8-16/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566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167" b="85556"/>
          <a:stretch/>
        </p:blipFill>
        <p:spPr>
          <a:xfrm>
            <a:off x="152400" y="176176"/>
            <a:ext cx="3520441" cy="832105"/>
          </a:xfrm>
          <a:prstGeom prst="rect">
            <a:avLst/>
          </a:prstGeom>
        </p:spPr>
      </p:pic>
      <p:cxnSp>
        <p:nvCxnSpPr>
          <p:cNvPr id="6" name="Straight Connector 5"/>
          <p:cNvCxnSpPr/>
          <p:nvPr userDrawn="1"/>
        </p:nvCxnSpPr>
        <p:spPr>
          <a:xfrm>
            <a:off x="30281" y="1008281"/>
            <a:ext cx="9799519" cy="9526"/>
          </a:xfrm>
          <a:prstGeom prst="line">
            <a:avLst/>
          </a:prstGeom>
          <a:ln w="63500">
            <a:solidFill>
              <a:srgbClr val="339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6005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55"/>
            <a:ext cx="4976336" cy="5198533"/>
          </a:xfrm>
        </p:spPr>
        <p:txBody>
          <a:bodyPr/>
          <a:lstStyle>
            <a:lvl1pPr>
              <a:defRPr sz="3413"/>
            </a:lvl1pPr>
            <a:lvl2pPr>
              <a:defRPr sz="2987"/>
            </a:lvl2pPr>
            <a:lvl3pPr>
              <a:defRPr sz="256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English/DELACConApp6-8-16/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6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English/DELACConApp6-8-16/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692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41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55"/>
            <a:ext cx="4976336" cy="5198533"/>
          </a:xfrm>
        </p:spPr>
        <p:txBody>
          <a:bodyPr anchor="t"/>
          <a:lstStyle>
            <a:lvl1pPr marL="0" indent="0">
              <a:buNone/>
              <a:defRPr sz="3413"/>
            </a:lvl1pPr>
            <a:lvl2pPr marL="487695" indent="0">
              <a:buNone/>
              <a:defRPr sz="2987"/>
            </a:lvl2pPr>
            <a:lvl3pPr marL="975390" indent="0">
              <a:buNone/>
              <a:defRPr sz="2560"/>
            </a:lvl3pPr>
            <a:lvl4pPr marL="1463086" indent="0">
              <a:buNone/>
              <a:defRPr sz="2133"/>
            </a:lvl4pPr>
            <a:lvl5pPr marL="1950781" indent="0">
              <a:buNone/>
              <a:defRPr sz="2133"/>
            </a:lvl5pPr>
            <a:lvl6pPr marL="2438476" indent="0">
              <a:buNone/>
              <a:defRPr sz="2133"/>
            </a:lvl6pPr>
            <a:lvl7pPr marL="2926171" indent="0">
              <a:buNone/>
              <a:defRPr sz="2133"/>
            </a:lvl7pPr>
            <a:lvl8pPr marL="3413867" indent="0">
              <a:buNone/>
              <a:defRPr sz="2133"/>
            </a:lvl8pPr>
            <a:lvl9pPr marL="3901562" indent="0">
              <a:buNone/>
              <a:defRPr sz="2133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07"/>
            </a:lvl1pPr>
            <a:lvl2pPr marL="487695" indent="0">
              <a:buNone/>
              <a:defRPr sz="1493"/>
            </a:lvl2pPr>
            <a:lvl3pPr marL="975390" indent="0">
              <a:buNone/>
              <a:defRPr sz="1280"/>
            </a:lvl3pPr>
            <a:lvl4pPr marL="1463086" indent="0">
              <a:buNone/>
              <a:defRPr sz="1067"/>
            </a:lvl4pPr>
            <a:lvl5pPr marL="1950781" indent="0">
              <a:buNone/>
              <a:defRPr sz="1067"/>
            </a:lvl5pPr>
            <a:lvl6pPr marL="2438476" indent="0">
              <a:buNone/>
              <a:defRPr sz="1067"/>
            </a:lvl6pPr>
            <a:lvl7pPr marL="2926171" indent="0">
              <a:buNone/>
              <a:defRPr sz="1067"/>
            </a:lvl7pPr>
            <a:lvl8pPr marL="3413867" indent="0">
              <a:buNone/>
              <a:defRPr sz="1067"/>
            </a:lvl8pPr>
            <a:lvl9pPr marL="3901562" indent="0">
              <a:buNone/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English/DELACConApp6-8-16/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471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English/DELACConApp6-8-16/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5118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4451" y="389467"/>
            <a:ext cx="2119551" cy="619929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5799" y="389467"/>
            <a:ext cx="6235779" cy="619929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English/DELACConApp6-8-16/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90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79" y="1823732"/>
            <a:ext cx="8478203" cy="3042919"/>
          </a:xfrm>
        </p:spPr>
        <p:txBody>
          <a:bodyPr anchor="b"/>
          <a:lstStyle>
            <a:lvl1pPr>
              <a:defRPr sz="6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679" y="4895439"/>
            <a:ext cx="8478203" cy="1600199"/>
          </a:xfrm>
        </p:spPr>
        <p:txBody>
          <a:bodyPr/>
          <a:lstStyle>
            <a:lvl1pPr marL="0" indent="0">
              <a:buNone/>
              <a:defRPr sz="2688">
                <a:solidFill>
                  <a:schemeClr val="tx1"/>
                </a:solidFill>
              </a:defRPr>
            </a:lvl1pPr>
            <a:lvl2pPr marL="512067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2pPr>
            <a:lvl3pPr marL="1024134" indent="0">
              <a:buNone/>
              <a:defRPr sz="2017">
                <a:solidFill>
                  <a:schemeClr val="tx1">
                    <a:tint val="75000"/>
                  </a:schemeClr>
                </a:solidFill>
              </a:defRPr>
            </a:lvl3pPr>
            <a:lvl4pPr marL="1536202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4pPr>
            <a:lvl5pPr marL="2048269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5pPr>
            <a:lvl6pPr marL="2560336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6pPr>
            <a:lvl7pPr marL="3072403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7pPr>
            <a:lvl8pPr marL="358447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8pPr>
            <a:lvl9pPr marL="4096538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English/DELACConApp6-8-16/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0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799" y="1947333"/>
            <a:ext cx="4177665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6336" y="1947333"/>
            <a:ext cx="4177665" cy="46414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English/DELACConApp6-8-16/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48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389471"/>
            <a:ext cx="8478203" cy="14139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080" y="1793242"/>
            <a:ext cx="4158466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080" y="2672080"/>
            <a:ext cx="4158466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6339" y="1793242"/>
            <a:ext cx="4178945" cy="878839"/>
          </a:xfrm>
        </p:spPr>
        <p:txBody>
          <a:bodyPr anchor="b"/>
          <a:lstStyle>
            <a:lvl1pPr marL="0" indent="0">
              <a:buNone/>
              <a:defRPr sz="2688" b="1"/>
            </a:lvl1pPr>
            <a:lvl2pPr marL="512067" indent="0">
              <a:buNone/>
              <a:defRPr sz="2240" b="1"/>
            </a:lvl2pPr>
            <a:lvl3pPr marL="1024134" indent="0">
              <a:buNone/>
              <a:defRPr sz="2017" b="1"/>
            </a:lvl3pPr>
            <a:lvl4pPr marL="1536202" indent="0">
              <a:buNone/>
              <a:defRPr sz="1792" b="1"/>
            </a:lvl4pPr>
            <a:lvl5pPr marL="2048269" indent="0">
              <a:buNone/>
              <a:defRPr sz="1792" b="1"/>
            </a:lvl5pPr>
            <a:lvl6pPr marL="2560336" indent="0">
              <a:buNone/>
              <a:defRPr sz="1792" b="1"/>
            </a:lvl6pPr>
            <a:lvl7pPr marL="3072403" indent="0">
              <a:buNone/>
              <a:defRPr sz="1792" b="1"/>
            </a:lvl7pPr>
            <a:lvl8pPr marL="3584470" indent="0">
              <a:buNone/>
              <a:defRPr sz="1792" b="1"/>
            </a:lvl8pPr>
            <a:lvl9pPr marL="4096538" indent="0">
              <a:buNone/>
              <a:defRPr sz="179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6339" y="2672080"/>
            <a:ext cx="4178945" cy="393022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English/DELACConApp6-8-16/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3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English/DELACConApp6-8-16/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612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English/DELACConApp6-8-16/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47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45" y="1053265"/>
            <a:ext cx="4976336" cy="5198533"/>
          </a:xfrm>
        </p:spPr>
        <p:txBody>
          <a:bodyPr/>
          <a:lstStyle>
            <a:lvl1pPr>
              <a:defRPr sz="3584"/>
            </a:lvl1pPr>
            <a:lvl2pPr>
              <a:defRPr sz="3136"/>
            </a:lvl2pPr>
            <a:lvl3pPr>
              <a:defRPr sz="2688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English/DELACConApp6-8-16/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43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079" y="487680"/>
            <a:ext cx="3170366" cy="1706880"/>
          </a:xfrm>
        </p:spPr>
        <p:txBody>
          <a:bodyPr anchor="b"/>
          <a:lstStyle>
            <a:lvl1pPr>
              <a:defRPr sz="358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78945" y="1053265"/>
            <a:ext cx="4976336" cy="5198533"/>
          </a:xfrm>
        </p:spPr>
        <p:txBody>
          <a:bodyPr anchor="t"/>
          <a:lstStyle>
            <a:lvl1pPr marL="0" indent="0">
              <a:buNone/>
              <a:defRPr sz="3584"/>
            </a:lvl1pPr>
            <a:lvl2pPr marL="512067" indent="0">
              <a:buNone/>
              <a:defRPr sz="3136"/>
            </a:lvl2pPr>
            <a:lvl3pPr marL="1024134" indent="0">
              <a:buNone/>
              <a:defRPr sz="2688"/>
            </a:lvl3pPr>
            <a:lvl4pPr marL="1536202" indent="0">
              <a:buNone/>
              <a:defRPr sz="2240"/>
            </a:lvl4pPr>
            <a:lvl5pPr marL="2048269" indent="0">
              <a:buNone/>
              <a:defRPr sz="2240"/>
            </a:lvl5pPr>
            <a:lvl6pPr marL="2560336" indent="0">
              <a:buNone/>
              <a:defRPr sz="2240"/>
            </a:lvl6pPr>
            <a:lvl7pPr marL="3072403" indent="0">
              <a:buNone/>
              <a:defRPr sz="2240"/>
            </a:lvl7pPr>
            <a:lvl8pPr marL="3584470" indent="0">
              <a:buNone/>
              <a:defRPr sz="2240"/>
            </a:lvl8pPr>
            <a:lvl9pPr marL="4096538" indent="0">
              <a:buNone/>
              <a:defRPr sz="224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079" y="2194560"/>
            <a:ext cx="3170366" cy="4065694"/>
          </a:xfrm>
        </p:spPr>
        <p:txBody>
          <a:bodyPr/>
          <a:lstStyle>
            <a:lvl1pPr marL="0" indent="0">
              <a:buNone/>
              <a:defRPr sz="1792"/>
            </a:lvl1pPr>
            <a:lvl2pPr marL="512067" indent="0">
              <a:buNone/>
              <a:defRPr sz="1569"/>
            </a:lvl2pPr>
            <a:lvl3pPr marL="1024134" indent="0">
              <a:buNone/>
              <a:defRPr sz="1344"/>
            </a:lvl3pPr>
            <a:lvl4pPr marL="1536202" indent="0">
              <a:buNone/>
              <a:defRPr sz="1121"/>
            </a:lvl4pPr>
            <a:lvl5pPr marL="2048269" indent="0">
              <a:buNone/>
              <a:defRPr sz="1121"/>
            </a:lvl5pPr>
            <a:lvl6pPr marL="2560336" indent="0">
              <a:buNone/>
              <a:defRPr sz="1121"/>
            </a:lvl6pPr>
            <a:lvl7pPr marL="3072403" indent="0">
              <a:buNone/>
              <a:defRPr sz="1121"/>
            </a:lvl7pPr>
            <a:lvl8pPr marL="3584470" indent="0">
              <a:buNone/>
              <a:defRPr sz="1121"/>
            </a:lvl8pPr>
            <a:lvl9pPr marL="4096538" indent="0">
              <a:buNone/>
              <a:defRPr sz="112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English/DELACConApp6-8-16/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59683-00B4-4106-94BE-DCBE4752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18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800" y="389471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00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2" y="678011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English/DELACConApp6-8-16/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1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0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1024134" rtl="0" eaLnBrk="1" latinLnBrk="0" hangingPunct="1">
        <a:lnSpc>
          <a:spcPct val="90000"/>
        </a:lnSpc>
        <a:spcBef>
          <a:spcPct val="0"/>
        </a:spcBef>
        <a:buNone/>
        <a:defRPr sz="49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5" indent="-256035" algn="l" defTabSz="1024134" rtl="0" eaLnBrk="1" latinLnBrk="0" hangingPunct="1">
        <a:lnSpc>
          <a:spcPct val="90000"/>
        </a:lnSpc>
        <a:spcBef>
          <a:spcPts val="1121"/>
        </a:spcBef>
        <a:buFont typeface="Arial" panose="020B0604020202020204" pitchFamily="34" charset="0"/>
        <a:buChar char="•"/>
        <a:defRPr sz="3136" kern="1200">
          <a:solidFill>
            <a:schemeClr val="tx1"/>
          </a:solidFill>
          <a:latin typeface="+mn-lt"/>
          <a:ea typeface="+mn-ea"/>
          <a:cs typeface="+mn-cs"/>
        </a:defRPr>
      </a:lvl1pPr>
      <a:lvl2pPr marL="76810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688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9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3pPr>
      <a:lvl4pPr marL="1792236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304303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816371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328438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840505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352572" indent="-256035" algn="l" defTabSz="1024134" rtl="0" eaLnBrk="1" latinLnBrk="0" hangingPunct="1">
        <a:lnSpc>
          <a:spcPct val="90000"/>
        </a:lnSpc>
        <a:spcBef>
          <a:spcPts val="560"/>
        </a:spcBef>
        <a:buFont typeface="Arial" panose="020B0604020202020204" pitchFamily="34" charset="0"/>
        <a:buChar char="•"/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1pPr>
      <a:lvl2pPr marL="512067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2pPr>
      <a:lvl3pPr marL="1024134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3pPr>
      <a:lvl4pPr marL="1536202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4pPr>
      <a:lvl5pPr marL="2048269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5pPr>
      <a:lvl6pPr marL="2560336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6pPr>
      <a:lvl7pPr marL="3072403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7pPr>
      <a:lvl8pPr marL="3584470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8pPr>
      <a:lvl9pPr marL="4096538" algn="l" defTabSz="1024134" rtl="0" eaLnBrk="1" latinLnBrk="0" hangingPunct="1">
        <a:defRPr sz="20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5799" y="389468"/>
            <a:ext cx="8478203" cy="1413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99" y="1947333"/>
            <a:ext cx="8478203" cy="4641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5799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56121" y="6780108"/>
            <a:ext cx="3317558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English/DELACConApp6-8-16/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42296" y="6780108"/>
            <a:ext cx="2211705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059683-00B4-4106-94BE-DCBE47523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47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75390" rtl="0" eaLnBrk="1" latinLnBrk="0" hangingPunct="1">
        <a:lnSpc>
          <a:spcPct val="90000"/>
        </a:lnSpc>
        <a:spcBef>
          <a:spcPct val="0"/>
        </a:spcBef>
        <a:buNone/>
        <a:defRPr sz="4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848" indent="-243848" algn="l" defTabSz="975390" rtl="0" eaLnBrk="1" latinLnBrk="0" hangingPunct="1">
        <a:lnSpc>
          <a:spcPct val="90000"/>
        </a:lnSpc>
        <a:spcBef>
          <a:spcPts val="1067"/>
        </a:spcBef>
        <a:buFont typeface="Arial" panose="020B0604020202020204" pitchFamily="34" charset="0"/>
        <a:buChar char="•"/>
        <a:defRPr sz="2987" kern="1200">
          <a:solidFill>
            <a:schemeClr val="tx1"/>
          </a:solidFill>
          <a:latin typeface="+mn-lt"/>
          <a:ea typeface="+mn-ea"/>
          <a:cs typeface="+mn-cs"/>
        </a:defRPr>
      </a:lvl1pPr>
      <a:lvl2pPr marL="73154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38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706933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219462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68232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3170019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657714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4145410" indent="-243848" algn="l" defTabSz="975390" rtl="0" eaLnBrk="1" latinLnBrk="0" hangingPunct="1">
        <a:lnSpc>
          <a:spcPct val="90000"/>
        </a:lnSpc>
        <a:spcBef>
          <a:spcPts val="533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5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90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8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8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76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71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67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62" algn="l" defTabSz="975390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6027" y="1371600"/>
            <a:ext cx="871833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 Narrow" panose="020B0606020202030204" pitchFamily="34" charset="0"/>
              </a:rPr>
              <a:t>Federal Program Funding to Improve Student Outcomes </a:t>
            </a:r>
          </a:p>
          <a:p>
            <a:pPr algn="ctr"/>
            <a:endParaRPr lang="en-US" sz="1200" b="1" dirty="0"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>
                <a:latin typeface="Arial Narrow" panose="020B0606020202030204" pitchFamily="34" charset="0"/>
              </a:rPr>
              <a:t>Consolidated Application</a:t>
            </a:r>
            <a:br>
              <a:rPr lang="en-US" sz="3200" b="1" dirty="0">
                <a:latin typeface="Arial Narrow" panose="020B0606020202030204" pitchFamily="34" charset="0"/>
              </a:rPr>
            </a:br>
            <a:r>
              <a:rPr lang="en-US" sz="3200" b="1" dirty="0">
                <a:latin typeface="Arial Narrow" panose="020B0606020202030204" pitchFamily="34" charset="0"/>
              </a:rPr>
              <a:t>Winter Report</a:t>
            </a:r>
            <a:endParaRPr lang="en-US" sz="3200" b="1" dirty="0">
              <a:latin typeface="Arial Narrow" panose="020B0606020202030204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8634" y="3831021"/>
            <a:ext cx="794582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District English Learner Advisory Council (DELAC) Meeting</a:t>
            </a:r>
          </a:p>
          <a:p>
            <a:pPr algn="ctr"/>
            <a:r>
              <a:rPr lang="en-US" sz="2800" b="1" dirty="0"/>
              <a:t>April 14, 2021</a:t>
            </a:r>
          </a:p>
          <a:p>
            <a:pPr algn="ctr"/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72162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219" y="1172901"/>
            <a:ext cx="8874177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Arial Narrow" panose="020B0606020202030204" pitchFamily="34" charset="0"/>
              </a:rPr>
              <a:t>ConApp</a:t>
            </a:r>
            <a:r>
              <a:rPr lang="en-US" sz="2800" b="1" dirty="0">
                <a:latin typeface="Arial Narrow" panose="020B0606020202030204" pitchFamily="34" charset="0"/>
              </a:rPr>
              <a:t> Winter 2020-21: Title III Funds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1953" y="2317303"/>
            <a:ext cx="8469443" cy="186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EL 2020-21 Allocation</a:t>
            </a:r>
            <a:r>
              <a:rPr lang="en-US" sz="3200" dirty="0"/>
              <a:t>: </a:t>
            </a:r>
            <a:r>
              <a:rPr lang="en-US" sz="3200" b="1" u="sng" dirty="0">
                <a:solidFill>
                  <a:srgbClr val="FF0000"/>
                </a:solidFill>
              </a:rPr>
              <a:t>$859,602</a:t>
            </a:r>
          </a:p>
          <a:p>
            <a:endParaRPr lang="en-US" sz="3200" dirty="0"/>
          </a:p>
          <a:p>
            <a:r>
              <a:rPr lang="en-US" sz="3200" b="1" dirty="0"/>
              <a:t>Immigrant 2020-21 Allocation</a:t>
            </a:r>
            <a:r>
              <a:rPr lang="en-US" sz="3200" dirty="0"/>
              <a:t>: </a:t>
            </a:r>
            <a:r>
              <a:rPr lang="en-US" sz="3200" b="1" u="sng" dirty="0">
                <a:solidFill>
                  <a:srgbClr val="FF0000"/>
                </a:solidFill>
              </a:rPr>
              <a:t>$120,300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109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219" y="1172901"/>
            <a:ext cx="8874177" cy="9541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 Narrow" panose="020B0606020202030204" pitchFamily="34" charset="0"/>
              </a:rPr>
              <a:t>How are Title III Funds Used</a:t>
            </a:r>
          </a:p>
          <a:p>
            <a:r>
              <a:rPr lang="en-US" sz="2800" b="1" dirty="0">
                <a:latin typeface="Arial Narrow" panose="020B0606020202030204" pitchFamily="34" charset="0"/>
              </a:rPr>
              <a:t>Example Expenditures 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7219" y="2641600"/>
            <a:ext cx="8874177" cy="3343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Title III: Centrally managed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dirty="0"/>
              <a:t>Coaching and support for teachers and principals </a:t>
            </a:r>
            <a:endParaRPr lang="en-US" sz="1400" b="1" dirty="0"/>
          </a:p>
          <a:p>
            <a:pPr marL="457200" indent="-457200">
              <a:buFont typeface="Arial" charset="0"/>
              <a:buChar char="•"/>
            </a:pPr>
            <a:r>
              <a:rPr lang="en-US" sz="3200" dirty="0"/>
              <a:t>Professional Development and  materials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dirty="0"/>
              <a:t>Instructional Aides for Duel Immersion classrooms</a:t>
            </a:r>
            <a:r>
              <a:rPr lang="en-US" sz="3200" b="1" dirty="0"/>
              <a:t>.</a:t>
            </a:r>
          </a:p>
          <a:p>
            <a:pPr marL="457200" indent="-457200">
              <a:buFont typeface="Arial" charset="0"/>
              <a:buChar char="•"/>
            </a:pPr>
            <a:r>
              <a:rPr lang="en-US" sz="3200" dirty="0"/>
              <a:t>Specialized courses for immigrant students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328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8033" y="1070727"/>
            <a:ext cx="8939605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latin typeface="Arial Narrow" panose="020B0606020202030204" pitchFamily="34" charset="0"/>
              </a:rPr>
              <a:t>ConApp</a:t>
            </a:r>
            <a:r>
              <a:rPr lang="en-US" sz="2800" b="1" dirty="0">
                <a:latin typeface="Arial Narrow" panose="020B0606020202030204" pitchFamily="34" charset="0"/>
              </a:rPr>
              <a:t> Winter 2020-21: Title IV Funds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34321" y="2218544"/>
            <a:ext cx="810179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100"/>
          </a:p>
          <a:p>
            <a:pPr lvl="0"/>
            <a:endParaRPr lang="en-US" sz="2800"/>
          </a:p>
          <a:p>
            <a:endParaRPr lang="en-US" sz="2800" b="1"/>
          </a:p>
        </p:txBody>
      </p:sp>
      <p:sp>
        <p:nvSpPr>
          <p:cNvPr id="8" name="TextBox 7"/>
          <p:cNvSpPr txBox="1"/>
          <p:nvPr/>
        </p:nvSpPr>
        <p:spPr>
          <a:xfrm>
            <a:off x="228600" y="2583180"/>
            <a:ext cx="938403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Title IV Part A: </a:t>
            </a:r>
            <a:r>
              <a:rPr lang="en-US" sz="3200" dirty="0"/>
              <a:t>to provide all students with access to a well-rounded education, improve conditions for student learning and improve use of technology to improve the academic achievement and digital literacy of all students.</a:t>
            </a:r>
          </a:p>
          <a:p>
            <a:endParaRPr lang="en-US" sz="3200" b="1" dirty="0"/>
          </a:p>
          <a:p>
            <a:pPr marL="832700" lvl="1" indent="-342900">
              <a:buFont typeface="Arial" panose="020B0604020202020204" pitchFamily="34" charset="0"/>
              <a:buChar char="•"/>
            </a:pPr>
            <a:r>
              <a:rPr lang="en-US" sz="3200" b="1" dirty="0"/>
              <a:t>2020-21 Title IV Allocation: </a:t>
            </a:r>
            <a:r>
              <a:rPr lang="en-US" sz="3200" b="1" u="sng" dirty="0">
                <a:solidFill>
                  <a:srgbClr val="FF0000"/>
                </a:solidFill>
              </a:rPr>
              <a:t>$1,435,181</a:t>
            </a:r>
          </a:p>
        </p:txBody>
      </p:sp>
    </p:spTree>
    <p:extLst>
      <p:ext uri="{BB962C8B-B14F-4D97-AF65-F5344CB8AC3E}">
        <p14:creationId xmlns:p14="http://schemas.microsoft.com/office/powerpoint/2010/main" val="697273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8033" y="1070727"/>
            <a:ext cx="8939605" cy="9541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 Narrow" panose="020B0606020202030204" pitchFamily="34" charset="0"/>
              </a:rPr>
              <a:t>How are Title IV Funds Used</a:t>
            </a:r>
          </a:p>
          <a:p>
            <a:pPr algn="ctr"/>
            <a:r>
              <a:rPr lang="en-US" sz="2800" b="1" dirty="0">
                <a:latin typeface="Arial Narrow" panose="020B0606020202030204" pitchFamily="34" charset="0"/>
              </a:rPr>
              <a:t>Example Expenditures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34321" y="2218544"/>
            <a:ext cx="810179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100"/>
          </a:p>
          <a:p>
            <a:pPr lvl="0"/>
            <a:endParaRPr lang="en-US" sz="2800"/>
          </a:p>
          <a:p>
            <a:endParaRPr lang="en-US" sz="2800" b="1"/>
          </a:p>
        </p:txBody>
      </p:sp>
      <p:sp>
        <p:nvSpPr>
          <p:cNvPr id="8" name="TextBox 7"/>
          <p:cNvSpPr txBox="1"/>
          <p:nvPr/>
        </p:nvSpPr>
        <p:spPr>
          <a:xfrm>
            <a:off x="228600" y="2583180"/>
            <a:ext cx="938403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3200" dirty="0"/>
              <a:t>Increased access to arts and music programs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Increased supports for homeless and foster youth students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Mentoring and support for credit deficient or off track students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Bullying prevention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Multi-Tiered Systems of Support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Professional learning </a:t>
            </a:r>
          </a:p>
        </p:txBody>
      </p:sp>
    </p:spTree>
    <p:extLst>
      <p:ext uri="{BB962C8B-B14F-4D97-AF65-F5344CB8AC3E}">
        <p14:creationId xmlns:p14="http://schemas.microsoft.com/office/powerpoint/2010/main" val="4272879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0818" y="2136424"/>
            <a:ext cx="7467600" cy="769441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solidFill>
                  <a:srgbClr val="002060"/>
                </a:solidFill>
                <a:ea typeface="Verdana" pitchFamily="34" charset="0"/>
                <a:cs typeface="Verdana" pitchFamily="34" charset="0"/>
              </a:rPr>
              <a:t>Questions?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296400" y="6933261"/>
            <a:ext cx="533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>
                <a:latin typeface="Verdana" pitchFamily="34" charset="0"/>
                <a:ea typeface="Verdana" pitchFamily="34" charset="0"/>
                <a:cs typeface="Verdana" pitchFamily="34" charset="0"/>
              </a:rPr>
              <a:t>54</a:t>
            </a:r>
          </a:p>
        </p:txBody>
      </p:sp>
    </p:spTree>
    <p:extLst>
      <p:ext uri="{BB962C8B-B14F-4D97-AF65-F5344CB8AC3E}">
        <p14:creationId xmlns:p14="http://schemas.microsoft.com/office/powerpoint/2010/main" val="680183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2748" y="1097651"/>
            <a:ext cx="8939048" cy="646331"/>
          </a:xfrm>
          <a:prstGeom prst="rect">
            <a:avLst/>
          </a:prstGeom>
          <a:solidFill>
            <a:schemeClr val="bg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What is the Consolidated Application (</a:t>
            </a:r>
            <a:r>
              <a:rPr lang="en-US" sz="3600" b="1" dirty="0" err="1">
                <a:latin typeface="Arial Narrow" panose="020B0606020202030204" pitchFamily="34" charset="0"/>
              </a:rPr>
              <a:t>ConApp</a:t>
            </a:r>
            <a:r>
              <a:rPr lang="en-US" sz="3600" b="1" dirty="0">
                <a:latin typeface="Arial Narrow" panose="020B0606020202030204" pitchFamily="34" charset="0"/>
              </a:rPr>
              <a:t>)?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90408" y="1943424"/>
            <a:ext cx="826372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The </a:t>
            </a:r>
            <a:r>
              <a:rPr lang="en-US" sz="3600" u="sng" dirty="0"/>
              <a:t>application</a:t>
            </a:r>
            <a:r>
              <a:rPr lang="en-US" sz="3600" dirty="0"/>
              <a:t> is used by the California Department of Education (CDE) to distribute funds from federal programs.</a:t>
            </a:r>
          </a:p>
          <a:p>
            <a:endParaRPr lang="en-US" sz="3600" dirty="0"/>
          </a:p>
          <a:p>
            <a:r>
              <a:rPr lang="en-US" sz="3600" dirty="0"/>
              <a:t>The </a:t>
            </a:r>
            <a:r>
              <a:rPr lang="en-US" sz="3600" u="sng" dirty="0"/>
              <a:t>reports</a:t>
            </a:r>
            <a:r>
              <a:rPr lang="en-US" sz="3600" dirty="0"/>
              <a:t> serve as a way to monitor the use of federal funds and compliance with State regulations. </a:t>
            </a:r>
          </a:p>
          <a:p>
            <a:endParaRPr lang="en-US" sz="3200" dirty="0"/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714323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882" y="1045607"/>
            <a:ext cx="8172989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Arial Narrow" panose="020B0606020202030204" pitchFamily="34" charset="0"/>
              </a:rPr>
              <a:t>Funding sources reported in the </a:t>
            </a:r>
            <a:r>
              <a:rPr lang="en-US" sz="3600" b="1" dirty="0" err="1">
                <a:latin typeface="Arial Narrow" panose="020B0606020202030204" pitchFamily="34" charset="0"/>
              </a:rPr>
              <a:t>ConApp</a:t>
            </a:r>
            <a:r>
              <a:rPr lang="en-US" sz="3600" b="1" dirty="0">
                <a:latin typeface="Arial Narrow" panose="020B0606020202030204" pitchFamily="34" charset="0"/>
              </a:rPr>
              <a:t>:</a:t>
            </a:r>
          </a:p>
          <a:p>
            <a:r>
              <a:rPr lang="en-US" sz="2800" b="1" dirty="0">
                <a:latin typeface="Arial Narrow" panose="020B0606020202030204" pitchFamily="34" charset="0"/>
              </a:rPr>
              <a:t>Title I – Increasing Student Achievement</a:t>
            </a:r>
          </a:p>
          <a:p>
            <a:endParaRPr lang="en-US" sz="3600" b="1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3435" y="2799933"/>
            <a:ext cx="9491631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b="1" dirty="0"/>
          </a:p>
          <a:p>
            <a:r>
              <a:rPr lang="en-US" sz="3200" b="1" u="sng" dirty="0"/>
              <a:t>Title I Part A</a:t>
            </a:r>
            <a:r>
              <a:rPr lang="en-US" sz="3200" dirty="0"/>
              <a:t> – to ensure that all children have an opportunity to reach academic proficiency. Funding goes </a:t>
            </a:r>
            <a:r>
              <a:rPr lang="en-US" sz="3200"/>
              <a:t>to the district </a:t>
            </a:r>
            <a:r>
              <a:rPr lang="en-US" sz="3200" dirty="0"/>
              <a:t>and school sites. </a:t>
            </a:r>
            <a:endParaRPr lang="en-US" sz="3200" b="1" u="sng" dirty="0"/>
          </a:p>
          <a:p>
            <a:endParaRPr lang="en-US" sz="1200" b="1" u="sng" dirty="0"/>
          </a:p>
          <a:p>
            <a:endParaRPr lang="en-US" sz="3200" b="1" u="sng" dirty="0"/>
          </a:p>
          <a:p>
            <a:endParaRPr lang="en-US" sz="3200" b="1" u="sng" dirty="0"/>
          </a:p>
          <a:p>
            <a:endParaRPr lang="en-US" sz="3200" dirty="0"/>
          </a:p>
          <a:p>
            <a:endParaRPr lang="en-US" sz="2000" b="1" dirty="0"/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47265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8033" y="1070727"/>
            <a:ext cx="8427495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Calibri" pitchFamily="34" charset="0"/>
                <a:cs typeface="Calibri" pitchFamily="34" charset="0"/>
              </a:rPr>
              <a:t>ConApp</a:t>
            </a:r>
            <a:r>
              <a:rPr lang="en-US" sz="3600" b="1" dirty="0">
                <a:latin typeface="Calibri" pitchFamily="34" charset="0"/>
                <a:cs typeface="Calibri" pitchFamily="34" charset="0"/>
              </a:rPr>
              <a:t> Winter Report 2020-21: Title I Funds</a:t>
            </a:r>
            <a:endParaRPr lang="en-US" sz="3600" dirty="0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DB68737-A14C-6F4B-9951-CD78EAEDE113}"/>
              </a:ext>
            </a:extLst>
          </p:cNvPr>
          <p:cNvSpPr txBox="1"/>
          <p:nvPr/>
        </p:nvSpPr>
        <p:spPr>
          <a:xfrm>
            <a:off x="308611" y="2271056"/>
            <a:ext cx="8869680" cy="4821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2020-21 Local Educational Agency (LEA) Allocation:  </a:t>
            </a:r>
            <a:r>
              <a:rPr lang="en-US" sz="2400" b="1" u="sng" dirty="0">
                <a:solidFill>
                  <a:srgbClr val="FF0000"/>
                </a:solidFill>
              </a:rPr>
              <a:t>$19,886,817</a:t>
            </a:r>
          </a:p>
          <a:p>
            <a:r>
              <a:rPr lang="en-US" sz="2400" b="1" dirty="0"/>
              <a:t>Required Reservations: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Equitable Service to Private  Schools: </a:t>
            </a:r>
            <a:r>
              <a:rPr lang="en-US" sz="2400" b="1" u="sng" dirty="0">
                <a:solidFill>
                  <a:srgbClr val="FF0000"/>
                </a:solidFill>
              </a:rPr>
              <a:t>$235,430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Parent &amp; Family Engagement: </a:t>
            </a:r>
            <a:r>
              <a:rPr lang="en-US" sz="2400" b="1" u="sng" dirty="0">
                <a:solidFill>
                  <a:srgbClr val="FF0000"/>
                </a:solidFill>
              </a:rPr>
              <a:t>$198,868</a:t>
            </a:r>
            <a:r>
              <a:rPr lang="en-US" sz="2400" u="sng" dirty="0">
                <a:solidFill>
                  <a:srgbClr val="FF0000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Services to Homeless Children:  </a:t>
            </a:r>
            <a:r>
              <a:rPr lang="en-US" sz="2400" b="1" u="sng" dirty="0">
                <a:solidFill>
                  <a:srgbClr val="FF0000"/>
                </a:solidFill>
              </a:rPr>
              <a:t>$161,872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Public School Choice Transportation: </a:t>
            </a:r>
            <a:r>
              <a:rPr lang="en-US" sz="2400" b="1" u="sng" dirty="0">
                <a:solidFill>
                  <a:srgbClr val="FF0000"/>
                </a:solidFill>
              </a:rPr>
              <a:t>$46,000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Authorized Reservations:  </a:t>
            </a:r>
            <a:r>
              <a:rPr lang="en-US" sz="2400" b="1" u="sng" dirty="0">
                <a:solidFill>
                  <a:srgbClr val="FF0000"/>
                </a:solidFill>
              </a:rPr>
              <a:t>$9,330,691</a:t>
            </a:r>
          </a:p>
          <a:p>
            <a:pPr marL="8327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Parent Involvement</a:t>
            </a:r>
          </a:p>
          <a:p>
            <a:pPr marL="8327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Academic Supports</a:t>
            </a:r>
          </a:p>
          <a:p>
            <a:pPr marL="8327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Professional Development</a:t>
            </a:r>
          </a:p>
          <a:p>
            <a:pPr marL="8327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Assistance to Schools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290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4321" y="2218544"/>
            <a:ext cx="810179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100"/>
          </a:p>
          <a:p>
            <a:pPr lvl="0"/>
            <a:endParaRPr lang="en-US" sz="2800"/>
          </a:p>
          <a:p>
            <a:endParaRPr lang="en-US" sz="2800" b="1"/>
          </a:p>
        </p:txBody>
      </p:sp>
      <p:sp>
        <p:nvSpPr>
          <p:cNvPr id="7" name="TextBox 6"/>
          <p:cNvSpPr txBox="1"/>
          <p:nvPr/>
        </p:nvSpPr>
        <p:spPr>
          <a:xfrm>
            <a:off x="398033" y="1070727"/>
            <a:ext cx="8427495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Calibri" pitchFamily="34" charset="0"/>
                <a:cs typeface="Calibri" pitchFamily="34" charset="0"/>
              </a:rPr>
              <a:t>ConApp</a:t>
            </a:r>
            <a:r>
              <a:rPr lang="en-US" sz="3600" b="1" dirty="0">
                <a:latin typeface="Calibri" pitchFamily="34" charset="0"/>
                <a:cs typeface="Calibri" pitchFamily="34" charset="0"/>
              </a:rPr>
              <a:t> Winter Report 2020-21: Title I Funds</a:t>
            </a:r>
            <a:r>
              <a:rPr lang="en-US" sz="3600" dirty="0"/>
              <a:t> </a:t>
            </a:r>
            <a:r>
              <a:rPr lang="en-US" sz="3600" b="1" dirty="0">
                <a:latin typeface="Calibri" pitchFamily="34" charset="0"/>
                <a:cs typeface="Calibri" pitchFamily="34" charset="0"/>
              </a:rPr>
              <a:t>(cont.) 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98033" y="2761129"/>
            <a:ext cx="90579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Allocation to Schools</a:t>
            </a:r>
            <a:r>
              <a:rPr lang="en-US" sz="3200" dirty="0"/>
              <a:t>: </a:t>
            </a:r>
            <a:r>
              <a:rPr lang="en-US" sz="3200" b="1" u="sng" dirty="0">
                <a:solidFill>
                  <a:srgbClr val="FF0000"/>
                </a:solidFill>
              </a:rPr>
              <a:t>$6,764,428</a:t>
            </a:r>
          </a:p>
          <a:p>
            <a:pPr marL="947000" lvl="1" indent="-457200">
              <a:buFont typeface="Arial" panose="020B0604020202020204" pitchFamily="34" charset="0"/>
              <a:buChar char="•"/>
            </a:pPr>
            <a:r>
              <a:rPr lang="en-US" sz="3200" b="1" dirty="0"/>
              <a:t>Per Pupil Amount</a:t>
            </a:r>
            <a:r>
              <a:rPr lang="en-US" sz="3200" dirty="0"/>
              <a:t>: </a:t>
            </a:r>
            <a:r>
              <a:rPr lang="en-US" sz="3200" b="1" u="sng" dirty="0">
                <a:solidFill>
                  <a:srgbClr val="FF0000"/>
                </a:solidFill>
              </a:rPr>
              <a:t>$252.07</a:t>
            </a:r>
          </a:p>
          <a:p>
            <a:pPr marL="9470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62 District Title I funded schools</a:t>
            </a:r>
          </a:p>
        </p:txBody>
      </p:sp>
    </p:spTree>
    <p:extLst>
      <p:ext uri="{BB962C8B-B14F-4D97-AF65-F5344CB8AC3E}">
        <p14:creationId xmlns:p14="http://schemas.microsoft.com/office/powerpoint/2010/main" val="2138305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4321" y="2218544"/>
            <a:ext cx="810179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100"/>
          </a:p>
          <a:p>
            <a:pPr lvl="0"/>
            <a:endParaRPr lang="en-US" sz="2800"/>
          </a:p>
          <a:p>
            <a:endParaRPr lang="en-US" sz="2800" b="1"/>
          </a:p>
        </p:txBody>
      </p:sp>
      <p:sp>
        <p:nvSpPr>
          <p:cNvPr id="7" name="TextBox 6"/>
          <p:cNvSpPr txBox="1"/>
          <p:nvPr/>
        </p:nvSpPr>
        <p:spPr>
          <a:xfrm>
            <a:off x="398033" y="1070727"/>
            <a:ext cx="8427495" cy="10772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alibri" pitchFamily="34" charset="0"/>
                <a:cs typeface="Calibri" pitchFamily="34" charset="0"/>
              </a:rPr>
              <a:t>How are Title I Part A Funds Used:  </a:t>
            </a:r>
          </a:p>
          <a:p>
            <a:r>
              <a:rPr lang="en-US" sz="2800" b="1" dirty="0">
                <a:latin typeface="Calibri" pitchFamily="34" charset="0"/>
                <a:cs typeface="Calibri" pitchFamily="34" charset="0"/>
              </a:rPr>
              <a:t>Example Expenditures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61365" y="2218544"/>
            <a:ext cx="9294607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Title I Part A:  District (LCAP Addendum)</a:t>
            </a:r>
          </a:p>
          <a:p>
            <a:r>
              <a:rPr lang="en-US" sz="2400" dirty="0"/>
              <a:t>School choice transportation; Equitable services to private schools;  Training Specialists;  ELA and Math Support;  Priority Schools; Student Support and Health Services; Parent Resource Center; After school programs</a:t>
            </a:r>
          </a:p>
          <a:p>
            <a:endParaRPr lang="en-US" sz="2400" b="1" dirty="0"/>
          </a:p>
          <a:p>
            <a:r>
              <a:rPr lang="en-US" sz="2400" b="1" dirty="0"/>
              <a:t>Title I Part A:  School Sites – (in SPSA)</a:t>
            </a:r>
          </a:p>
          <a:p>
            <a:r>
              <a:rPr lang="en-US" sz="2400" dirty="0"/>
              <a:t>Instruction Coordinators; Resource Teachers, Instructional Aides,  Supplemental materials;  Assessment &amp; Intervention programs;  Parent Resource Centers</a:t>
            </a:r>
            <a:endParaRPr lang="en-US" sz="24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33209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9587" y="1172901"/>
            <a:ext cx="8874177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Calibri" pitchFamily="34" charset="0"/>
                <a:cs typeface="Calibri" pitchFamily="34" charset="0"/>
              </a:rPr>
              <a:t>ConApp</a:t>
            </a:r>
            <a:r>
              <a:rPr lang="en-US" sz="2800" b="1" dirty="0">
                <a:latin typeface="Calibri" pitchFamily="34" charset="0"/>
                <a:cs typeface="Calibri" pitchFamily="34" charset="0"/>
              </a:rPr>
              <a:t> 2020-21 Winter Report: Title II Funds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31953" y="2371092"/>
            <a:ext cx="8469443" cy="1116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47000" lvl="1" indent="-457200">
              <a:buFont typeface="Arial" panose="020B0604020202020204" pitchFamily="34" charset="0"/>
              <a:buChar char="•"/>
            </a:pPr>
            <a:endParaRPr lang="en-US" sz="2800"/>
          </a:p>
          <a:p>
            <a:endParaRPr lang="en-US"/>
          </a:p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29489" y="2010874"/>
            <a:ext cx="887190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Title II Part A</a:t>
            </a:r>
            <a:r>
              <a:rPr lang="en-US" sz="3200" dirty="0"/>
              <a:t>: to increase the academic achievement of all students by improving teacher and principal quality. Funding is centrally managed.</a:t>
            </a:r>
          </a:p>
          <a:p>
            <a:endParaRPr lang="en-US" sz="3200" dirty="0"/>
          </a:p>
          <a:p>
            <a:pPr marL="9470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 2020-21 Allocation: </a:t>
            </a:r>
            <a:r>
              <a:rPr lang="en-US" sz="3200" b="1" u="sng" dirty="0">
                <a:solidFill>
                  <a:srgbClr val="FF0000"/>
                </a:solidFill>
              </a:rPr>
              <a:t>$2,249,021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33982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9587" y="1172901"/>
            <a:ext cx="8874177" cy="83099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itchFamily="34" charset="0"/>
                <a:cs typeface="Calibri" pitchFamily="34" charset="0"/>
              </a:rPr>
              <a:t>How are Title II Funds Used</a:t>
            </a:r>
          </a:p>
          <a:p>
            <a:r>
              <a:rPr lang="en-US" sz="2000" b="1" dirty="0">
                <a:latin typeface="Calibri" pitchFamily="34" charset="0"/>
                <a:cs typeface="Calibri" pitchFamily="34" charset="0"/>
              </a:rPr>
              <a:t>Example Expenditures</a:t>
            </a: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31953" y="2371092"/>
            <a:ext cx="8469443" cy="1116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47000" lvl="1" indent="-457200">
              <a:buFont typeface="Arial" panose="020B0604020202020204" pitchFamily="34" charset="0"/>
              <a:buChar char="•"/>
            </a:pPr>
            <a:endParaRPr lang="en-US" sz="2800"/>
          </a:p>
          <a:p>
            <a:endParaRPr lang="en-US"/>
          </a:p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29489" y="2010874"/>
            <a:ext cx="887190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Title II Part A:  Centrally managed</a:t>
            </a:r>
          </a:p>
          <a:p>
            <a:pPr marL="9470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Professional Development for teachers and principals </a:t>
            </a:r>
          </a:p>
          <a:p>
            <a:pPr marL="947000" lvl="1" indent="-457200">
              <a:buFont typeface="Arial" panose="020B0604020202020204" pitchFamily="34" charset="0"/>
              <a:buChar char="•"/>
            </a:pPr>
            <a:r>
              <a:rPr lang="en-US" sz="3200" dirty="0"/>
              <a:t>Teacher Induction Program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05554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7219" y="1172901"/>
            <a:ext cx="8874177" cy="5232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Title III: Supports to English Learners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9585" y="2026846"/>
            <a:ext cx="8469443" cy="6041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/>
              <a:t>Title III English Learner</a:t>
            </a:r>
            <a:r>
              <a:rPr lang="en-US" sz="3200" dirty="0"/>
              <a:t>: to ensure English learners attain English proficiency and reach high levels of academic attainment in English. Funding is centrally managed.</a:t>
            </a:r>
          </a:p>
          <a:p>
            <a:endParaRPr lang="en-US" sz="3200" dirty="0"/>
          </a:p>
          <a:p>
            <a:r>
              <a:rPr lang="en-US" sz="3200" b="1" u="sng" dirty="0"/>
              <a:t>Title III Immigrant Education Program</a:t>
            </a:r>
            <a:r>
              <a:rPr lang="en-US" sz="3200" dirty="0"/>
              <a:t>: to ensure that immigrant students meet the same challenging grade level and graduation standards as other students.</a:t>
            </a:r>
          </a:p>
          <a:p>
            <a:endParaRPr lang="en-US" sz="3200" dirty="0"/>
          </a:p>
          <a:p>
            <a:pPr marL="832700" lvl="1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0846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8431</TotalTime>
  <Words>569</Words>
  <Application>Microsoft Macintosh PowerPoint</Application>
  <PresentationFormat>Custom</PresentationFormat>
  <Paragraphs>95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Calibri Light</vt:lpstr>
      <vt:lpstr>Verdana</vt:lpstr>
      <vt:lpstr>1_Office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A. Forrest</dc:creator>
  <cp:lastModifiedBy>Microsoft Office User</cp:lastModifiedBy>
  <cp:revision>418</cp:revision>
  <cp:lastPrinted>2016-06-06T20:08:53Z</cp:lastPrinted>
  <dcterms:created xsi:type="dcterms:W3CDTF">2013-05-24T21:33:12Z</dcterms:created>
  <dcterms:modified xsi:type="dcterms:W3CDTF">2021-04-09T17:58:50Z</dcterms:modified>
</cp:coreProperties>
</file>