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7"/>
  </p:notesMasterIdLst>
  <p:handoutMasterIdLst>
    <p:handoutMasterId r:id="rId18"/>
  </p:handoutMasterIdLst>
  <p:sldIdLst>
    <p:sldId id="463" r:id="rId3"/>
    <p:sldId id="522" r:id="rId4"/>
    <p:sldId id="516" r:id="rId5"/>
    <p:sldId id="486" r:id="rId6"/>
    <p:sldId id="533" r:id="rId7"/>
    <p:sldId id="534" r:id="rId8"/>
    <p:sldId id="535" r:id="rId9"/>
    <p:sldId id="544" r:id="rId10"/>
    <p:sldId id="520" r:id="rId11"/>
    <p:sldId id="538" r:id="rId12"/>
    <p:sldId id="545" r:id="rId13"/>
    <p:sldId id="543" r:id="rId14"/>
    <p:sldId id="546" r:id="rId15"/>
    <p:sldId id="532" r:id="rId16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5" autoAdjust="0"/>
    <p:restoredTop sz="93182" autoAdjust="0"/>
  </p:normalViewPr>
  <p:slideViewPr>
    <p:cSldViewPr snapToGrid="0">
      <p:cViewPr varScale="1">
        <p:scale>
          <a:sx n="78" d="100"/>
          <a:sy n="78" d="100"/>
        </p:scale>
        <p:origin x="360" y="176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9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54113"/>
            <a:ext cx="4187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7" tIns="46232" rIns="92467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6"/>
            <a:ext cx="5560060" cy="3636705"/>
          </a:xfrm>
          <a:prstGeom prst="rect">
            <a:avLst/>
          </a:prstGeom>
        </p:spPr>
        <p:txBody>
          <a:bodyPr vert="horz" lIns="92467" tIns="46232" rIns="92467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33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4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5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English/DELACConApp6-8-16/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English/DELACConApp6-8-16/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027" y="1371600"/>
            <a:ext cx="87183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 Narrow" panose="020B0606020202030204" pitchFamily="34" charset="0"/>
              </a:rPr>
              <a:t>Federal Program Funding to Improve Student Outcomes </a:t>
            </a:r>
          </a:p>
          <a:p>
            <a:pPr algn="ctr"/>
            <a:endParaRPr lang="en-US" sz="1200" b="1" dirty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>
                <a:latin typeface="Arial Narrow" panose="020B0606020202030204" pitchFamily="34" charset="0"/>
              </a:rPr>
              <a:t>Consolidated Application</a:t>
            </a:r>
            <a:br>
              <a:rPr lang="en-US" sz="3200" b="1" dirty="0">
                <a:latin typeface="Arial Narrow" panose="020B0606020202030204" pitchFamily="34" charset="0"/>
              </a:rPr>
            </a:br>
            <a:r>
              <a:rPr lang="en-US" sz="3200" b="1" dirty="0">
                <a:latin typeface="Arial Narrow" panose="020B0606020202030204" pitchFamily="34" charset="0"/>
              </a:rPr>
              <a:t>Winter Report</a:t>
            </a:r>
            <a:endParaRPr lang="en-US" sz="32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8634" y="3831021"/>
            <a:ext cx="7945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District English Learner Advisory Council (DELAC) Meeting</a:t>
            </a:r>
          </a:p>
          <a:p>
            <a:pPr algn="ctr"/>
            <a:r>
              <a:rPr lang="en-US" sz="2800" b="1" dirty="0"/>
              <a:t>April 14, 2021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72162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 Narrow" panose="020B0606020202030204" pitchFamily="34" charset="0"/>
              </a:rPr>
              <a:t>ConApp</a:t>
            </a:r>
            <a:r>
              <a:rPr lang="en-US" sz="2800" b="1" dirty="0">
                <a:latin typeface="Arial Narrow" panose="020B0606020202030204" pitchFamily="34" charset="0"/>
              </a:rPr>
              <a:t> Winter 2020-21: Title III Funds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953" y="2317303"/>
            <a:ext cx="8469443" cy="186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EL 2020-21 Allocation</a:t>
            </a:r>
            <a:r>
              <a:rPr lang="en-US" sz="3200" dirty="0"/>
              <a:t>: </a:t>
            </a:r>
            <a:r>
              <a:rPr lang="en-US" sz="3200" b="1" u="sng" dirty="0">
                <a:solidFill>
                  <a:srgbClr val="FF0000"/>
                </a:solidFill>
              </a:rPr>
              <a:t>$859,602</a:t>
            </a:r>
          </a:p>
          <a:p>
            <a:endParaRPr lang="en-US" sz="3200" dirty="0"/>
          </a:p>
          <a:p>
            <a:r>
              <a:rPr lang="en-US" sz="3200" b="1" dirty="0"/>
              <a:t>Immigrant 2020-21 Allocation</a:t>
            </a:r>
            <a:r>
              <a:rPr lang="en-US" sz="3200" dirty="0"/>
              <a:t>: </a:t>
            </a:r>
            <a:r>
              <a:rPr lang="en-US" sz="3200" b="1" u="sng" dirty="0">
                <a:solidFill>
                  <a:srgbClr val="FF0000"/>
                </a:solidFill>
              </a:rPr>
              <a:t>$120,300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0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 Narrow" panose="020B0606020202030204" pitchFamily="34" charset="0"/>
              </a:rPr>
              <a:t>How are Title III Funds Used</a:t>
            </a:r>
          </a:p>
          <a:p>
            <a:r>
              <a:rPr lang="en-US" sz="2800" b="1" dirty="0">
                <a:latin typeface="Arial Narrow" panose="020B0606020202030204" pitchFamily="34" charset="0"/>
              </a:rPr>
              <a:t>Example Expenditures 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7219" y="2641600"/>
            <a:ext cx="8874177" cy="3343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 III: Centrally managed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/>
              <a:t>Coaching and support for teachers and principals </a:t>
            </a:r>
            <a:endParaRPr lang="en-US" sz="1400" b="1" dirty="0"/>
          </a:p>
          <a:p>
            <a:pPr marL="457200" indent="-457200">
              <a:buFont typeface="Arial" charset="0"/>
              <a:buChar char="•"/>
            </a:pPr>
            <a:r>
              <a:rPr lang="en-US" sz="3200" dirty="0"/>
              <a:t>Professional Development and  materials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/>
              <a:t>Instructional Aides for Duel Immersion classrooms</a:t>
            </a:r>
            <a:r>
              <a:rPr lang="en-US" sz="3200" b="1" dirty="0"/>
              <a:t>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/>
              <a:t>Specialized courses for immigrant students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2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Arial Narrow" panose="020B0606020202030204" pitchFamily="34" charset="0"/>
              </a:rPr>
              <a:t>ConApp</a:t>
            </a:r>
            <a:r>
              <a:rPr lang="en-US" sz="2800" b="1" dirty="0">
                <a:latin typeface="Arial Narrow" panose="020B0606020202030204" pitchFamily="34" charset="0"/>
              </a:rPr>
              <a:t> Winter 2020-21: Title IV Funds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/>
          </a:p>
          <a:p>
            <a:pPr lvl="0"/>
            <a:endParaRPr lang="en-US" sz="2800"/>
          </a:p>
          <a:p>
            <a:endParaRPr lang="en-US" sz="2800" b="1"/>
          </a:p>
        </p:txBody>
      </p:sp>
      <p:sp>
        <p:nvSpPr>
          <p:cNvPr id="8" name="TextBox 7"/>
          <p:cNvSpPr txBox="1"/>
          <p:nvPr/>
        </p:nvSpPr>
        <p:spPr>
          <a:xfrm>
            <a:off x="228600" y="2583180"/>
            <a:ext cx="93840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 IV Part A: </a:t>
            </a:r>
            <a:r>
              <a:rPr lang="en-US" sz="3200" dirty="0"/>
              <a:t>to provide all students with access to a well-rounded education, improve conditions for student learning and improve use of technology to improve the academic achievement and digital literacy of all students.</a:t>
            </a:r>
          </a:p>
          <a:p>
            <a:endParaRPr lang="en-US" sz="3200" b="1" dirty="0"/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3200" b="1" dirty="0"/>
              <a:t>2020-21 Title IV Allocation: </a:t>
            </a:r>
            <a:r>
              <a:rPr lang="en-US" sz="3200" b="1" u="sng" dirty="0">
                <a:solidFill>
                  <a:srgbClr val="FF0000"/>
                </a:solidFill>
              </a:rPr>
              <a:t>$1,435,181</a:t>
            </a:r>
          </a:p>
        </p:txBody>
      </p:sp>
    </p:spTree>
    <p:extLst>
      <p:ext uri="{BB962C8B-B14F-4D97-AF65-F5344CB8AC3E}">
        <p14:creationId xmlns:p14="http://schemas.microsoft.com/office/powerpoint/2010/main" val="697273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How are Title IV Funds Used</a:t>
            </a:r>
          </a:p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Example Expenditures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/>
          </a:p>
          <a:p>
            <a:pPr lvl="0"/>
            <a:endParaRPr lang="en-US" sz="2800"/>
          </a:p>
          <a:p>
            <a:endParaRPr lang="en-US" sz="2800" b="1"/>
          </a:p>
        </p:txBody>
      </p:sp>
      <p:sp>
        <p:nvSpPr>
          <p:cNvPr id="8" name="TextBox 7"/>
          <p:cNvSpPr txBox="1"/>
          <p:nvPr/>
        </p:nvSpPr>
        <p:spPr>
          <a:xfrm>
            <a:off x="228600" y="2583180"/>
            <a:ext cx="93840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Increased access to arts and music programs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Increased supports for homeless and foster youth students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Mentoring and support for credit deficient or off track students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Bullying prevention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Multi-Tiered Systems of Support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Professional learning </a:t>
            </a:r>
          </a:p>
        </p:txBody>
      </p:sp>
    </p:spTree>
    <p:extLst>
      <p:ext uri="{BB962C8B-B14F-4D97-AF65-F5344CB8AC3E}">
        <p14:creationId xmlns:p14="http://schemas.microsoft.com/office/powerpoint/2010/main" val="4272879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818" y="2136424"/>
            <a:ext cx="7467600" cy="76944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Questions?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96400" y="69332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</a:p>
        </p:txBody>
      </p:sp>
    </p:spTree>
    <p:extLst>
      <p:ext uri="{BB962C8B-B14F-4D97-AF65-F5344CB8AC3E}">
        <p14:creationId xmlns:p14="http://schemas.microsoft.com/office/powerpoint/2010/main" val="6801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48" y="1097651"/>
            <a:ext cx="8939048" cy="64633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What is the Consolidated Application (</a:t>
            </a:r>
            <a:r>
              <a:rPr lang="en-US" sz="3600" b="1" dirty="0" err="1">
                <a:latin typeface="Arial Narrow" panose="020B0606020202030204" pitchFamily="34" charset="0"/>
              </a:rPr>
              <a:t>ConApp</a:t>
            </a:r>
            <a:r>
              <a:rPr lang="en-US" sz="3600" b="1" dirty="0">
                <a:latin typeface="Arial Narrow" panose="020B0606020202030204" pitchFamily="34" charset="0"/>
              </a:rPr>
              <a:t>)?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0408" y="1943424"/>
            <a:ext cx="82637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</a:t>
            </a:r>
            <a:r>
              <a:rPr lang="en-US" sz="3600" u="sng" dirty="0"/>
              <a:t>application</a:t>
            </a:r>
            <a:r>
              <a:rPr lang="en-US" sz="3600" dirty="0"/>
              <a:t> is used by the California Department of Education (CDE) to distribute funds from federal programs.</a:t>
            </a:r>
          </a:p>
          <a:p>
            <a:endParaRPr lang="en-US" sz="3600" dirty="0"/>
          </a:p>
          <a:p>
            <a:r>
              <a:rPr lang="en-US" sz="3600" dirty="0"/>
              <a:t>The </a:t>
            </a:r>
            <a:r>
              <a:rPr lang="en-US" sz="3600" u="sng" dirty="0"/>
              <a:t>reports</a:t>
            </a:r>
            <a:r>
              <a:rPr lang="en-US" sz="3600" dirty="0"/>
              <a:t> serve as a way to monitor the use of federal funds and compliance with State regulations. </a:t>
            </a:r>
          </a:p>
          <a:p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432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1631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Funding sources reported in the </a:t>
            </a:r>
            <a:r>
              <a:rPr lang="en-US" sz="3600" b="1" dirty="0" err="1">
                <a:latin typeface="Arial Narrow" panose="020B0606020202030204" pitchFamily="34" charset="0"/>
              </a:rPr>
              <a:t>ConApp</a:t>
            </a:r>
            <a:r>
              <a:rPr lang="en-US" sz="3600" b="1" dirty="0">
                <a:latin typeface="Arial Narrow" panose="020B0606020202030204" pitchFamily="34" charset="0"/>
              </a:rPr>
              <a:t>:</a:t>
            </a:r>
          </a:p>
          <a:p>
            <a:r>
              <a:rPr lang="en-US" sz="2800" b="1" dirty="0">
                <a:latin typeface="Arial Narrow" panose="020B0606020202030204" pitchFamily="34" charset="0"/>
              </a:rPr>
              <a:t>Title I – Increasing Student Achievement</a:t>
            </a:r>
          </a:p>
          <a:p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435" y="2799933"/>
            <a:ext cx="949163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  <a:p>
            <a:r>
              <a:rPr lang="en-US" sz="3200" b="1" u="sng" dirty="0"/>
              <a:t>Title I Part A</a:t>
            </a:r>
            <a:r>
              <a:rPr lang="en-US" sz="3200" dirty="0"/>
              <a:t> – to ensure that all children have an opportunity to reach academic proficiency. Funding goes </a:t>
            </a:r>
            <a:r>
              <a:rPr lang="en-US" sz="3200"/>
              <a:t>to the district </a:t>
            </a:r>
            <a:r>
              <a:rPr lang="en-US" sz="3200" dirty="0"/>
              <a:t>and school sites. </a:t>
            </a:r>
            <a:endParaRPr lang="en-US" sz="3200" b="1" u="sng" dirty="0"/>
          </a:p>
          <a:p>
            <a:endParaRPr lang="en-US" sz="1200" b="1" u="sng" dirty="0"/>
          </a:p>
          <a:p>
            <a:endParaRPr lang="en-US" sz="3200" b="1" u="sng" dirty="0"/>
          </a:p>
          <a:p>
            <a:endParaRPr lang="en-US" sz="3200" b="1" u="sng" dirty="0"/>
          </a:p>
          <a:p>
            <a:endParaRPr lang="en-US" sz="3200" dirty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726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42749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Calibri" pitchFamily="34" charset="0"/>
                <a:cs typeface="Calibri" pitchFamily="34" charset="0"/>
              </a:rPr>
              <a:t>ConApp</a:t>
            </a:r>
            <a:r>
              <a:rPr lang="en-US" sz="3600" b="1" dirty="0">
                <a:latin typeface="Calibri" pitchFamily="34" charset="0"/>
                <a:cs typeface="Calibri" pitchFamily="34" charset="0"/>
              </a:rPr>
              <a:t> Winter Report 2020-21: Title I Funds</a:t>
            </a:r>
            <a:endParaRPr lang="en-US" sz="3600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B68737-A14C-6F4B-9951-CD78EAEDE113}"/>
              </a:ext>
            </a:extLst>
          </p:cNvPr>
          <p:cNvSpPr txBox="1"/>
          <p:nvPr/>
        </p:nvSpPr>
        <p:spPr>
          <a:xfrm>
            <a:off x="308611" y="2271056"/>
            <a:ext cx="8869680" cy="4821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2020-21 Local Educational Agency (LEA) Allocation:  </a:t>
            </a:r>
            <a:r>
              <a:rPr lang="en-US" sz="2400" b="1" u="sng" dirty="0">
                <a:solidFill>
                  <a:srgbClr val="FF0000"/>
                </a:solidFill>
              </a:rPr>
              <a:t>$19,886,817</a:t>
            </a:r>
          </a:p>
          <a:p>
            <a:r>
              <a:rPr lang="en-US" sz="2400" b="1" dirty="0"/>
              <a:t>Required Reservations: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Equitable Service to Private  Schools: </a:t>
            </a:r>
            <a:r>
              <a:rPr lang="en-US" sz="2400" b="1" u="sng" dirty="0">
                <a:solidFill>
                  <a:srgbClr val="FF0000"/>
                </a:solidFill>
              </a:rPr>
              <a:t>$235,430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Parent &amp; Family Engagement: </a:t>
            </a:r>
            <a:r>
              <a:rPr lang="en-US" sz="2400" b="1" u="sng" dirty="0">
                <a:solidFill>
                  <a:srgbClr val="FF0000"/>
                </a:solidFill>
              </a:rPr>
              <a:t>$198,868</a:t>
            </a:r>
            <a:r>
              <a:rPr lang="en-US" sz="2400" u="sng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Services to Homeless Children:  </a:t>
            </a:r>
            <a:r>
              <a:rPr lang="en-US" sz="2400" b="1" u="sng" dirty="0">
                <a:solidFill>
                  <a:srgbClr val="FF0000"/>
                </a:solidFill>
              </a:rPr>
              <a:t>$161,872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Public School Choice Transportation: </a:t>
            </a:r>
            <a:r>
              <a:rPr lang="en-US" sz="2400" b="1" u="sng" dirty="0">
                <a:solidFill>
                  <a:srgbClr val="FF0000"/>
                </a:solidFill>
              </a:rPr>
              <a:t>$46,000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Authorized Reservations:  </a:t>
            </a:r>
            <a:r>
              <a:rPr lang="en-US" sz="2400" b="1" u="sng" dirty="0">
                <a:solidFill>
                  <a:srgbClr val="FF0000"/>
                </a:solidFill>
              </a:rPr>
              <a:t>$9,330,691</a:t>
            </a:r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Parent Involvement</a:t>
            </a:r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Academic Supports</a:t>
            </a:r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Professional Development</a:t>
            </a:r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Assistance to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/>
          </a:p>
          <a:p>
            <a:pPr lvl="0"/>
            <a:endParaRPr lang="en-US" sz="2800"/>
          </a:p>
          <a:p>
            <a:endParaRPr lang="en-US" sz="2800" b="1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Calibri" pitchFamily="34" charset="0"/>
                <a:cs typeface="Calibri" pitchFamily="34" charset="0"/>
              </a:rPr>
              <a:t>ConApp</a:t>
            </a:r>
            <a:r>
              <a:rPr lang="en-US" sz="3600" b="1" dirty="0">
                <a:latin typeface="Calibri" pitchFamily="34" charset="0"/>
                <a:cs typeface="Calibri" pitchFamily="34" charset="0"/>
              </a:rPr>
              <a:t> Winter Report 2020-21: Title I Funds</a:t>
            </a:r>
            <a:r>
              <a:rPr lang="en-US" sz="3600" dirty="0"/>
              <a:t> </a:t>
            </a:r>
            <a:r>
              <a:rPr lang="en-US" sz="3600" b="1" dirty="0">
                <a:latin typeface="Calibri" pitchFamily="34" charset="0"/>
                <a:cs typeface="Calibri" pitchFamily="34" charset="0"/>
              </a:rPr>
              <a:t>(cont.) 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8033" y="2761129"/>
            <a:ext cx="90579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Allocation to Schools</a:t>
            </a:r>
            <a:r>
              <a:rPr lang="en-US" sz="3200" dirty="0"/>
              <a:t>: </a:t>
            </a:r>
            <a:r>
              <a:rPr lang="en-US" sz="3200" b="1" u="sng" dirty="0">
                <a:solidFill>
                  <a:srgbClr val="FF0000"/>
                </a:solidFill>
              </a:rPr>
              <a:t>$6,764,428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Per Pupil Amount</a:t>
            </a:r>
            <a:r>
              <a:rPr lang="en-US" sz="3200" dirty="0"/>
              <a:t>: </a:t>
            </a:r>
            <a:r>
              <a:rPr lang="en-US" sz="3200" b="1" u="sng" dirty="0">
                <a:solidFill>
                  <a:srgbClr val="FF0000"/>
                </a:solidFill>
              </a:rPr>
              <a:t>$252.07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62 District Title I funded schools</a:t>
            </a:r>
          </a:p>
        </p:txBody>
      </p:sp>
    </p:spTree>
    <p:extLst>
      <p:ext uri="{BB962C8B-B14F-4D97-AF65-F5344CB8AC3E}">
        <p14:creationId xmlns:p14="http://schemas.microsoft.com/office/powerpoint/2010/main" val="2138305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/>
          </a:p>
          <a:p>
            <a:pPr lvl="0"/>
            <a:endParaRPr lang="en-US" sz="2800"/>
          </a:p>
          <a:p>
            <a:endParaRPr lang="en-US" sz="2800" b="1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itchFamily="34" charset="0"/>
                <a:cs typeface="Calibri" pitchFamily="34" charset="0"/>
              </a:rPr>
              <a:t>How are Title I Part A Funds Used:  </a:t>
            </a:r>
          </a:p>
          <a:p>
            <a:r>
              <a:rPr lang="en-US" sz="2800" b="1" dirty="0">
                <a:latin typeface="Calibri" pitchFamily="34" charset="0"/>
                <a:cs typeface="Calibri" pitchFamily="34" charset="0"/>
              </a:rPr>
              <a:t>Example Expenditures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1365" y="2218544"/>
            <a:ext cx="92946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Title I Part A:  District (LCAP Addendum)</a:t>
            </a:r>
          </a:p>
          <a:p>
            <a:r>
              <a:rPr lang="en-US" sz="2400" dirty="0"/>
              <a:t>School choice transportation; Equitable services to private schools;  Training Specialists;  ELA and Math Support;  Priority Schools; Student Support and Health Services; Parent Resource Center; After school programs</a:t>
            </a:r>
          </a:p>
          <a:p>
            <a:endParaRPr lang="en-US" sz="2400" b="1" dirty="0"/>
          </a:p>
          <a:p>
            <a:r>
              <a:rPr lang="en-US" sz="2400" b="1" dirty="0"/>
              <a:t>Title I Part A:  School Sites – (in SPSA)</a:t>
            </a:r>
          </a:p>
          <a:p>
            <a:r>
              <a:rPr lang="en-US" sz="2400" dirty="0"/>
              <a:t>Instruction Coordinators; Resource Teachers, Instructional Aides,  Supplemental materials;  Assessment &amp; Intervention programs;  Parent Resource Centers</a:t>
            </a:r>
            <a:endParaRPr lang="en-US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3209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Calibri" pitchFamily="34" charset="0"/>
                <a:cs typeface="Calibri" pitchFamily="34" charset="0"/>
              </a:rPr>
              <a:t>ConApp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 2020-21 Winter Report: Title II Funds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1953" y="2371092"/>
            <a:ext cx="8469443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/>
          </a:p>
          <a:p>
            <a:endParaRPr lang="en-US"/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29489" y="2010874"/>
            <a:ext cx="88719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 II Part A</a:t>
            </a:r>
            <a:r>
              <a:rPr lang="en-US" sz="3200" dirty="0"/>
              <a:t>: to increase the academic achievement of all students by improving teacher and principal quality. Funding is centrally managed.</a:t>
            </a:r>
          </a:p>
          <a:p>
            <a:endParaRPr lang="en-US" sz="3200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 2020-21 Allocation: </a:t>
            </a:r>
            <a:r>
              <a:rPr lang="en-US" sz="3200" b="1" u="sng" dirty="0">
                <a:solidFill>
                  <a:srgbClr val="FF0000"/>
                </a:solidFill>
              </a:rPr>
              <a:t>$2,249,021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398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itchFamily="34" charset="0"/>
                <a:cs typeface="Calibri" pitchFamily="34" charset="0"/>
              </a:rPr>
              <a:t>How are Title II Funds Used</a:t>
            </a:r>
          </a:p>
          <a:p>
            <a:r>
              <a:rPr lang="en-US" sz="2000" b="1" dirty="0">
                <a:latin typeface="Calibri" pitchFamily="34" charset="0"/>
                <a:cs typeface="Calibri" pitchFamily="34" charset="0"/>
              </a:rPr>
              <a:t>Example Expenditures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31953" y="2371092"/>
            <a:ext cx="8469443" cy="111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/>
          </a:p>
          <a:p>
            <a:endParaRPr lang="en-US"/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29489" y="2010874"/>
            <a:ext cx="88719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Title II Part A:  Centrally managed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Professional Development for teachers and principals 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Teacher Induction Program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555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Title III: Supports to English Learners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9585" y="2026846"/>
            <a:ext cx="8469443" cy="604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Title III English Learner</a:t>
            </a:r>
            <a:r>
              <a:rPr lang="en-US" sz="3200" dirty="0"/>
              <a:t>: to ensure English learners attain English proficiency and reach high levels of academic attainment in English. Funding is centrally managed.</a:t>
            </a:r>
          </a:p>
          <a:p>
            <a:endParaRPr lang="en-US" sz="3200" dirty="0"/>
          </a:p>
          <a:p>
            <a:r>
              <a:rPr lang="en-US" sz="3200" b="1" u="sng" dirty="0"/>
              <a:t>Title III Immigrant Education Program</a:t>
            </a:r>
            <a:r>
              <a:rPr lang="en-US" sz="3200" dirty="0"/>
              <a:t>: to ensure that immigrant students meet the same challenging grade level and graduation standards as other students.</a:t>
            </a:r>
          </a:p>
          <a:p>
            <a:endParaRPr lang="en-US" sz="3200" dirty="0"/>
          </a:p>
          <a:p>
            <a:pPr marL="8327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84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8431</TotalTime>
  <Words>569</Words>
  <Application>Microsoft Macintosh PowerPoint</Application>
  <PresentationFormat>Custom</PresentationFormat>
  <Paragraphs>95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Verdana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Microsoft Office User</cp:lastModifiedBy>
  <cp:revision>418</cp:revision>
  <cp:lastPrinted>2016-06-06T20:08:53Z</cp:lastPrinted>
  <dcterms:created xsi:type="dcterms:W3CDTF">2013-05-24T21:33:12Z</dcterms:created>
  <dcterms:modified xsi:type="dcterms:W3CDTF">2021-04-09T17:58:50Z</dcterms:modified>
</cp:coreProperties>
</file>