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7"/>
  </p:notesMasterIdLst>
  <p:handoutMasterIdLst>
    <p:handoutMasterId r:id="rId18"/>
  </p:handoutMasterIdLst>
  <p:sldIdLst>
    <p:sldId id="463" r:id="rId3"/>
    <p:sldId id="522" r:id="rId4"/>
    <p:sldId id="516" r:id="rId5"/>
    <p:sldId id="486" r:id="rId6"/>
    <p:sldId id="533" r:id="rId7"/>
    <p:sldId id="534" r:id="rId8"/>
    <p:sldId id="536" r:id="rId9"/>
    <p:sldId id="535" r:id="rId10"/>
    <p:sldId id="537" r:id="rId11"/>
    <p:sldId id="520" r:id="rId12"/>
    <p:sldId id="538" r:id="rId13"/>
    <p:sldId id="541" r:id="rId14"/>
    <p:sldId id="542" r:id="rId15"/>
    <p:sldId id="532" r:id="rId16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93146" autoAdjust="0"/>
  </p:normalViewPr>
  <p:slideViewPr>
    <p:cSldViewPr snapToGrid="0">
      <p:cViewPr varScale="1">
        <p:scale>
          <a:sx n="89" d="100"/>
          <a:sy n="89" d="100"/>
        </p:scale>
        <p:origin x="-108" y="-354"/>
      </p:cViewPr>
      <p:guideLst>
        <p:guide orient="horz" pos="2304"/>
        <p:guide pos="3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2790" y="-12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5/16/2018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25" y="1154113"/>
            <a:ext cx="418782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7" tIns="46232" rIns="92467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6"/>
            <a:ext cx="5560060" cy="3636705"/>
          </a:xfrm>
          <a:prstGeom prst="rect">
            <a:avLst/>
          </a:prstGeom>
        </p:spPr>
        <p:txBody>
          <a:bodyPr vert="horz" lIns="92467" tIns="46232" rIns="92467" bIns="462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152400" y="1761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281" y="10082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6027" y="1371600"/>
            <a:ext cx="87183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 Narrow" panose="020B0606020202030204" pitchFamily="34" charset="0"/>
              </a:rPr>
              <a:t>Federal Program Funding to Improve Student Outcomes 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Consolidated Application</a:t>
            </a:r>
            <a:r>
              <a:rPr lang="en-US" sz="3200" b="1" dirty="0">
                <a:latin typeface="Arial Narrow" panose="020B0606020202030204" pitchFamily="34" charset="0"/>
              </a:rPr>
              <a:t/>
            </a:r>
            <a:br>
              <a:rPr lang="en-US" sz="3200" b="1" dirty="0">
                <a:latin typeface="Arial Narrow" panose="020B0606020202030204" pitchFamily="34" charset="0"/>
              </a:rPr>
            </a:br>
            <a:r>
              <a:rPr lang="en-US" sz="3200" b="1" dirty="0" smtClean="0">
                <a:latin typeface="Arial Narrow" panose="020B0606020202030204" pitchFamily="34" charset="0"/>
              </a:rPr>
              <a:t>Spring 2018-19 Report</a:t>
            </a:r>
            <a:endParaRPr lang="en-US" sz="3200" b="1" dirty="0" smtClean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8634" y="3831021"/>
            <a:ext cx="79458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District English Learner Advisory Council (DELAC) Meeting</a:t>
            </a:r>
          </a:p>
          <a:p>
            <a:pPr algn="ctr"/>
            <a:r>
              <a:rPr lang="en-US" sz="2800" b="1" dirty="0" smtClean="0"/>
              <a:t>May 24, 2018</a:t>
            </a:r>
            <a:endParaRPr lang="en-US" sz="2800" b="1" dirty="0"/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721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219" y="1172901"/>
            <a:ext cx="887417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Title III Assurances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9585" y="2026846"/>
            <a:ext cx="8469443" cy="5056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district agrees to use the funds to improve the education of English learner and immigrant students by assisting them to learn English and meet the challenging State academic standards.</a:t>
            </a:r>
          </a:p>
          <a:p>
            <a:endParaRPr lang="en-US" sz="3200" dirty="0"/>
          </a:p>
          <a:p>
            <a:r>
              <a:rPr lang="en-US" sz="3200" dirty="0"/>
              <a:t>The district must provide plans for use of Title </a:t>
            </a:r>
            <a:r>
              <a:rPr lang="en-US" sz="3200" dirty="0" smtClean="0"/>
              <a:t>III funds.</a:t>
            </a:r>
            <a:endParaRPr lang="en-US" sz="3200" dirty="0"/>
          </a:p>
          <a:p>
            <a:endParaRPr lang="en-US" sz="3200" dirty="0" smtClean="0"/>
          </a:p>
          <a:p>
            <a:pPr marL="832700" lvl="1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219" y="1172901"/>
            <a:ext cx="8874177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How are Title III Funds are Used– </a:t>
            </a:r>
          </a:p>
          <a:p>
            <a:r>
              <a:rPr lang="en-US" sz="2400" b="1" dirty="0">
                <a:solidFill>
                  <a:srgbClr val="002060"/>
                </a:solidFill>
                <a:latin typeface="Arial Narrow" panose="020B0606020202030204" pitchFamily="34" charset="0"/>
                <a:cs typeface="Calibri" pitchFamily="34" charset="0"/>
              </a:rPr>
              <a:t>Examples of </a:t>
            </a:r>
            <a:r>
              <a:rPr lang="en-US" sz="2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itchFamily="34" charset="0"/>
              </a:rPr>
              <a:t>Expenditures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1953" y="2317303"/>
            <a:ext cx="8469443" cy="4841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Title III LEP: Centrally managed</a:t>
            </a:r>
          </a:p>
          <a:p>
            <a:pPr marL="947000" lvl="2" indent="-457200">
              <a:buFont typeface="Arial" panose="020B0604020202020204" pitchFamily="34" charset="0"/>
              <a:buChar char="•"/>
            </a:pPr>
            <a:r>
              <a:rPr lang="en-US" sz="3200" dirty="0"/>
              <a:t>Coaching and support for teachers</a:t>
            </a:r>
          </a:p>
          <a:p>
            <a:endParaRPr lang="en-US" sz="1400" b="1" dirty="0"/>
          </a:p>
          <a:p>
            <a:pPr marL="8327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High quality Professional Development (New ELD standards, Common Core); and  </a:t>
            </a:r>
            <a:r>
              <a:rPr lang="en-US" sz="3200" dirty="0" smtClean="0"/>
              <a:t>Materials</a:t>
            </a:r>
          </a:p>
          <a:p>
            <a:pPr lvl="1"/>
            <a:endParaRPr lang="en-US" sz="3200" dirty="0"/>
          </a:p>
          <a:p>
            <a:pPr marL="8327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 Instructional Aides for Duel Immersion classrooms</a:t>
            </a:r>
            <a:r>
              <a:rPr lang="en-US" sz="3200" b="1" dirty="0"/>
              <a:t>.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7450" y="568961"/>
            <a:ext cx="4587240" cy="393954"/>
          </a:xfrm>
          <a:prstGeom prst="rect">
            <a:avLst/>
          </a:prstGeom>
          <a:noFill/>
        </p:spPr>
        <p:txBody>
          <a:bodyPr wrap="square" lIns="97969" tIns="48984" rIns="97969" bIns="48984" rtlCol="0">
            <a:spAutoFit/>
          </a:bodyPr>
          <a:lstStyle/>
          <a:p>
            <a:pPr algn="ctr"/>
            <a:r>
              <a:rPr lang="en-US" b="1" dirty="0"/>
              <a:t>2018-19 Application for </a:t>
            </a:r>
            <a:r>
              <a:rPr lang="en-US" b="1" dirty="0" smtClean="0"/>
              <a:t>Funding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" y="1381760"/>
            <a:ext cx="9174480" cy="3504344"/>
          </a:xfrm>
          <a:prstGeom prst="rect">
            <a:avLst/>
          </a:prstGeom>
          <a:noFill/>
        </p:spPr>
        <p:txBody>
          <a:bodyPr wrap="square" lIns="97969" tIns="48984" rIns="97969" bIns="48984" rtlCol="0">
            <a:spAutoFit/>
          </a:bodyPr>
          <a:lstStyle/>
          <a:p>
            <a:pPr eaLnBrk="0" hangingPunct="0"/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Local Governing Board Approval</a:t>
            </a: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hangingPunct="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LEA is required to review and receive approval of their Application for Funding selections with their local governing board.</a:t>
            </a: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District English Learner Advisory Committee (DELAC) Review</a:t>
            </a: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100" dirty="0"/>
              <a:t>Per Title 5 of the California Code of Regulations Section 11308, if your district has more than 50 English learners the district must establish a District English Learner Advisory Committee (DELAC) and involve them in the application for funding for programs that serve English learners.</a:t>
            </a: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842888"/>
              </p:ext>
            </p:extLst>
          </p:nvPr>
        </p:nvGraphicFramePr>
        <p:xfrm>
          <a:off x="327660" y="2113280"/>
          <a:ext cx="9174480" cy="265176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6880860"/>
                <a:gridCol w="2293620"/>
              </a:tblGrid>
              <a:tr h="260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Date of approval by local governing board</a:t>
                      </a:r>
                    </a:p>
                  </a:txBody>
                  <a:tcPr marL="98298" marR="98298" marT="48768" marB="48768" anchor="ctr"/>
                </a:tc>
                <a:tc>
                  <a:txBody>
                    <a:bodyPr/>
                    <a:lstStyle/>
                    <a:p>
                      <a:pPr lvl="0" algn="l"/>
                      <a:endParaRPr lang="en-US" sz="1100" dirty="0"/>
                    </a:p>
                  </a:txBody>
                  <a:tcPr marL="98298" marR="98298" marT="48768" marB="48768" anchor="ctr"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142245"/>
              </p:ext>
            </p:extLst>
          </p:nvPr>
        </p:nvGraphicFramePr>
        <p:xfrm>
          <a:off x="327660" y="3413760"/>
          <a:ext cx="9174480" cy="24137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80860"/>
                <a:gridCol w="2293620"/>
              </a:tblGrid>
              <a:tr h="40965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DELAC representative’s full name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298" marR="98298" marT="48768" marB="48768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8298" marR="98298" marT="48768" marB="48768"/>
                </a:tc>
              </a:tr>
              <a:tr h="4096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DELAC review date</a:t>
                      </a:r>
                      <a:endParaRPr lang="en-US" sz="11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8298" marR="98298" marT="48768" marB="48768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8298" marR="98298" marT="48768" marB="48768"/>
                </a:tc>
              </a:tr>
              <a:tr h="826347">
                <a:tc>
                  <a:txBody>
                    <a:bodyPr/>
                    <a:lstStyle/>
                    <a:p>
                      <a:pPr marL="19050" marR="0" eaLnBrk="0" hangingPunct="0">
                        <a:lnSpc>
                          <a:spcPct val="115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minutes web address</a:t>
                      </a:r>
                    </a:p>
                    <a:p>
                      <a:pPr marL="19050" marR="76835" eaLnBrk="0" hangingPunct="0">
                        <a:lnSpc>
                          <a:spcPts val="1120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 enter the Web address of DELAC review meeting minutes (format http://SomeWebsiteName.xxx). If a Web address is not available, the LEA must keep the minutes on file which indicates that the application is approved by the committee.</a:t>
                      </a:r>
                      <a:endParaRPr lang="en-US" sz="11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8298" marR="98298" marT="48768" marB="48768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8298" marR="98298" marT="48768" marB="48768"/>
                </a:tc>
              </a:tr>
              <a:tr h="747776">
                <a:tc>
                  <a:txBody>
                    <a:bodyPr/>
                    <a:lstStyle/>
                    <a:p>
                      <a:pPr eaLnBrk="0" hangingPunct="0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DELAC comment</a:t>
                      </a:r>
                    </a:p>
                    <a:p>
                      <a:pPr eaLnBrk="0" hangingPunct="0"/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 an advisory committee refused to review the application, or if DELAC review is not applicable, enter a comment. (Maximum 500 characters)</a:t>
                      </a:r>
                      <a:endParaRPr lang="en-US" sz="11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8298" marR="98298" marT="48768" marB="48768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8298" marR="98298" marT="48768" marB="48768"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27660" y="325120"/>
            <a:ext cx="2621280" cy="734355"/>
          </a:xfrm>
          <a:prstGeom prst="rect">
            <a:avLst/>
          </a:prstGeom>
          <a:noFill/>
        </p:spPr>
        <p:txBody>
          <a:bodyPr wrap="square" lIns="97969" tIns="48984" rIns="97969" bIns="48984" rtlCol="0">
            <a:spAutoFit/>
          </a:bodyPr>
          <a:lstStyle/>
          <a:p>
            <a:pPr eaLnBrk="0" hangingPunct="0"/>
            <a:r>
              <a:rPr lang="en-US" sz="1100" b="1" dirty="0"/>
              <a:t>California Department of Education</a:t>
            </a:r>
            <a:endParaRPr lang="en-US" sz="1100" dirty="0"/>
          </a:p>
          <a:p>
            <a:pPr eaLnBrk="0" hangingPunct="0"/>
            <a:r>
              <a:rPr lang="en-US" sz="1000" dirty="0"/>
              <a:t>Sacramento City Unified (34 67439 0000000</a:t>
            </a:r>
            <a:r>
              <a:rPr lang="en-US" sz="1100" dirty="0"/>
              <a:t>)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880860" y="325120"/>
            <a:ext cx="2539365" cy="745256"/>
          </a:xfrm>
          <a:prstGeom prst="rect">
            <a:avLst/>
          </a:prstGeom>
          <a:noFill/>
        </p:spPr>
        <p:txBody>
          <a:bodyPr wrap="square" lIns="97969" tIns="48984" rIns="97969" bIns="48984" rtlCol="0">
            <a:spAutoFit/>
          </a:bodyPr>
          <a:lstStyle/>
          <a:p>
            <a:pPr eaLnBrk="0" hangingPunct="0"/>
            <a:r>
              <a:rPr lang="en-US" sz="1100" b="1" dirty="0"/>
              <a:t>                          Consolidated Application</a:t>
            </a:r>
            <a:endParaRPr lang="en-US" sz="1100" dirty="0"/>
          </a:p>
          <a:p>
            <a:pPr eaLnBrk="0" hangingPunct="0"/>
            <a:r>
              <a:rPr lang="en-US" sz="1000" dirty="0"/>
              <a:t>	                     Status: None </a:t>
            </a:r>
          </a:p>
          <a:p>
            <a:pPr eaLnBrk="0" hangingPunct="0"/>
            <a:r>
              <a:rPr lang="en-US" sz="1000" dirty="0"/>
              <a:t>                                                           Date: None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24147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0224" y="650241"/>
            <a:ext cx="8109585" cy="637534"/>
          </a:xfrm>
          <a:prstGeom prst="rect">
            <a:avLst/>
          </a:prstGeom>
          <a:noFill/>
        </p:spPr>
        <p:txBody>
          <a:bodyPr wrap="square" lIns="97969" tIns="48984" rIns="97969" bIns="48984" rtlCol="0">
            <a:spAutoFit/>
          </a:bodyPr>
          <a:lstStyle/>
          <a:p>
            <a:pPr eaLnBrk="0" hangingPunct="0"/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Application for Categorical Programs</a:t>
            </a:r>
          </a:p>
          <a:p>
            <a:pPr eaLnBrk="0" hangingPunct="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To receive specific categorical funds for a school year the LEA must apply for the fund by selecting Yes. Only the categorical funds the LEA is eligible to receive are displayed.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867926"/>
              </p:ext>
            </p:extLst>
          </p:nvPr>
        </p:nvGraphicFramePr>
        <p:xfrm>
          <a:off x="655320" y="1490133"/>
          <a:ext cx="7536180" cy="35289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6390"/>
                <a:gridCol w="2129790"/>
              </a:tblGrid>
              <a:tr h="747776">
                <a:tc>
                  <a:txBody>
                    <a:bodyPr/>
                    <a:lstStyle/>
                    <a:p>
                      <a:pPr eaLnBrk="0" hangingPunct="0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 I, Part A (Basic Grant)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ESSA Sec. 1111et seq. 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SACS 3010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298" marR="98298" marT="48768" marB="48768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98298" marR="98298" marT="48768" marB="48768"/>
                </a:tc>
              </a:tr>
              <a:tr h="747776">
                <a:tc>
                  <a:txBody>
                    <a:bodyPr/>
                    <a:lstStyle/>
                    <a:p>
                      <a:pPr eaLnBrk="0" hangingPunct="0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 II, Part A (Supporting Effective Instruction)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eaLnBrk="0" hangingPunct="0"/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eaLnBrk="0" hangingPunct="0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ESEA Sec. 2104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SACS 4035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298" marR="98298" marT="48768" marB="48768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98298" marR="98298" marT="48768" marB="48768"/>
                </a:tc>
              </a:tr>
              <a:tr h="747776">
                <a:tc>
                  <a:txBody>
                    <a:bodyPr/>
                    <a:lstStyle/>
                    <a:p>
                      <a:pPr eaLnBrk="0" hangingPunct="0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 III English Learner</a:t>
                      </a:r>
                    </a:p>
                    <a:p>
                      <a:pPr eaLnBrk="0" hangingPunct="0"/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eaLnBrk="0" hangingPunct="0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ESEA Sec. 3102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SACS 4203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298" marR="98298" marT="48768" marB="48768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98298" marR="98298" marT="48768" marB="48768"/>
                </a:tc>
              </a:tr>
              <a:tr h="724747">
                <a:tc>
                  <a:txBody>
                    <a:bodyPr/>
                    <a:lstStyle/>
                    <a:p>
                      <a:pPr eaLnBrk="0" hangingPunct="0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 III Immigrant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eaLnBrk="0" hangingPunct="0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ESEA Sec. 3102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SACS 4201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298" marR="98298" marT="48768" marB="48768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8298" marR="98298" marT="48768" marB="48768"/>
                </a:tc>
              </a:tr>
              <a:tr h="499872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 IV, Part A (Student Support)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298" marR="98298" marT="48768" marB="48768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98298" marR="98298" marT="48768" marB="4876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941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0818" y="2136424"/>
            <a:ext cx="7467600" cy="280076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Do you have any questions</a:t>
            </a:r>
          </a:p>
          <a:p>
            <a:pPr algn="ctr"/>
            <a:r>
              <a:rPr lang="en-US" sz="4400" b="1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n-US" sz="44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bout the Consolidated Application or the funds we apply for?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96400" y="6933261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54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748" y="1097651"/>
            <a:ext cx="8939048" cy="646331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Narrow" panose="020B0606020202030204" pitchFamily="34" charset="0"/>
              </a:rPr>
              <a:t>What is the Consolidated Application (ConApp)? 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0408" y="1943424"/>
            <a:ext cx="826372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 Consolidated Application is a document used to apply to the California Department of Education to receive federal funds. </a:t>
            </a:r>
          </a:p>
          <a:p>
            <a:endParaRPr lang="en-US" sz="2000" dirty="0"/>
          </a:p>
          <a:p>
            <a:r>
              <a:rPr lang="en-US" sz="3200" dirty="0" smtClean="0"/>
              <a:t> </a:t>
            </a:r>
            <a:r>
              <a:rPr lang="en-US" sz="3600" dirty="0" smtClean="0"/>
              <a:t>When the district applies for federal funding, they are assuring or promising to follow the rules and regulations for using the funds. </a:t>
            </a:r>
          </a:p>
          <a:p>
            <a:endParaRPr lang="en-US" sz="3200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1432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882" y="1045607"/>
            <a:ext cx="817298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Narrow" panose="020B0606020202030204" pitchFamily="34" charset="0"/>
              </a:rPr>
              <a:t>The Application for Funding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8667" y="1691938"/>
            <a:ext cx="929639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SCUSD is requesting the following funds from CDE:</a:t>
            </a:r>
          </a:p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	</a:t>
            </a:r>
            <a:r>
              <a:rPr lang="en-US" sz="3200" b="1" u="sng" dirty="0" smtClean="0"/>
              <a:t>Title I Part A </a:t>
            </a:r>
            <a:r>
              <a:rPr lang="en-US" sz="3200" b="1" dirty="0" smtClean="0"/>
              <a:t>– Funds to District &amp; Schools</a:t>
            </a:r>
            <a:endParaRPr lang="en-US" sz="3200" b="1" u="sng" dirty="0" smtClean="0"/>
          </a:p>
          <a:p>
            <a:endParaRPr lang="en-US" sz="1200" dirty="0"/>
          </a:p>
          <a:p>
            <a:r>
              <a:rPr lang="en-US" sz="3200" b="1" dirty="0" smtClean="0"/>
              <a:t>	</a:t>
            </a:r>
            <a:r>
              <a:rPr lang="en-US" sz="3200" b="1" u="sng" dirty="0" smtClean="0"/>
              <a:t>Title </a:t>
            </a:r>
            <a:r>
              <a:rPr lang="en-US" sz="3200" b="1" u="sng" dirty="0"/>
              <a:t>II Part </a:t>
            </a:r>
            <a:r>
              <a:rPr lang="en-US" sz="3200" b="1" u="sng" dirty="0" smtClean="0"/>
              <a:t>A </a:t>
            </a:r>
            <a:r>
              <a:rPr lang="en-US" sz="3200" b="1" dirty="0" smtClean="0"/>
              <a:t>– District funds</a:t>
            </a:r>
          </a:p>
          <a:p>
            <a:endParaRPr lang="en-US" sz="1200" dirty="0"/>
          </a:p>
          <a:p>
            <a:r>
              <a:rPr lang="en-US" sz="3200" b="1" dirty="0" smtClean="0"/>
              <a:t>	</a:t>
            </a:r>
            <a:r>
              <a:rPr lang="en-US" sz="3200" b="1" u="sng" dirty="0" smtClean="0"/>
              <a:t>Title </a:t>
            </a:r>
            <a:r>
              <a:rPr lang="en-US" sz="3200" b="1" u="sng" dirty="0"/>
              <a:t>III Limit English Proficient (LEP</a:t>
            </a:r>
            <a:r>
              <a:rPr lang="en-US" sz="3200" b="1" u="sng" dirty="0" smtClean="0"/>
              <a:t>)</a:t>
            </a:r>
          </a:p>
          <a:p>
            <a:endParaRPr lang="en-US" sz="1200" b="1" u="sng" dirty="0"/>
          </a:p>
          <a:p>
            <a:r>
              <a:rPr lang="en-US" sz="3200" b="1" dirty="0" smtClean="0"/>
              <a:t>	</a:t>
            </a:r>
            <a:r>
              <a:rPr lang="en-US" sz="3200" b="1" u="sng" dirty="0" smtClean="0"/>
              <a:t>Title </a:t>
            </a:r>
            <a:r>
              <a:rPr lang="en-US" sz="3200" b="1" u="sng" dirty="0"/>
              <a:t>III Limit English Proficient </a:t>
            </a:r>
            <a:r>
              <a:rPr lang="en-US" sz="3200" b="1" u="sng" dirty="0" smtClean="0"/>
              <a:t>(Immigrant)</a:t>
            </a:r>
          </a:p>
          <a:p>
            <a:endParaRPr lang="en-US" sz="1200" b="1" u="sng" dirty="0"/>
          </a:p>
          <a:p>
            <a:endParaRPr lang="en-US" sz="3200" b="1" u="sng" dirty="0" smtClean="0"/>
          </a:p>
          <a:p>
            <a:endParaRPr lang="en-US" sz="3200" b="1" u="sng" dirty="0"/>
          </a:p>
          <a:p>
            <a:endParaRPr lang="en-US" sz="3200" dirty="0"/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4726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033" y="1070727"/>
            <a:ext cx="842749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Title I </a:t>
            </a:r>
            <a:r>
              <a:rPr lang="en-US" sz="36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Assurances 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484093" y="1890340"/>
            <a:ext cx="881051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Ensure that all children receive a high-quality education, and close the achievement gap between </a:t>
            </a:r>
            <a:r>
              <a:rPr lang="en-US" sz="3200" dirty="0" smtClean="0"/>
              <a:t>the children who are meeting </a:t>
            </a:r>
            <a:r>
              <a:rPr lang="en-US" sz="3200" dirty="0"/>
              <a:t>the challenging State academic standards and those children who are </a:t>
            </a:r>
            <a:r>
              <a:rPr lang="en-US" sz="3200" dirty="0" smtClean="0"/>
              <a:t>not.</a:t>
            </a:r>
          </a:p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Each funded school has a school plan that has a “needs assessment” that identifies the specific needs of the students.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6329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033" y="1070727"/>
            <a:ext cx="842749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Title I :  Assurances (cont.) 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79699" y="1890340"/>
            <a:ext cx="91762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Address the needs of all children in the school, but particularly the needs of those at risk of not meeting the </a:t>
            </a:r>
            <a:r>
              <a:rPr lang="en-US" sz="3200" dirty="0" smtClean="0"/>
              <a:t>State </a:t>
            </a:r>
            <a:r>
              <a:rPr lang="en-US" sz="3200" dirty="0"/>
              <a:t>academic </a:t>
            </a:r>
            <a:r>
              <a:rPr lang="en-US" sz="3200" dirty="0" smtClean="0"/>
              <a:t>standards</a:t>
            </a:r>
            <a:endParaRPr lang="en-US" sz="3200" dirty="0"/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Provide activities </a:t>
            </a:r>
            <a:r>
              <a:rPr lang="en-US" sz="3200" dirty="0"/>
              <a:t>which may include counseling, school-based mental health programs, specialized instructional support services, mentoring services, and other strategies to improve students’ skills outside the academic subject areas.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3830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033" y="1070727"/>
            <a:ext cx="842749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Title I :  Assurances (cont.) 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79699" y="2040947"/>
            <a:ext cx="91762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Provide assistance to parents of children served by the </a:t>
            </a:r>
            <a:r>
              <a:rPr lang="en-US" sz="3200" dirty="0" smtClean="0"/>
              <a:t>Title I funded school, </a:t>
            </a:r>
            <a:r>
              <a:rPr lang="en-US" sz="3200" dirty="0"/>
              <a:t>in understanding such topics as the </a:t>
            </a:r>
            <a:r>
              <a:rPr lang="en-US" sz="3200" dirty="0" smtClean="0"/>
              <a:t>State </a:t>
            </a:r>
            <a:r>
              <a:rPr lang="en-US" sz="3200" dirty="0"/>
              <a:t>academic standards, state and local academic assessments, </a:t>
            </a:r>
            <a:r>
              <a:rPr lang="en-US" sz="3200" dirty="0" smtClean="0"/>
              <a:t>and </a:t>
            </a:r>
            <a:r>
              <a:rPr lang="en-US" sz="3200" dirty="0"/>
              <a:t>how to monitor a child’s progress and work with educators to improve the achievement of their children.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332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033" y="1070727"/>
            <a:ext cx="8427495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How are Title I Part A Funds Used – </a:t>
            </a:r>
          </a:p>
          <a:p>
            <a:r>
              <a:rPr lang="en-US" sz="32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Examples of 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Expenditures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79698" y="2320645"/>
            <a:ext cx="917627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Title I Part A:  District (in LEA Plan)</a:t>
            </a:r>
          </a:p>
          <a:p>
            <a:r>
              <a:rPr lang="en-US" sz="2800" dirty="0" smtClean="0"/>
              <a:t>Alternative </a:t>
            </a:r>
            <a:r>
              <a:rPr lang="en-US" sz="2800" dirty="0"/>
              <a:t>Supports, Title I </a:t>
            </a:r>
            <a:r>
              <a:rPr lang="en-US" sz="2800" dirty="0" smtClean="0"/>
              <a:t>Intervention;  </a:t>
            </a:r>
            <a:r>
              <a:rPr lang="en-US" sz="2800" dirty="0"/>
              <a:t>Equitable services to Private Schools;  Training Specialists;  ELA and Math Support;  Priority Schools; Student Support and Health Services; Parent Resource </a:t>
            </a:r>
            <a:r>
              <a:rPr lang="en-US" sz="2800" dirty="0" smtClean="0"/>
              <a:t>Center, After school programs</a:t>
            </a:r>
            <a:endParaRPr lang="en-US" sz="2800" dirty="0"/>
          </a:p>
          <a:p>
            <a:endParaRPr lang="en-US" sz="1200" b="1" dirty="0"/>
          </a:p>
          <a:p>
            <a:r>
              <a:rPr lang="en-US" sz="2800" b="1" dirty="0"/>
              <a:t>Title I Part A:  School Sites – (in SPSA)</a:t>
            </a:r>
          </a:p>
          <a:p>
            <a:r>
              <a:rPr lang="en-US" sz="2800" dirty="0"/>
              <a:t>Instruction Coordinators; Resource Teachers, Instructional Aides,  Supplemental materials;  Assessment &amp; Intervention programs;  Parent Resource Centers</a:t>
            </a: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115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587" y="1172901"/>
            <a:ext cx="887417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Title II – High Quality Teacher  - Assurances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31953" y="2371092"/>
            <a:ext cx="8469443" cy="111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9489" y="2010874"/>
            <a:ext cx="887190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The district will </a:t>
            </a:r>
            <a:r>
              <a:rPr lang="en-US" sz="3200" dirty="0"/>
              <a:t>identify and address any </a:t>
            </a:r>
            <a:r>
              <a:rPr lang="en-US" sz="3200" dirty="0" smtClean="0"/>
              <a:t>inequalities  that </a:t>
            </a:r>
            <a:r>
              <a:rPr lang="en-US" sz="3200" dirty="0"/>
              <a:t>result in low-income students and minority students being taught at higher rates than other students by ineffective, inexperienced, or out-of-field teachers</a:t>
            </a:r>
            <a:r>
              <a:rPr lang="en-US" sz="3200" dirty="0" smtClean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The district must provide plans for use of Title II funds to improve teacher quality.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398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587" y="1172901"/>
            <a:ext cx="8874177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How are Title II Funds are Used– </a:t>
            </a:r>
          </a:p>
          <a:p>
            <a:r>
              <a:rPr lang="en-US" sz="32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Examples of 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Expenditures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50925" y="1058659"/>
            <a:ext cx="8469443" cy="111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9489" y="2010874"/>
            <a:ext cx="8871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928520" y="2564745"/>
            <a:ext cx="77918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Title II Part A:  Centrally managed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Professional Development (Balanced Literacy, Common Core State </a:t>
            </a:r>
            <a:r>
              <a:rPr lang="en-US" sz="3200" dirty="0" smtClean="0"/>
              <a:t>Standards; Math Support)</a:t>
            </a:r>
            <a:endParaRPr lang="en-US" sz="3200" dirty="0"/>
          </a:p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Class Size Reduction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5058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6275</TotalTime>
  <Words>854</Words>
  <Application>Microsoft Office PowerPoint</Application>
  <PresentationFormat>Custom</PresentationFormat>
  <Paragraphs>126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355</cp:revision>
  <cp:lastPrinted>2016-06-06T20:08:53Z</cp:lastPrinted>
  <dcterms:created xsi:type="dcterms:W3CDTF">2013-05-24T21:33:12Z</dcterms:created>
  <dcterms:modified xsi:type="dcterms:W3CDTF">2018-05-16T18:32:24Z</dcterms:modified>
</cp:coreProperties>
</file>