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37" r:id="rId1"/>
  </p:sldMasterIdLst>
  <p:notesMasterIdLst>
    <p:notesMasterId r:id="rId49"/>
  </p:notesMasterIdLst>
  <p:handoutMasterIdLst>
    <p:handoutMasterId r:id="rId50"/>
  </p:handoutMasterIdLst>
  <p:sldIdLst>
    <p:sldId id="256" r:id="rId2"/>
    <p:sldId id="283" r:id="rId3"/>
    <p:sldId id="284" r:id="rId4"/>
    <p:sldId id="260" r:id="rId5"/>
    <p:sldId id="349" r:id="rId6"/>
    <p:sldId id="375" r:id="rId7"/>
    <p:sldId id="285" r:id="rId8"/>
    <p:sldId id="269" r:id="rId9"/>
    <p:sldId id="301" r:id="rId10"/>
    <p:sldId id="376" r:id="rId11"/>
    <p:sldId id="330" r:id="rId12"/>
    <p:sldId id="377" r:id="rId13"/>
    <p:sldId id="351" r:id="rId14"/>
    <p:sldId id="352" r:id="rId15"/>
    <p:sldId id="353" r:id="rId16"/>
    <p:sldId id="331" r:id="rId17"/>
    <p:sldId id="356" r:id="rId18"/>
    <p:sldId id="357" r:id="rId19"/>
    <p:sldId id="358" r:id="rId20"/>
    <p:sldId id="270" r:id="rId21"/>
    <p:sldId id="374" r:id="rId22"/>
    <p:sldId id="359" r:id="rId23"/>
    <p:sldId id="360" r:id="rId24"/>
    <p:sldId id="361" r:id="rId25"/>
    <p:sldId id="372" r:id="rId26"/>
    <p:sldId id="266" r:id="rId27"/>
    <p:sldId id="262" r:id="rId28"/>
    <p:sldId id="339" r:id="rId29"/>
    <p:sldId id="307" r:id="rId30"/>
    <p:sldId id="277" r:id="rId31"/>
    <p:sldId id="362" r:id="rId32"/>
    <p:sldId id="363" r:id="rId33"/>
    <p:sldId id="364" r:id="rId34"/>
    <p:sldId id="378" r:id="rId35"/>
    <p:sldId id="299" r:id="rId36"/>
    <p:sldId id="292" r:id="rId37"/>
    <p:sldId id="290" r:id="rId38"/>
    <p:sldId id="280" r:id="rId39"/>
    <p:sldId id="309" r:id="rId40"/>
    <p:sldId id="295" r:id="rId41"/>
    <p:sldId id="324" r:id="rId42"/>
    <p:sldId id="297" r:id="rId43"/>
    <p:sldId id="319" r:id="rId44"/>
    <p:sldId id="366" r:id="rId45"/>
    <p:sldId id="279" r:id="rId46"/>
    <p:sldId id="373" r:id="rId47"/>
    <p:sldId id="311" r:id="rId4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aximized">
    <p:restoredLeft sz="34575" autoAdjust="0"/>
    <p:restoredTop sz="86372" autoAdjust="0"/>
  </p:normalViewPr>
  <p:slideViewPr>
    <p:cSldViewPr>
      <p:cViewPr varScale="1">
        <p:scale>
          <a:sx n="91" d="100"/>
          <a:sy n="91" d="100"/>
        </p:scale>
        <p:origin x="-210" y="-108"/>
      </p:cViewPr>
      <p:guideLst>
        <p:guide orient="horz" pos="2160"/>
        <p:guide pos="2880"/>
      </p:guideLst>
    </p:cSldViewPr>
  </p:slideViewPr>
  <p:outlineViewPr>
    <p:cViewPr>
      <p:scale>
        <a:sx n="33" d="100"/>
        <a:sy n="33" d="100"/>
      </p:scale>
      <p:origin x="258" y="267774"/>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3166" tIns="46583" rIns="93166" bIns="46583" rtlCol="0"/>
          <a:lstStyle>
            <a:lvl1pPr algn="l">
              <a:defRPr sz="1200"/>
            </a:lvl1pPr>
          </a:lstStyle>
          <a:p>
            <a:endParaRPr lang="en-US"/>
          </a:p>
        </p:txBody>
      </p:sp>
      <p:sp>
        <p:nvSpPr>
          <p:cNvPr id="3" name="Date Placeholder 2"/>
          <p:cNvSpPr>
            <a:spLocks noGrp="1"/>
          </p:cNvSpPr>
          <p:nvPr>
            <p:ph type="dt" sz="quarter" idx="1"/>
          </p:nvPr>
        </p:nvSpPr>
        <p:spPr>
          <a:xfrm>
            <a:off x="3970939" y="1"/>
            <a:ext cx="3037840" cy="464820"/>
          </a:xfrm>
          <a:prstGeom prst="rect">
            <a:avLst/>
          </a:prstGeom>
        </p:spPr>
        <p:txBody>
          <a:bodyPr vert="horz" lIns="93166" tIns="46583" rIns="93166" bIns="46583" rtlCol="0"/>
          <a:lstStyle>
            <a:lvl1pPr algn="r">
              <a:defRPr sz="1200"/>
            </a:lvl1pPr>
          </a:lstStyle>
          <a:p>
            <a:fld id="{D5AFC885-B343-4BA0-9DA6-BE5B70F62CD5}" type="datetimeFigureOut">
              <a:rPr lang="en-US" smtClean="0"/>
              <a:t>2/8/2018</a:t>
            </a:fld>
            <a:endParaRPr lang="en-US"/>
          </a:p>
        </p:txBody>
      </p:sp>
      <p:sp>
        <p:nvSpPr>
          <p:cNvPr id="4" name="Footer Placeholder 3"/>
          <p:cNvSpPr>
            <a:spLocks noGrp="1"/>
          </p:cNvSpPr>
          <p:nvPr>
            <p:ph type="ftr" sz="quarter" idx="2"/>
          </p:nvPr>
        </p:nvSpPr>
        <p:spPr>
          <a:xfrm>
            <a:off x="0" y="8829966"/>
            <a:ext cx="3037840" cy="464820"/>
          </a:xfrm>
          <a:prstGeom prst="rect">
            <a:avLst/>
          </a:prstGeom>
        </p:spPr>
        <p:txBody>
          <a:bodyPr vert="horz" lIns="93166" tIns="46583" rIns="93166" bIns="46583"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6"/>
            <a:ext cx="3037840" cy="464820"/>
          </a:xfrm>
          <a:prstGeom prst="rect">
            <a:avLst/>
          </a:prstGeom>
        </p:spPr>
        <p:txBody>
          <a:bodyPr vert="horz" lIns="93166" tIns="46583" rIns="93166" bIns="46583" rtlCol="0" anchor="b"/>
          <a:lstStyle>
            <a:lvl1pPr algn="r">
              <a:defRPr sz="1200"/>
            </a:lvl1pPr>
          </a:lstStyle>
          <a:p>
            <a:fld id="{E553541F-6CEC-43F7-9ED5-90E50E8AA5EA}" type="slidenum">
              <a:rPr lang="en-US" smtClean="0"/>
              <a:t>‹#›</a:t>
            </a:fld>
            <a:endParaRPr lang="en-US"/>
          </a:p>
        </p:txBody>
      </p:sp>
    </p:spTree>
    <p:extLst>
      <p:ext uri="{BB962C8B-B14F-4D97-AF65-F5344CB8AC3E}">
        <p14:creationId xmlns:p14="http://schemas.microsoft.com/office/powerpoint/2010/main" val="5010920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3166" tIns="46583" rIns="93166" bIns="46583" rtlCol="0"/>
          <a:lstStyle>
            <a:lvl1pPr algn="l">
              <a:defRPr sz="1200"/>
            </a:lvl1pPr>
          </a:lstStyle>
          <a:p>
            <a:endParaRPr lang="en-US"/>
          </a:p>
        </p:txBody>
      </p:sp>
      <p:sp>
        <p:nvSpPr>
          <p:cNvPr id="3" name="Date Placeholder 2"/>
          <p:cNvSpPr>
            <a:spLocks noGrp="1"/>
          </p:cNvSpPr>
          <p:nvPr>
            <p:ph type="dt" idx="1"/>
          </p:nvPr>
        </p:nvSpPr>
        <p:spPr>
          <a:xfrm>
            <a:off x="3970939" y="1"/>
            <a:ext cx="3037840" cy="464820"/>
          </a:xfrm>
          <a:prstGeom prst="rect">
            <a:avLst/>
          </a:prstGeom>
        </p:spPr>
        <p:txBody>
          <a:bodyPr vert="horz" lIns="93166" tIns="46583" rIns="93166" bIns="46583" rtlCol="0"/>
          <a:lstStyle>
            <a:lvl1pPr algn="r">
              <a:defRPr sz="1200"/>
            </a:lvl1pPr>
          </a:lstStyle>
          <a:p>
            <a:fld id="{AA4A8AE8-DE1D-453A-B1E9-ACFE77EEEE39}" type="datetimeFigureOut">
              <a:rPr lang="en-US" smtClean="0"/>
              <a:t>2/8/2018</a:t>
            </a:fld>
            <a:endParaRPr lang="en-US"/>
          </a:p>
        </p:txBody>
      </p:sp>
      <p:sp>
        <p:nvSpPr>
          <p:cNvPr id="4" name="Slide Image Placeholder 3"/>
          <p:cNvSpPr>
            <a:spLocks noGrp="1" noRot="1" noChangeAspect="1"/>
          </p:cNvSpPr>
          <p:nvPr>
            <p:ph type="sldImg" idx="2"/>
          </p:nvPr>
        </p:nvSpPr>
        <p:spPr>
          <a:xfrm>
            <a:off x="1181100" y="696913"/>
            <a:ext cx="4648200" cy="3487737"/>
          </a:xfrm>
          <a:prstGeom prst="rect">
            <a:avLst/>
          </a:prstGeom>
          <a:noFill/>
          <a:ln w="12700">
            <a:solidFill>
              <a:prstClr val="black"/>
            </a:solidFill>
          </a:ln>
        </p:spPr>
        <p:txBody>
          <a:bodyPr vert="horz" lIns="93166" tIns="46583" rIns="93166" bIns="46583" rtlCol="0" anchor="ctr"/>
          <a:lstStyle/>
          <a:p>
            <a:endParaRPr lang="en-US"/>
          </a:p>
        </p:txBody>
      </p:sp>
      <p:sp>
        <p:nvSpPr>
          <p:cNvPr id="5" name="Notes Placeholder 4"/>
          <p:cNvSpPr>
            <a:spLocks noGrp="1"/>
          </p:cNvSpPr>
          <p:nvPr>
            <p:ph type="body" sz="quarter" idx="3"/>
          </p:nvPr>
        </p:nvSpPr>
        <p:spPr>
          <a:xfrm>
            <a:off x="701041" y="4415792"/>
            <a:ext cx="5608320" cy="4183380"/>
          </a:xfrm>
          <a:prstGeom prst="rect">
            <a:avLst/>
          </a:prstGeom>
        </p:spPr>
        <p:txBody>
          <a:bodyPr vert="horz" lIns="93166" tIns="46583" rIns="93166" bIns="4658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6"/>
            <a:ext cx="3037840" cy="464820"/>
          </a:xfrm>
          <a:prstGeom prst="rect">
            <a:avLst/>
          </a:prstGeom>
        </p:spPr>
        <p:txBody>
          <a:bodyPr vert="horz" lIns="93166" tIns="46583" rIns="93166" bIns="46583"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6"/>
            <a:ext cx="3037840" cy="464820"/>
          </a:xfrm>
          <a:prstGeom prst="rect">
            <a:avLst/>
          </a:prstGeom>
        </p:spPr>
        <p:txBody>
          <a:bodyPr vert="horz" lIns="93166" tIns="46583" rIns="93166" bIns="46583" rtlCol="0" anchor="b"/>
          <a:lstStyle>
            <a:lvl1pPr algn="r">
              <a:defRPr sz="1200"/>
            </a:lvl1pPr>
          </a:lstStyle>
          <a:p>
            <a:fld id="{8BA8FC02-51E6-48E7-93B3-A2ECF2816DF0}" type="slidenum">
              <a:rPr lang="en-US" smtClean="0"/>
              <a:t>‹#›</a:t>
            </a:fld>
            <a:endParaRPr lang="en-US"/>
          </a:p>
        </p:txBody>
      </p:sp>
    </p:spTree>
    <p:extLst>
      <p:ext uri="{BB962C8B-B14F-4D97-AF65-F5344CB8AC3E}">
        <p14:creationId xmlns:p14="http://schemas.microsoft.com/office/powerpoint/2010/main" val="4744478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A8FC02-51E6-48E7-93B3-A2ECF2816DF0}" type="slidenum">
              <a:rPr lang="en-US" smtClean="0"/>
              <a:t>1</a:t>
            </a:fld>
            <a:endParaRPr lang="en-US"/>
          </a:p>
        </p:txBody>
      </p:sp>
    </p:spTree>
    <p:extLst>
      <p:ext uri="{BB962C8B-B14F-4D97-AF65-F5344CB8AC3E}">
        <p14:creationId xmlns:p14="http://schemas.microsoft.com/office/powerpoint/2010/main" val="15798449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Purpose: To continue to provide tips and strategies.</a:t>
            </a:r>
          </a:p>
          <a:p>
            <a:endParaRPr lang="en-US" smtClean="0"/>
          </a:p>
          <a:p>
            <a:r>
              <a:rPr lang="en-US" smtClean="0"/>
              <a:t>Note: Some of the items will require parents to increase knowledge and skills such as how to check web history; tips on if the web history has been erased; how to check cellphones.</a:t>
            </a:r>
          </a:p>
          <a:p>
            <a:endParaRPr lang="en-US" smtClean="0"/>
          </a:p>
          <a:p>
            <a:r>
              <a:rPr lang="en-US" smtClean="0"/>
              <a:t>Remind Parents: It is their duty and obligation to search rooms, computers and cellphones.  Tell parents they should be up front with their children about these searches and that it is intended to keep them safe.  This up front approach will not destroy trust but establishes one of the roles of the PARENT.</a:t>
            </a:r>
          </a:p>
          <a:p>
            <a:endParaRPr lang="en-US" smtClean="0"/>
          </a:p>
          <a:p>
            <a:r>
              <a:rPr lang="en-US" smtClean="0"/>
              <a:t>Parents may try to rely on software programs to restrict or monitor their children online.  There are many sites that will over-ride the parent protection including proxy sites and instructions on how to override parental controls for computers, video games and cellphones.  The following slides are examples of “cheats”.</a:t>
            </a:r>
          </a:p>
          <a:p>
            <a:endParaRPr lang="en-US" smtClean="0"/>
          </a:p>
          <a:p>
            <a:r>
              <a:rPr lang="en-US" smtClean="0"/>
              <a:t>Note:  This is why parents are instructed to have a multi-layered approach to safety and security.</a:t>
            </a:r>
          </a:p>
        </p:txBody>
      </p:sp>
      <p:sp>
        <p:nvSpPr>
          <p:cNvPr id="152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56958" indent="-291137" eaLnBrk="0" hangingPunct="0">
              <a:defRPr>
                <a:solidFill>
                  <a:schemeClr val="tx1"/>
                </a:solidFill>
                <a:latin typeface="Arial" pitchFamily="34" charset="0"/>
              </a:defRPr>
            </a:lvl2pPr>
            <a:lvl3pPr marL="1164550" indent="-232910" eaLnBrk="0" hangingPunct="0">
              <a:defRPr>
                <a:solidFill>
                  <a:schemeClr val="tx1"/>
                </a:solidFill>
                <a:latin typeface="Arial" pitchFamily="34" charset="0"/>
              </a:defRPr>
            </a:lvl3pPr>
            <a:lvl4pPr marL="1630369" indent="-232910" eaLnBrk="0" hangingPunct="0">
              <a:defRPr>
                <a:solidFill>
                  <a:schemeClr val="tx1"/>
                </a:solidFill>
                <a:latin typeface="Arial" pitchFamily="34" charset="0"/>
              </a:defRPr>
            </a:lvl4pPr>
            <a:lvl5pPr marL="2096189" indent="-232910" eaLnBrk="0" hangingPunct="0">
              <a:defRPr>
                <a:solidFill>
                  <a:schemeClr val="tx1"/>
                </a:solidFill>
                <a:latin typeface="Arial" pitchFamily="34" charset="0"/>
              </a:defRPr>
            </a:lvl5pPr>
            <a:lvl6pPr marL="2562009" indent="-232910" eaLnBrk="0" fontAlgn="base" hangingPunct="0">
              <a:spcBef>
                <a:spcPct val="0"/>
              </a:spcBef>
              <a:spcAft>
                <a:spcPct val="0"/>
              </a:spcAft>
              <a:defRPr>
                <a:solidFill>
                  <a:schemeClr val="tx1"/>
                </a:solidFill>
                <a:latin typeface="Arial" pitchFamily="34" charset="0"/>
              </a:defRPr>
            </a:lvl6pPr>
            <a:lvl7pPr marL="3027830" indent="-232910" eaLnBrk="0" fontAlgn="base" hangingPunct="0">
              <a:spcBef>
                <a:spcPct val="0"/>
              </a:spcBef>
              <a:spcAft>
                <a:spcPct val="0"/>
              </a:spcAft>
              <a:defRPr>
                <a:solidFill>
                  <a:schemeClr val="tx1"/>
                </a:solidFill>
                <a:latin typeface="Arial" pitchFamily="34" charset="0"/>
              </a:defRPr>
            </a:lvl7pPr>
            <a:lvl8pPr marL="3493650" indent="-232910" eaLnBrk="0" fontAlgn="base" hangingPunct="0">
              <a:spcBef>
                <a:spcPct val="0"/>
              </a:spcBef>
              <a:spcAft>
                <a:spcPct val="0"/>
              </a:spcAft>
              <a:defRPr>
                <a:solidFill>
                  <a:schemeClr val="tx1"/>
                </a:solidFill>
                <a:latin typeface="Arial" pitchFamily="34" charset="0"/>
              </a:defRPr>
            </a:lvl8pPr>
            <a:lvl9pPr marL="3959469" indent="-232910" eaLnBrk="0" fontAlgn="base" hangingPunct="0">
              <a:spcBef>
                <a:spcPct val="0"/>
              </a:spcBef>
              <a:spcAft>
                <a:spcPct val="0"/>
              </a:spcAft>
              <a:defRPr>
                <a:solidFill>
                  <a:schemeClr val="tx1"/>
                </a:solidFill>
                <a:latin typeface="Arial" pitchFamily="34" charset="0"/>
              </a:defRPr>
            </a:lvl9pPr>
          </a:lstStyle>
          <a:p>
            <a:pPr defTabSz="931640" eaLnBrk="1" hangingPunct="1"/>
            <a:fld id="{9EC90BF6-230C-4862-B66A-4832BE1F3D05}" type="slidenum">
              <a:rPr lang="en-US" smtClean="0"/>
              <a:pPr defTabSz="931640" eaLnBrk="1" hangingPunct="1"/>
              <a:t>40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Purpose: To show instructions on over riding parental controls for Xbox.</a:t>
            </a:r>
          </a:p>
        </p:txBody>
      </p:sp>
      <p:sp>
        <p:nvSpPr>
          <p:cNvPr id="153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56958" indent="-291137" eaLnBrk="0" hangingPunct="0">
              <a:defRPr>
                <a:solidFill>
                  <a:schemeClr val="tx1"/>
                </a:solidFill>
                <a:latin typeface="Arial" pitchFamily="34" charset="0"/>
              </a:defRPr>
            </a:lvl2pPr>
            <a:lvl3pPr marL="1164550" indent="-232910" eaLnBrk="0" hangingPunct="0">
              <a:defRPr>
                <a:solidFill>
                  <a:schemeClr val="tx1"/>
                </a:solidFill>
                <a:latin typeface="Arial" pitchFamily="34" charset="0"/>
              </a:defRPr>
            </a:lvl3pPr>
            <a:lvl4pPr marL="1630369" indent="-232910" eaLnBrk="0" hangingPunct="0">
              <a:defRPr>
                <a:solidFill>
                  <a:schemeClr val="tx1"/>
                </a:solidFill>
                <a:latin typeface="Arial" pitchFamily="34" charset="0"/>
              </a:defRPr>
            </a:lvl4pPr>
            <a:lvl5pPr marL="2096189" indent="-232910" eaLnBrk="0" hangingPunct="0">
              <a:defRPr>
                <a:solidFill>
                  <a:schemeClr val="tx1"/>
                </a:solidFill>
                <a:latin typeface="Arial" pitchFamily="34" charset="0"/>
              </a:defRPr>
            </a:lvl5pPr>
            <a:lvl6pPr marL="2562009" indent="-232910" eaLnBrk="0" fontAlgn="base" hangingPunct="0">
              <a:spcBef>
                <a:spcPct val="0"/>
              </a:spcBef>
              <a:spcAft>
                <a:spcPct val="0"/>
              </a:spcAft>
              <a:defRPr>
                <a:solidFill>
                  <a:schemeClr val="tx1"/>
                </a:solidFill>
                <a:latin typeface="Arial" pitchFamily="34" charset="0"/>
              </a:defRPr>
            </a:lvl6pPr>
            <a:lvl7pPr marL="3027830" indent="-232910" eaLnBrk="0" fontAlgn="base" hangingPunct="0">
              <a:spcBef>
                <a:spcPct val="0"/>
              </a:spcBef>
              <a:spcAft>
                <a:spcPct val="0"/>
              </a:spcAft>
              <a:defRPr>
                <a:solidFill>
                  <a:schemeClr val="tx1"/>
                </a:solidFill>
                <a:latin typeface="Arial" pitchFamily="34" charset="0"/>
              </a:defRPr>
            </a:lvl7pPr>
            <a:lvl8pPr marL="3493650" indent="-232910" eaLnBrk="0" fontAlgn="base" hangingPunct="0">
              <a:spcBef>
                <a:spcPct val="0"/>
              </a:spcBef>
              <a:spcAft>
                <a:spcPct val="0"/>
              </a:spcAft>
              <a:defRPr>
                <a:solidFill>
                  <a:schemeClr val="tx1"/>
                </a:solidFill>
                <a:latin typeface="Arial" pitchFamily="34" charset="0"/>
              </a:defRPr>
            </a:lvl8pPr>
            <a:lvl9pPr marL="3959469" indent="-232910" eaLnBrk="0" fontAlgn="base" hangingPunct="0">
              <a:spcBef>
                <a:spcPct val="0"/>
              </a:spcBef>
              <a:spcAft>
                <a:spcPct val="0"/>
              </a:spcAft>
              <a:defRPr>
                <a:solidFill>
                  <a:schemeClr val="tx1"/>
                </a:solidFill>
                <a:latin typeface="Arial" pitchFamily="34" charset="0"/>
              </a:defRPr>
            </a:lvl9pPr>
          </a:lstStyle>
          <a:p>
            <a:pPr defTabSz="931640" eaLnBrk="1" hangingPunct="1"/>
            <a:fld id="{DB944811-0011-46A5-89AC-31BA3E3F9EAB}" type="slidenum">
              <a:rPr lang="en-US" smtClean="0"/>
              <a:pPr defTabSz="931640" eaLnBrk="1" hangingPunct="1"/>
              <a:t>42</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Purpose: To provide examples of tips that parents can provide their children.</a:t>
            </a:r>
          </a:p>
        </p:txBody>
      </p:sp>
      <p:sp>
        <p:nvSpPr>
          <p:cNvPr id="160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56958" indent="-291137" eaLnBrk="0" hangingPunct="0">
              <a:defRPr>
                <a:solidFill>
                  <a:schemeClr val="tx1"/>
                </a:solidFill>
                <a:latin typeface="Arial" pitchFamily="34" charset="0"/>
              </a:defRPr>
            </a:lvl2pPr>
            <a:lvl3pPr marL="1164550" indent="-232910" eaLnBrk="0" hangingPunct="0">
              <a:defRPr>
                <a:solidFill>
                  <a:schemeClr val="tx1"/>
                </a:solidFill>
                <a:latin typeface="Arial" pitchFamily="34" charset="0"/>
              </a:defRPr>
            </a:lvl3pPr>
            <a:lvl4pPr marL="1630369" indent="-232910" eaLnBrk="0" hangingPunct="0">
              <a:defRPr>
                <a:solidFill>
                  <a:schemeClr val="tx1"/>
                </a:solidFill>
                <a:latin typeface="Arial" pitchFamily="34" charset="0"/>
              </a:defRPr>
            </a:lvl4pPr>
            <a:lvl5pPr marL="2096189" indent="-232910" eaLnBrk="0" hangingPunct="0">
              <a:defRPr>
                <a:solidFill>
                  <a:schemeClr val="tx1"/>
                </a:solidFill>
                <a:latin typeface="Arial" pitchFamily="34" charset="0"/>
              </a:defRPr>
            </a:lvl5pPr>
            <a:lvl6pPr marL="2562009" indent="-232910" eaLnBrk="0" fontAlgn="base" hangingPunct="0">
              <a:spcBef>
                <a:spcPct val="0"/>
              </a:spcBef>
              <a:spcAft>
                <a:spcPct val="0"/>
              </a:spcAft>
              <a:defRPr>
                <a:solidFill>
                  <a:schemeClr val="tx1"/>
                </a:solidFill>
                <a:latin typeface="Arial" pitchFamily="34" charset="0"/>
              </a:defRPr>
            </a:lvl6pPr>
            <a:lvl7pPr marL="3027830" indent="-232910" eaLnBrk="0" fontAlgn="base" hangingPunct="0">
              <a:spcBef>
                <a:spcPct val="0"/>
              </a:spcBef>
              <a:spcAft>
                <a:spcPct val="0"/>
              </a:spcAft>
              <a:defRPr>
                <a:solidFill>
                  <a:schemeClr val="tx1"/>
                </a:solidFill>
                <a:latin typeface="Arial" pitchFamily="34" charset="0"/>
              </a:defRPr>
            </a:lvl7pPr>
            <a:lvl8pPr marL="3493650" indent="-232910" eaLnBrk="0" fontAlgn="base" hangingPunct="0">
              <a:spcBef>
                <a:spcPct val="0"/>
              </a:spcBef>
              <a:spcAft>
                <a:spcPct val="0"/>
              </a:spcAft>
              <a:defRPr>
                <a:solidFill>
                  <a:schemeClr val="tx1"/>
                </a:solidFill>
                <a:latin typeface="Arial" pitchFamily="34" charset="0"/>
              </a:defRPr>
            </a:lvl8pPr>
            <a:lvl9pPr marL="3959469" indent="-232910" eaLnBrk="0" fontAlgn="base" hangingPunct="0">
              <a:spcBef>
                <a:spcPct val="0"/>
              </a:spcBef>
              <a:spcAft>
                <a:spcPct val="0"/>
              </a:spcAft>
              <a:defRPr>
                <a:solidFill>
                  <a:schemeClr val="tx1"/>
                </a:solidFill>
                <a:latin typeface="Arial" pitchFamily="34" charset="0"/>
              </a:defRPr>
            </a:lvl9pPr>
          </a:lstStyle>
          <a:p>
            <a:pPr defTabSz="931640" eaLnBrk="1" hangingPunct="1"/>
            <a:fld id="{5D111304-7375-47E8-A3C9-694DDF3313BB}" type="slidenum">
              <a:rPr lang="en-US" smtClean="0"/>
              <a:pPr defTabSz="931640" eaLnBrk="1" hangingPunct="1"/>
              <a:t>45</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A94223F-6F3C-40A9-A5BC-2DA1374B9F3A}" type="slidenum">
              <a:rPr lang="en-US" smtClean="0"/>
              <a:t>2</a:t>
            </a:fld>
            <a:endParaRPr lang="en-US" dirty="0"/>
          </a:p>
        </p:txBody>
      </p:sp>
    </p:spTree>
    <p:extLst>
      <p:ext uri="{BB962C8B-B14F-4D97-AF65-F5344CB8AC3E}">
        <p14:creationId xmlns:p14="http://schemas.microsoft.com/office/powerpoint/2010/main" val="37059304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A94223F-6F3C-40A9-A5BC-2DA1374B9F3A}" type="slidenum">
              <a:rPr lang="en-US" smtClean="0"/>
              <a:t>3</a:t>
            </a:fld>
            <a:endParaRPr lang="en-US" dirty="0"/>
          </a:p>
        </p:txBody>
      </p:sp>
    </p:spTree>
    <p:extLst>
      <p:ext uri="{BB962C8B-B14F-4D97-AF65-F5344CB8AC3E}">
        <p14:creationId xmlns:p14="http://schemas.microsoft.com/office/powerpoint/2010/main" val="18378471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94223F-6F3C-40A9-A5BC-2DA1374B9F3A}" type="slidenum">
              <a:rPr lang="en-US" smtClean="0"/>
              <a:t>7</a:t>
            </a:fld>
            <a:endParaRPr lang="en-US" dirty="0"/>
          </a:p>
        </p:txBody>
      </p:sp>
    </p:spTree>
    <p:extLst>
      <p:ext uri="{BB962C8B-B14F-4D97-AF65-F5344CB8AC3E}">
        <p14:creationId xmlns:p14="http://schemas.microsoft.com/office/powerpoint/2010/main" val="38445620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94223F-6F3C-40A9-A5BC-2DA1374B9F3A}" type="slidenum">
              <a:rPr lang="en-US" smtClean="0"/>
              <a:t>9</a:t>
            </a:fld>
            <a:endParaRPr lang="en-US" dirty="0"/>
          </a:p>
        </p:txBody>
      </p:sp>
    </p:spTree>
    <p:extLst>
      <p:ext uri="{BB962C8B-B14F-4D97-AF65-F5344CB8AC3E}">
        <p14:creationId xmlns:p14="http://schemas.microsoft.com/office/powerpoint/2010/main" val="12033273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A8FC02-51E6-48E7-93B3-A2ECF2816DF0}" type="slidenum">
              <a:rPr lang="en-US" smtClean="0"/>
              <a:t>21</a:t>
            </a:fld>
            <a:endParaRPr lang="en-US"/>
          </a:p>
        </p:txBody>
      </p:sp>
    </p:spTree>
    <p:extLst>
      <p:ext uri="{BB962C8B-B14F-4D97-AF65-F5344CB8AC3E}">
        <p14:creationId xmlns:p14="http://schemas.microsoft.com/office/powerpoint/2010/main" val="12826501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A94223F-6F3C-40A9-A5BC-2DA1374B9F3A}" type="slidenum">
              <a:rPr lang="en-US" smtClean="0"/>
              <a:t>23</a:t>
            </a:fld>
            <a:endParaRPr lang="en-US" dirty="0"/>
          </a:p>
        </p:txBody>
      </p:sp>
    </p:spTree>
    <p:extLst>
      <p:ext uri="{BB962C8B-B14F-4D97-AF65-F5344CB8AC3E}">
        <p14:creationId xmlns:p14="http://schemas.microsoft.com/office/powerpoint/2010/main" val="33559533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A8FC02-51E6-48E7-93B3-A2ECF2816DF0}" type="slidenum">
              <a:rPr lang="en-US" smtClean="0"/>
              <a:t>26</a:t>
            </a:fld>
            <a:endParaRPr lang="en-US"/>
          </a:p>
        </p:txBody>
      </p:sp>
    </p:spTree>
    <p:extLst>
      <p:ext uri="{BB962C8B-B14F-4D97-AF65-F5344CB8AC3E}">
        <p14:creationId xmlns:p14="http://schemas.microsoft.com/office/powerpoint/2010/main" val="38569288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A94223F-6F3C-40A9-A5BC-2DA1374B9F3A}" type="slidenum">
              <a:rPr lang="en-US" smtClean="0"/>
              <a:t>38</a:t>
            </a:fld>
            <a:endParaRPr lang="en-US" dirty="0"/>
          </a:p>
        </p:txBody>
      </p:sp>
    </p:spTree>
    <p:extLst>
      <p:ext uri="{BB962C8B-B14F-4D97-AF65-F5344CB8AC3E}">
        <p14:creationId xmlns:p14="http://schemas.microsoft.com/office/powerpoint/2010/main" val="16391971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1ECFD4AA-948B-4C7B-B98E-3E375FD622F4}" type="datetimeFigureOut">
              <a:rPr lang="en-US" smtClean="0"/>
              <a:t>2/8/2018</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57B6CB03-B8AA-4407-9980-04430C488056}" type="slidenum">
              <a:rPr lang="en-US" smtClean="0"/>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ECFD4AA-948B-4C7B-B98E-3E375FD622F4}"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B6CB03-B8AA-4407-9980-04430C488056}"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57B6CB03-B8AA-4407-9980-04430C488056}" type="slidenum">
              <a:rPr lang="en-US" smtClean="0"/>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ECFD4AA-948B-4C7B-B98E-3E375FD622F4}"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ECFD4AA-948B-4C7B-B98E-3E375FD622F4}"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57B6CB03-B8AA-4407-9980-04430C488056}" type="slidenum">
              <a:rPr lang="en-US" smtClean="0"/>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1ECFD4AA-948B-4C7B-B98E-3E375FD622F4}" type="datetimeFigureOut">
              <a:rPr lang="en-US" smtClean="0"/>
              <a:t>2/8/2018</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57B6CB03-B8AA-4407-9980-04430C488056}" type="slidenum">
              <a:rPr lang="en-US" smtClean="0"/>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1ECFD4AA-948B-4C7B-B98E-3E375FD622F4}" type="datetimeFigureOut">
              <a:rPr lang="en-US" smtClean="0"/>
              <a:t>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B6CB03-B8AA-4407-9980-04430C488056}" type="slidenum">
              <a:rPr lang="en-US" smtClean="0"/>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ECFD4AA-948B-4C7B-B98E-3E375FD622F4}" type="datetimeFigureOut">
              <a:rPr lang="en-US" smtClean="0"/>
              <a:t>2/8/2018</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57B6CB03-B8AA-4407-9980-04430C488056}" type="slidenum">
              <a:rPr lang="en-US" smtClean="0"/>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ECFD4AA-948B-4C7B-B98E-3E375FD622F4}" type="datetimeFigureOut">
              <a:rPr lang="en-US" smtClean="0"/>
              <a:t>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57B6CB03-B8AA-4407-9980-04430C48805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1ECFD4AA-948B-4C7B-B98E-3E375FD622F4}" type="datetimeFigureOut">
              <a:rPr lang="en-US" smtClean="0"/>
              <a:t>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57B6CB03-B8AA-4407-9980-04430C48805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57B6CB03-B8AA-4407-9980-04430C488056}" type="slidenum">
              <a:rPr lang="en-US" smtClean="0"/>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1ECFD4AA-948B-4C7B-B98E-3E375FD622F4}" type="datetimeFigureOut">
              <a:rPr lang="en-US" smtClean="0"/>
              <a:t>2/8/2018</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57B6CB03-B8AA-4407-9980-04430C488056}" type="slidenum">
              <a:rPr lang="en-US" smtClean="0"/>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1ECFD4AA-948B-4C7B-B98E-3E375FD622F4}" type="datetimeFigureOut">
              <a:rPr lang="en-US" smtClean="0"/>
              <a:t>2/8/2018</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1ECFD4AA-948B-4C7B-B98E-3E375FD622F4}" type="datetimeFigureOut">
              <a:rPr lang="en-US" smtClean="0"/>
              <a:t>2/8/2018</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57B6CB03-B8AA-4407-9980-04430C488056}" type="slidenum">
              <a:rPr lang="en-US" smtClean="0"/>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4238" r:id="rId1"/>
    <p:sldLayoutId id="2147484239" r:id="rId2"/>
    <p:sldLayoutId id="2147484240" r:id="rId3"/>
    <p:sldLayoutId id="2147484241" r:id="rId4"/>
    <p:sldLayoutId id="2147484242" r:id="rId5"/>
    <p:sldLayoutId id="2147484243" r:id="rId6"/>
    <p:sldLayoutId id="2147484244" r:id="rId7"/>
    <p:sldLayoutId id="2147484245" r:id="rId8"/>
    <p:sldLayoutId id="2147484246" r:id="rId9"/>
    <p:sldLayoutId id="2147484247" r:id="rId10"/>
    <p:sldLayoutId id="2147484248"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file:///E:\PowerPoint\Technology.Cyber\adlinkMouseOver(event,this,0);"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hyperlink" Target="https://www.qustodio.com/en/" TargetMode="External"/><Relationship Id="rId2" Type="http://schemas.openxmlformats.org/officeDocument/2006/relationships/hyperlink" Target="http://mamabearapp.com/" TargetMode="Externa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hyperlink" Target="https://play.google.com/store/apps/details?id=com.selfiecopChild.android"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hyperlink" Target="http://www.thebullyproject.com/tools_students" TargetMode="External"/><Relationship Id="rId13" Type="http://schemas.openxmlformats.org/officeDocument/2006/relationships/hyperlink" Target="http://www.nea.org/assets/docs/ESP-Bus-Bullying-final.pdf" TargetMode="External"/><Relationship Id="rId18" Type="http://schemas.openxmlformats.org/officeDocument/2006/relationships/hyperlink" Target="http://www.ncpc.org/topics/bullying/what-parents-can-do" TargetMode="External"/><Relationship Id="rId3" Type="http://schemas.openxmlformats.org/officeDocument/2006/relationships/hyperlink" Target="http://www.cartoonnetwork.com/promos/stopbullying/index.html" TargetMode="External"/><Relationship Id="rId21" Type="http://schemas.openxmlformats.org/officeDocument/2006/relationships/hyperlink" Target="http://www.sactobullyprevention.org/" TargetMode="External"/><Relationship Id="rId7" Type="http://schemas.openxmlformats.org/officeDocument/2006/relationships/hyperlink" Target="https://www.stopbullying.gov/what-you-can-do/teens/index.html" TargetMode="External"/><Relationship Id="rId12" Type="http://schemas.openxmlformats.org/officeDocument/2006/relationships/hyperlink" Target="http://www.thebullyproject.com/tools_educators" TargetMode="External"/><Relationship Id="rId17" Type="http://schemas.openxmlformats.org/officeDocument/2006/relationships/hyperlink" Target="http://www.commonsensemedia.org/" TargetMode="External"/><Relationship Id="rId2" Type="http://schemas.openxmlformats.org/officeDocument/2006/relationships/hyperlink" Target="https://www.adl.org/sites/default/files/documents/assets/pdf/education-outreach/10-Ways-to-Respond-to-Bullying.pdf" TargetMode="External"/><Relationship Id="rId16" Type="http://schemas.openxmlformats.org/officeDocument/2006/relationships/hyperlink" Target="http://www.nea.org/assets/docs/ESP_STOP_Bully_Para_Final.pdf" TargetMode="External"/><Relationship Id="rId20" Type="http://schemas.openxmlformats.org/officeDocument/2006/relationships/hyperlink" Target="http://www.pacer.org/bullying/" TargetMode="External"/><Relationship Id="rId1" Type="http://schemas.openxmlformats.org/officeDocument/2006/relationships/slideLayout" Target="../slideLayouts/slideLayout2.xml"/><Relationship Id="rId6" Type="http://schemas.openxmlformats.org/officeDocument/2006/relationships/hyperlink" Target="http://www.stopbullying.gov/kids" TargetMode="External"/><Relationship Id="rId11" Type="http://schemas.openxmlformats.org/officeDocument/2006/relationships/hyperlink" Target="https://www.tolerance.org/professional-development/bullying-basics" TargetMode="External"/><Relationship Id="rId5" Type="http://schemas.openxmlformats.org/officeDocument/2006/relationships/hyperlink" Target="http://www.nsteens.org/" TargetMode="External"/><Relationship Id="rId15" Type="http://schemas.openxmlformats.org/officeDocument/2006/relationships/hyperlink" Target="http://www.nea.org/assets/docs/ESP_STOP_Bully_Clerical-rev.pdf" TargetMode="External"/><Relationship Id="rId10" Type="http://schemas.openxmlformats.org/officeDocument/2006/relationships/hyperlink" Target="https://www.netsmartz.org/Educators" TargetMode="External"/><Relationship Id="rId19" Type="http://schemas.openxmlformats.org/officeDocument/2006/relationships/hyperlink" Target="https://www.netsmartz.org/Parents" TargetMode="External"/><Relationship Id="rId4" Type="http://schemas.openxmlformats.org/officeDocument/2006/relationships/hyperlink" Target="http://www.netsmartzkids.org/" TargetMode="External"/><Relationship Id="rId9" Type="http://schemas.openxmlformats.org/officeDocument/2006/relationships/hyperlink" Target="http://www.nea.org/home/neabullyfree" TargetMode="External"/><Relationship Id="rId14" Type="http://schemas.openxmlformats.org/officeDocument/2006/relationships/hyperlink" Target="http://www.nea.org/assets/docs/ESP_STOP_Bully_Food-final.pdf" TargetMode="External"/><Relationship Id="rId22" Type="http://schemas.openxmlformats.org/officeDocument/2006/relationships/hyperlink" Target="http://www.thebullyproject.com/parents"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581400"/>
            <a:ext cx="6400800" cy="2133600"/>
          </a:xfrm>
        </p:spPr>
        <p:txBody>
          <a:bodyPr>
            <a:normAutofit/>
          </a:bodyPr>
          <a:lstStyle/>
          <a:p>
            <a:r>
              <a:rPr lang="en-US" dirty="0" smtClean="0"/>
              <a:t/>
            </a:r>
            <a:br>
              <a:rPr lang="en-US" dirty="0" smtClean="0"/>
            </a:br>
            <a:endParaRPr lang="en-US" dirty="0" smtClean="0"/>
          </a:p>
          <a:p>
            <a:endParaRPr lang="en-US" dirty="0"/>
          </a:p>
          <a:p>
            <a:endParaRPr lang="en-US" dirty="0" smtClean="0"/>
          </a:p>
          <a:p>
            <a:r>
              <a:rPr lang="en-US" dirty="0" smtClean="0"/>
              <a:t>Jessica Wharton, Bullying Prevention Specialist, SCUSD</a:t>
            </a:r>
            <a:endParaRPr lang="en-US" dirty="0"/>
          </a:p>
        </p:txBody>
      </p:sp>
      <p:sp>
        <p:nvSpPr>
          <p:cNvPr id="2" name="Title 1"/>
          <p:cNvSpPr>
            <a:spLocks noGrp="1"/>
          </p:cNvSpPr>
          <p:nvPr>
            <p:ph type="ctrTitle"/>
          </p:nvPr>
        </p:nvSpPr>
        <p:spPr/>
        <p:txBody>
          <a:bodyPr>
            <a:normAutofit fontScale="90000"/>
          </a:bodyPr>
          <a:lstStyle/>
          <a:p>
            <a:r>
              <a:rPr lang="en-US" b="1" dirty="0" smtClean="0">
                <a:effectLst/>
              </a:rPr>
              <a:t>A Parent’s Guide to </a:t>
            </a:r>
            <a:r>
              <a:rPr lang="en-US" b="1" smtClean="0">
                <a:effectLst/>
              </a:rPr>
              <a:t/>
            </a:r>
            <a:br>
              <a:rPr lang="en-US" b="1" smtClean="0">
                <a:effectLst/>
              </a:rPr>
            </a:br>
            <a:r>
              <a:rPr lang="en-US" b="1" smtClean="0">
                <a:effectLst/>
              </a:rPr>
              <a:t>Bullying/Cyberbullying </a:t>
            </a:r>
            <a:r>
              <a:rPr lang="en-US" b="1" dirty="0" smtClean="0">
                <a:effectLst/>
              </a:rPr>
              <a:t>Prevention </a:t>
            </a:r>
            <a:endParaRPr lang="en-US" b="1" dirty="0">
              <a:effectLst/>
            </a:endParaRPr>
          </a:p>
        </p:txBody>
      </p:sp>
    </p:spTree>
    <p:extLst>
      <p:ext uri="{BB962C8B-B14F-4D97-AF65-F5344CB8AC3E}">
        <p14:creationId xmlns:p14="http://schemas.microsoft.com/office/powerpoint/2010/main" val="26490528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8153399" cy="1905000"/>
          </a:xfrm>
        </p:spPr>
        <p:txBody>
          <a:bodyPr>
            <a:normAutofit fontScale="90000"/>
          </a:bodyPr>
          <a:lstStyle/>
          <a:p>
            <a:r>
              <a:rPr lang="en-US" sz="3000" dirty="0" smtClean="0"/>
              <a:t>Reach of leading social media and networking sites used by teenagers and young adults in</a:t>
            </a:r>
            <a:br>
              <a:rPr lang="en-US" sz="3000" dirty="0" smtClean="0"/>
            </a:br>
            <a:r>
              <a:rPr lang="en-US" sz="3000" dirty="0" smtClean="0"/>
              <a:t>the US as of Feb 2017 </a:t>
            </a:r>
            <a:br>
              <a:rPr lang="en-US" sz="3000" dirty="0" smtClean="0"/>
            </a:br>
            <a:endParaRPr lang="en-US" sz="3000" dirty="0"/>
          </a:p>
        </p:txBody>
      </p:sp>
      <p:pic>
        <p:nvPicPr>
          <p:cNvPr id="4" name="Content Placeholder 3"/>
          <p:cNvPicPr>
            <a:picLocks noGrp="1" noChangeAspect="1"/>
          </p:cNvPicPr>
          <p:nvPr>
            <p:ph idx="1"/>
          </p:nvPr>
        </p:nvPicPr>
        <p:blipFill>
          <a:blip r:embed="rId2"/>
          <a:stretch>
            <a:fillRect/>
          </a:stretch>
        </p:blipFill>
        <p:spPr>
          <a:xfrm>
            <a:off x="533400" y="1447800"/>
            <a:ext cx="7924799" cy="4953000"/>
          </a:xfrm>
          <a:prstGeom prst="rect">
            <a:avLst/>
          </a:prstGeom>
        </p:spPr>
      </p:pic>
    </p:spTree>
    <p:extLst>
      <p:ext uri="{BB962C8B-B14F-4D97-AF65-F5344CB8AC3E}">
        <p14:creationId xmlns:p14="http://schemas.microsoft.com/office/powerpoint/2010/main" val="10237146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81000"/>
            <a:ext cx="8534400" cy="685800"/>
          </a:xfrm>
        </p:spPr>
        <p:txBody>
          <a:bodyPr>
            <a:normAutofit fontScale="90000"/>
          </a:bodyPr>
          <a:lstStyle/>
          <a:p>
            <a:r>
              <a:rPr lang="en-US" sz="4000" dirty="0" smtClean="0"/>
              <a:t>Snapchat</a:t>
            </a:r>
            <a:endParaRPr lang="en-US" sz="4000" dirty="0"/>
          </a:p>
        </p:txBody>
      </p:sp>
      <p:sp>
        <p:nvSpPr>
          <p:cNvPr id="4" name="Content Placeholder 3"/>
          <p:cNvSpPr>
            <a:spLocks noGrp="1"/>
          </p:cNvSpPr>
          <p:nvPr>
            <p:ph sz="half" idx="1"/>
          </p:nvPr>
        </p:nvSpPr>
        <p:spPr>
          <a:xfrm>
            <a:off x="457200" y="1920085"/>
            <a:ext cx="4038600" cy="4434840"/>
          </a:xfrm>
          <a:prstGeom prst="rect">
            <a:avLst/>
          </a:prstGeom>
        </p:spPr>
        <p:txBody>
          <a:bodyPr>
            <a:normAutofit fontScale="85000" lnSpcReduction="20000"/>
          </a:bodyPr>
          <a:lstStyle/>
          <a:p>
            <a:r>
              <a:rPr lang="en-US" dirty="0"/>
              <a:t>Snapchat is a photo messaging application ("app</a:t>
            </a:r>
            <a:r>
              <a:rPr lang="en-US" dirty="0" smtClean="0"/>
              <a:t>"). Users </a:t>
            </a:r>
            <a:r>
              <a:rPr lang="en-US" dirty="0"/>
              <a:t>can take photos, record videos, add text and drawings, and send them to </a:t>
            </a:r>
            <a:r>
              <a:rPr lang="en-US" dirty="0" smtClean="0"/>
              <a:t>recipients</a:t>
            </a:r>
            <a:r>
              <a:rPr lang="en-US" dirty="0"/>
              <a:t>. These sent photographs and videos are known as "Snaps". </a:t>
            </a:r>
            <a:endParaRPr lang="en-US" dirty="0" smtClean="0"/>
          </a:p>
          <a:p>
            <a:r>
              <a:rPr lang="en-US" dirty="0" smtClean="0"/>
              <a:t>Users </a:t>
            </a:r>
            <a:r>
              <a:rPr lang="en-US" dirty="0"/>
              <a:t>set a time limit for how long recipients can view their Snaps </a:t>
            </a:r>
            <a:r>
              <a:rPr lang="en-US" dirty="0" smtClean="0"/>
              <a:t>(1 </a:t>
            </a:r>
            <a:r>
              <a:rPr lang="en-US" dirty="0"/>
              <a:t>to 10 seconds</a:t>
            </a:r>
            <a:r>
              <a:rPr lang="en-US" dirty="0" smtClean="0"/>
              <a:t>), after </a:t>
            </a:r>
            <a:r>
              <a:rPr lang="en-US" dirty="0"/>
              <a:t>which they will be hidden from the recipient's device and deleted from Snapchat's servers.</a:t>
            </a:r>
          </a:p>
        </p:txBody>
      </p:sp>
      <p:pic>
        <p:nvPicPr>
          <p:cNvPr id="6146" name="Picture 2" descr="http://www.radicalparents.com/wp-content/uploads/2013/03/snapcha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64241" y="2133600"/>
            <a:ext cx="3525016" cy="2724943"/>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www.prowlerpress.com/wp-content/uploads/2013/04/ic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620864">
            <a:off x="6292894" y="4739852"/>
            <a:ext cx="1983650" cy="1048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4263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5800" y="1752600"/>
            <a:ext cx="3810000" cy="4419600"/>
          </a:xfrm>
        </p:spPr>
        <p:txBody>
          <a:bodyPr>
            <a:normAutofit fontScale="85000" lnSpcReduction="10000"/>
          </a:bodyPr>
          <a:lstStyle/>
          <a:p>
            <a:r>
              <a:rPr lang="en-US" i="1" dirty="0"/>
              <a:t>Musical.ly</a:t>
            </a:r>
            <a:r>
              <a:rPr lang="en-US" dirty="0"/>
              <a:t> is a social media platform for creating, sharing and discovering short music videos – think Karaoke for the digital age!  Students use musical.ly as an outlet to express themselves through singing, dancing, comedy, and lip-syncing.  The app allows users to create videos recorded in 15 seconds or less and share them across the musical.ly community</a:t>
            </a:r>
          </a:p>
          <a:p>
            <a:endParaRPr lang="en-US" dirty="0"/>
          </a:p>
        </p:txBody>
      </p:sp>
      <p:sp>
        <p:nvSpPr>
          <p:cNvPr id="6" name="Content Placeholder 5"/>
          <p:cNvSpPr>
            <a:spLocks noGrp="1"/>
          </p:cNvSpPr>
          <p:nvPr>
            <p:ph sz="half" idx="2"/>
          </p:nvPr>
        </p:nvSpPr>
        <p:spPr>
          <a:xfrm>
            <a:off x="4648200" y="1752600"/>
            <a:ext cx="3801618" cy="4419600"/>
          </a:xfrm>
        </p:spPr>
        <p:txBody>
          <a:bodyPr>
            <a:normAutofit fontScale="85000" lnSpcReduction="10000"/>
          </a:bodyPr>
          <a:lstStyle/>
          <a:p>
            <a:pPr marL="0" indent="0">
              <a:buNone/>
            </a:pPr>
            <a:r>
              <a:rPr lang="en-US" dirty="0" smtClean="0">
                <a:solidFill>
                  <a:srgbClr val="FF0000"/>
                </a:solidFill>
              </a:rPr>
              <a:t>What </a:t>
            </a:r>
            <a:r>
              <a:rPr lang="en-US" dirty="0">
                <a:solidFill>
                  <a:srgbClr val="FF0000"/>
                </a:solidFill>
              </a:rPr>
              <a:t>are the potential risks?</a:t>
            </a:r>
          </a:p>
          <a:p>
            <a:r>
              <a:rPr lang="en-US" dirty="0" smtClean="0"/>
              <a:t>Users </a:t>
            </a:r>
            <a:r>
              <a:rPr lang="en-US" dirty="0"/>
              <a:t>may be exposed to bad language and content of a sexual nature.</a:t>
            </a:r>
          </a:p>
          <a:p>
            <a:r>
              <a:rPr lang="en-US" dirty="0"/>
              <a:t>Users can comment on other videos, but this leaves the potential for online bullying or negative comments.</a:t>
            </a:r>
          </a:p>
          <a:p>
            <a:endParaRPr lang="en-US" dirty="0"/>
          </a:p>
        </p:txBody>
      </p:sp>
      <p:pic>
        <p:nvPicPr>
          <p:cNvPr id="1026" name="Picture 2" descr="slid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76200"/>
            <a:ext cx="883920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70667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Did you know…</a:t>
            </a:r>
            <a:endParaRPr lang="en-US" sz="3600" dirty="0"/>
          </a:p>
        </p:txBody>
      </p:sp>
      <p:sp>
        <p:nvSpPr>
          <p:cNvPr id="3" name="Content Placeholder 2"/>
          <p:cNvSpPr>
            <a:spLocks noGrp="1"/>
          </p:cNvSpPr>
          <p:nvPr>
            <p:ph sz="quarter" idx="1"/>
          </p:nvPr>
        </p:nvSpPr>
        <p:spPr>
          <a:xfrm>
            <a:off x="457200" y="2057400"/>
            <a:ext cx="8229600" cy="4267200"/>
          </a:xfrm>
        </p:spPr>
        <p:txBody>
          <a:bodyPr/>
          <a:lstStyle/>
          <a:p>
            <a:r>
              <a:rPr lang="en-US" sz="3200" dirty="0" smtClean="0"/>
              <a:t>71% of teens have established on-line profiles on social networking sites</a:t>
            </a:r>
          </a:p>
          <a:p>
            <a:r>
              <a:rPr lang="en-US" sz="3200" dirty="0" smtClean="0"/>
              <a:t>Nearly half have public profiles viewable by anyone.</a:t>
            </a:r>
          </a:p>
          <a:p>
            <a:endParaRPr lang="en-US" dirty="0"/>
          </a:p>
          <a:p>
            <a:r>
              <a:rPr lang="en-US" sz="2800" i="1" dirty="0" smtClean="0"/>
              <a:t>Teens with public profiles are more likely to receive messages by strangers or be harassed by peers.</a:t>
            </a:r>
            <a:endParaRPr lang="en-US" sz="2800" i="1" dirty="0"/>
          </a:p>
        </p:txBody>
      </p:sp>
    </p:spTree>
    <p:extLst>
      <p:ext uri="{BB962C8B-B14F-4D97-AF65-F5344CB8AC3E}">
        <p14:creationId xmlns:p14="http://schemas.microsoft.com/office/powerpoint/2010/main" val="2026422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Cyberbullying vs Cyberharassment</a:t>
            </a:r>
            <a:endParaRPr lang="en-US" dirty="0"/>
          </a:p>
        </p:txBody>
      </p:sp>
      <p:sp>
        <p:nvSpPr>
          <p:cNvPr id="3" name="Content Placeholder 2"/>
          <p:cNvSpPr>
            <a:spLocks noGrp="1"/>
          </p:cNvSpPr>
          <p:nvPr>
            <p:ph sz="quarter" idx="1"/>
          </p:nvPr>
        </p:nvSpPr>
        <p:spPr>
          <a:xfrm>
            <a:off x="872067" y="1981200"/>
            <a:ext cx="7408333" cy="4144963"/>
          </a:xfrm>
        </p:spPr>
        <p:txBody>
          <a:bodyPr>
            <a:normAutofit fontScale="92500" lnSpcReduction="10000"/>
          </a:bodyPr>
          <a:lstStyle/>
          <a:p>
            <a:r>
              <a:rPr lang="en-US" sz="3600" dirty="0" smtClean="0"/>
              <a:t>Cyberbullying = minors hurting minors</a:t>
            </a:r>
          </a:p>
          <a:p>
            <a:r>
              <a:rPr lang="en-US" sz="3600" dirty="0" smtClean="0"/>
              <a:t>Cyberharassment/cyberstalking = anything with adults that involves spying, tracking and targeting one’s online activities, communication and friends</a:t>
            </a:r>
          </a:p>
          <a:p>
            <a:r>
              <a:rPr lang="en-US" sz="2800" i="1" dirty="0" smtClean="0"/>
              <a:t>I.e. George</a:t>
            </a:r>
            <a:endParaRPr lang="en-US" sz="2800" i="1" dirty="0"/>
          </a:p>
        </p:txBody>
      </p:sp>
    </p:spTree>
    <p:extLst>
      <p:ext uri="{BB962C8B-B14F-4D97-AF65-F5344CB8AC3E}">
        <p14:creationId xmlns:p14="http://schemas.microsoft.com/office/powerpoint/2010/main" val="41435766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Sexting/Sextortion</a:t>
            </a:r>
            <a:endParaRPr lang="en-US" sz="3600" dirty="0"/>
          </a:p>
        </p:txBody>
      </p:sp>
      <p:sp>
        <p:nvSpPr>
          <p:cNvPr id="3" name="Content Placeholder 2"/>
          <p:cNvSpPr>
            <a:spLocks noGrp="1"/>
          </p:cNvSpPr>
          <p:nvPr>
            <p:ph sz="quarter" idx="1"/>
          </p:nvPr>
        </p:nvSpPr>
        <p:spPr>
          <a:xfrm>
            <a:off x="685801" y="1752600"/>
            <a:ext cx="7848600" cy="4724400"/>
          </a:xfrm>
        </p:spPr>
        <p:txBody>
          <a:bodyPr>
            <a:normAutofit fontScale="92500"/>
          </a:bodyPr>
          <a:lstStyle/>
          <a:p>
            <a:r>
              <a:rPr lang="en-US" dirty="0" smtClean="0"/>
              <a:t>When young people take nude pictures or video images of themselves posing or engaging in sexually provocative ways on their cell phones or webcams and sending them to others.</a:t>
            </a:r>
          </a:p>
          <a:p>
            <a:r>
              <a:rPr lang="en-US" dirty="0" smtClean="0"/>
              <a:t>Research shows more conservative group than one thinks</a:t>
            </a:r>
          </a:p>
          <a:p>
            <a:r>
              <a:rPr lang="en-US" dirty="0" smtClean="0"/>
              <a:t>Boys share the images when they break up with their girlfriends</a:t>
            </a:r>
          </a:p>
          <a:p>
            <a:r>
              <a:rPr lang="en-US" dirty="0" smtClean="0"/>
              <a:t>Many minors are “sextorted” by older teen or adult predators into engaging in sexual acts or sending more images to keep their blackmailer quiet.</a:t>
            </a:r>
            <a:endParaRPr lang="en-US" dirty="0"/>
          </a:p>
        </p:txBody>
      </p:sp>
    </p:spTree>
    <p:extLst>
      <p:ext uri="{BB962C8B-B14F-4D97-AF65-F5344CB8AC3E}">
        <p14:creationId xmlns:p14="http://schemas.microsoft.com/office/powerpoint/2010/main" val="16438557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762000"/>
          </a:xfrm>
        </p:spPr>
        <p:txBody>
          <a:bodyPr>
            <a:normAutofit/>
          </a:bodyPr>
          <a:lstStyle/>
          <a:p>
            <a:r>
              <a:rPr lang="en-US" sz="3600" dirty="0" smtClean="0"/>
              <a:t>5 Tips To Stop Cyberbullying</a:t>
            </a:r>
            <a:endParaRPr lang="en-US" sz="3600" dirty="0"/>
          </a:p>
        </p:txBody>
      </p:sp>
      <p:sp>
        <p:nvSpPr>
          <p:cNvPr id="3" name="Content Placeholder 2"/>
          <p:cNvSpPr>
            <a:spLocks noGrp="1"/>
          </p:cNvSpPr>
          <p:nvPr>
            <p:ph sz="quarter" idx="1"/>
          </p:nvPr>
        </p:nvSpPr>
        <p:spPr>
          <a:xfrm>
            <a:off x="457200" y="1676400"/>
            <a:ext cx="8229600" cy="4191000"/>
          </a:xfrm>
        </p:spPr>
        <p:txBody>
          <a:bodyPr>
            <a:normAutofit lnSpcReduction="10000"/>
          </a:bodyPr>
          <a:lstStyle/>
          <a:p>
            <a:endParaRPr lang="en-US" dirty="0" smtClean="0"/>
          </a:p>
          <a:p>
            <a:r>
              <a:rPr lang="en-US" sz="3200" dirty="0" smtClean="0"/>
              <a:t>Don’t respond or retaliate</a:t>
            </a:r>
          </a:p>
          <a:p>
            <a:r>
              <a:rPr lang="en-US" sz="3200" dirty="0" smtClean="0"/>
              <a:t>Block the Bully (phone, screen names, email)</a:t>
            </a:r>
            <a:endParaRPr lang="en-US" sz="3200" dirty="0"/>
          </a:p>
          <a:p>
            <a:r>
              <a:rPr lang="en-US" sz="3200" dirty="0" smtClean="0"/>
              <a:t>Save the evidence (print or screen shot)</a:t>
            </a:r>
          </a:p>
          <a:p>
            <a:r>
              <a:rPr lang="en-US" sz="3200" dirty="0" smtClean="0"/>
              <a:t>Report it – most social media sites have a “report” button</a:t>
            </a:r>
          </a:p>
          <a:p>
            <a:r>
              <a:rPr lang="en-US" sz="3200" dirty="0" smtClean="0"/>
              <a:t>Tell a friend or trusted adult</a:t>
            </a:r>
          </a:p>
          <a:p>
            <a:pPr marL="0" indent="0">
              <a:buNone/>
            </a:pPr>
            <a:endParaRPr lang="en-US" dirty="0"/>
          </a:p>
        </p:txBody>
      </p:sp>
    </p:spTree>
    <p:extLst>
      <p:ext uri="{BB962C8B-B14F-4D97-AF65-F5344CB8AC3E}">
        <p14:creationId xmlns:p14="http://schemas.microsoft.com/office/powerpoint/2010/main" val="20497266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457200" y="304800"/>
            <a:ext cx="8229600" cy="762000"/>
          </a:xfrm>
        </p:spPr>
        <p:txBody>
          <a:bodyPr>
            <a:normAutofit/>
          </a:bodyPr>
          <a:lstStyle/>
          <a:p>
            <a:pPr eaLnBrk="1" hangingPunct="1"/>
            <a:r>
              <a:rPr lang="en-US" sz="3600" dirty="0" smtClean="0"/>
              <a:t>Instant Messaging/Texting</a:t>
            </a:r>
          </a:p>
        </p:txBody>
      </p:sp>
      <p:sp>
        <p:nvSpPr>
          <p:cNvPr id="134147" name="Rectangle 3"/>
          <p:cNvSpPr>
            <a:spLocks noGrp="1" noChangeArrowheads="1"/>
          </p:cNvSpPr>
          <p:nvPr>
            <p:ph sz="quarter" idx="1"/>
          </p:nvPr>
        </p:nvSpPr>
        <p:spPr>
          <a:xfrm>
            <a:off x="457200" y="1905000"/>
            <a:ext cx="8229600" cy="4343400"/>
          </a:xfrm>
        </p:spPr>
        <p:txBody>
          <a:bodyPr>
            <a:normAutofit fontScale="47500" lnSpcReduction="20000"/>
          </a:bodyPr>
          <a:lstStyle/>
          <a:p>
            <a:pPr eaLnBrk="1" hangingPunct="1">
              <a:lnSpc>
                <a:spcPct val="80000"/>
              </a:lnSpc>
            </a:pPr>
            <a:endParaRPr lang="en-US" dirty="0" smtClean="0"/>
          </a:p>
          <a:p>
            <a:pPr eaLnBrk="1" hangingPunct="1">
              <a:lnSpc>
                <a:spcPct val="120000"/>
              </a:lnSpc>
              <a:spcBef>
                <a:spcPts val="600"/>
              </a:spcBef>
              <a:spcAft>
                <a:spcPts val="600"/>
              </a:spcAft>
            </a:pPr>
            <a:r>
              <a:rPr lang="en-US" sz="4200" dirty="0" smtClean="0"/>
              <a:t>Approximately 79 Million People Text </a:t>
            </a:r>
            <a:r>
              <a:rPr lang="en-US" sz="4200" dirty="0" smtClean="0"/>
              <a:t>Regularly</a:t>
            </a:r>
            <a:endParaRPr lang="en-US" sz="4200" dirty="0" smtClean="0"/>
          </a:p>
          <a:p>
            <a:pPr eaLnBrk="1" hangingPunct="1">
              <a:lnSpc>
                <a:spcPct val="120000"/>
              </a:lnSpc>
              <a:spcBef>
                <a:spcPts val="600"/>
              </a:spcBef>
              <a:spcAft>
                <a:spcPts val="600"/>
              </a:spcAft>
            </a:pPr>
            <a:r>
              <a:rPr lang="en-US" sz="4200" dirty="0" smtClean="0"/>
              <a:t>Regular Users Use Acronyms and Text Messaging </a:t>
            </a:r>
            <a:r>
              <a:rPr lang="en-US" sz="4200" dirty="0" smtClean="0"/>
              <a:t>Shorthand</a:t>
            </a:r>
            <a:endParaRPr lang="en-US" sz="4200" dirty="0" smtClean="0">
              <a:solidFill>
                <a:srgbClr val="FF0000"/>
              </a:solidFill>
            </a:endParaRPr>
          </a:p>
          <a:p>
            <a:pPr eaLnBrk="1" hangingPunct="1">
              <a:lnSpc>
                <a:spcPct val="120000"/>
              </a:lnSpc>
              <a:spcBef>
                <a:spcPts val="600"/>
              </a:spcBef>
              <a:spcAft>
                <a:spcPts val="600"/>
              </a:spcAft>
            </a:pPr>
            <a:r>
              <a:rPr lang="en-US" sz="4200" dirty="0" smtClean="0">
                <a:solidFill>
                  <a:srgbClr val="FF0000"/>
                </a:solidFill>
              </a:rPr>
              <a:t>95% of parents didn't recognize the lingo kids use to let people know that their parents are </a:t>
            </a:r>
            <a:r>
              <a:rPr lang="en-US" sz="4200" dirty="0" err="1" smtClean="0">
                <a:solidFill>
                  <a:srgbClr val="FF0000"/>
                </a:solidFill>
              </a:rPr>
              <a:t>watchin</a:t>
            </a:r>
            <a:endParaRPr lang="en-US" sz="4200" dirty="0" smtClean="0"/>
          </a:p>
          <a:p>
            <a:pPr eaLnBrk="1" hangingPunct="1">
              <a:lnSpc>
                <a:spcPct val="120000"/>
              </a:lnSpc>
              <a:spcBef>
                <a:spcPts val="600"/>
              </a:spcBef>
              <a:spcAft>
                <a:spcPts val="600"/>
              </a:spcAft>
            </a:pPr>
            <a:r>
              <a:rPr lang="en-US" sz="4200" dirty="0" smtClean="0"/>
              <a:t>89% of sexual solicitations are made in either chat rooms or </a:t>
            </a:r>
            <a:r>
              <a:rPr lang="en-US" sz="4200" u="sng" dirty="0" smtClean="0">
                <a:hlinkMouseOver r:id="rId2" action="ppaction://hlinkfile"/>
              </a:rPr>
              <a:t>Instant </a:t>
            </a:r>
            <a:r>
              <a:rPr lang="en-US" sz="4200" u="sng" dirty="0" smtClean="0">
                <a:hlinkMouseOver r:id="rId2" action="ppaction://hlinkfile"/>
              </a:rPr>
              <a:t>Messages</a:t>
            </a:r>
            <a:endParaRPr lang="en-US" sz="4200" dirty="0" smtClean="0"/>
          </a:p>
          <a:p>
            <a:pPr eaLnBrk="1" hangingPunct="1">
              <a:lnSpc>
                <a:spcPct val="120000"/>
              </a:lnSpc>
              <a:spcBef>
                <a:spcPts val="600"/>
              </a:spcBef>
              <a:spcAft>
                <a:spcPts val="600"/>
              </a:spcAft>
            </a:pPr>
            <a:r>
              <a:rPr lang="en-US" sz="4200" dirty="0" smtClean="0">
                <a:solidFill>
                  <a:srgbClr val="FF0000"/>
                </a:solidFill>
              </a:rPr>
              <a:t>20% of children age 10-17 have been solicited sexually online; that's 1 out of every 5 kids</a:t>
            </a:r>
            <a:r>
              <a:rPr lang="en-US" sz="1800" dirty="0" smtClean="0"/>
              <a:t/>
            </a:r>
            <a:br>
              <a:rPr lang="en-US" sz="1800" dirty="0" smtClean="0"/>
            </a:br>
            <a:endParaRPr lang="en-US" sz="1800" dirty="0" smtClean="0"/>
          </a:p>
          <a:p>
            <a:pPr marL="0" indent="0" eaLnBrk="1" hangingPunct="1">
              <a:lnSpc>
                <a:spcPct val="80000"/>
              </a:lnSpc>
              <a:buNone/>
            </a:pPr>
            <a:r>
              <a:rPr lang="en-US" sz="1600" dirty="0" smtClean="0"/>
              <a:t/>
            </a:r>
            <a:br>
              <a:rPr lang="en-US" sz="1600" dirty="0" smtClean="0"/>
            </a:br>
            <a:endParaRPr lang="en-US" sz="1600" dirty="0" smtClean="0"/>
          </a:p>
        </p:txBody>
      </p:sp>
    </p:spTree>
    <p:extLst>
      <p:ext uri="{BB962C8B-B14F-4D97-AF65-F5344CB8AC3E}">
        <p14:creationId xmlns:p14="http://schemas.microsoft.com/office/powerpoint/2010/main" val="22681471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a:xfrm>
            <a:off x="457200" y="304800"/>
            <a:ext cx="8229600" cy="762000"/>
          </a:xfrm>
        </p:spPr>
        <p:txBody>
          <a:bodyPr>
            <a:normAutofit fontScale="90000"/>
          </a:bodyPr>
          <a:lstStyle/>
          <a:p>
            <a:pPr eaLnBrk="1" hangingPunct="1"/>
            <a:r>
              <a:rPr lang="en-US" sz="4500" dirty="0" smtClean="0"/>
              <a:t>IM QUIZ</a:t>
            </a:r>
          </a:p>
        </p:txBody>
      </p:sp>
      <p:sp>
        <p:nvSpPr>
          <p:cNvPr id="139267" name="Rectangle 3"/>
          <p:cNvSpPr>
            <a:spLocks noGrp="1" noChangeArrowheads="1"/>
          </p:cNvSpPr>
          <p:nvPr>
            <p:ph sz="half" idx="1"/>
          </p:nvPr>
        </p:nvSpPr>
        <p:spPr>
          <a:xfrm>
            <a:off x="762000" y="1905000"/>
            <a:ext cx="4343400" cy="4267200"/>
          </a:xfrm>
          <a:prstGeom prst="rect">
            <a:avLst/>
          </a:prstGeom>
        </p:spPr>
        <p:txBody>
          <a:bodyPr>
            <a:normAutofit/>
          </a:bodyPr>
          <a:lstStyle/>
          <a:p>
            <a:r>
              <a:rPr lang="en-US" sz="2000" dirty="0"/>
              <a:t>A/S/L </a:t>
            </a:r>
            <a:endParaRPr lang="en-US" sz="2000" dirty="0" smtClean="0"/>
          </a:p>
          <a:p>
            <a:r>
              <a:rPr lang="en-US" sz="2000" dirty="0" smtClean="0"/>
              <a:t>BF </a:t>
            </a:r>
          </a:p>
          <a:p>
            <a:r>
              <a:rPr lang="en-US" sz="2000" dirty="0" smtClean="0"/>
              <a:t>B4N </a:t>
            </a:r>
          </a:p>
          <a:p>
            <a:r>
              <a:rPr lang="en-US" sz="2000" dirty="0" smtClean="0"/>
              <a:t>GF </a:t>
            </a:r>
          </a:p>
          <a:p>
            <a:r>
              <a:rPr lang="en-US" sz="2000" dirty="0" smtClean="0"/>
              <a:t>BRB </a:t>
            </a:r>
          </a:p>
          <a:p>
            <a:r>
              <a:rPr lang="en-US" sz="2000" dirty="0" smtClean="0"/>
              <a:t>CD9 </a:t>
            </a:r>
          </a:p>
          <a:p>
            <a:r>
              <a:rPr lang="en-US" sz="2000" dirty="0" smtClean="0"/>
              <a:t>G2G </a:t>
            </a:r>
          </a:p>
          <a:p>
            <a:r>
              <a:rPr lang="en-US" sz="2000" dirty="0" smtClean="0"/>
              <a:t>IDK </a:t>
            </a:r>
          </a:p>
          <a:p>
            <a:r>
              <a:rPr lang="en-US" sz="2000" dirty="0" smtClean="0"/>
              <a:t>KPC </a:t>
            </a:r>
          </a:p>
          <a:p>
            <a:r>
              <a:rPr lang="en-US" sz="2000" dirty="0" smtClean="0"/>
              <a:t>(</a:t>
            </a:r>
            <a:r>
              <a:rPr lang="en-US" sz="2000" dirty="0"/>
              <a:t>L)MIRL </a:t>
            </a:r>
            <a:r>
              <a:rPr lang="en-US" sz="2000" dirty="0" smtClean="0"/>
              <a:t>(</a:t>
            </a:r>
            <a:r>
              <a:rPr lang="en-US" sz="2000" dirty="0"/>
              <a:t>used in chat rooms)</a:t>
            </a:r>
          </a:p>
          <a:p>
            <a:r>
              <a:rPr lang="en-US" sz="2000" dirty="0" smtClean="0"/>
              <a:t>LOL</a:t>
            </a:r>
          </a:p>
        </p:txBody>
      </p:sp>
      <p:sp>
        <p:nvSpPr>
          <p:cNvPr id="139268" name="Rectangle 4"/>
          <p:cNvSpPr>
            <a:spLocks noGrp="1" noChangeArrowheads="1"/>
          </p:cNvSpPr>
          <p:nvPr>
            <p:ph sz="half" idx="2"/>
          </p:nvPr>
        </p:nvSpPr>
        <p:spPr>
          <a:xfrm>
            <a:off x="4953000" y="1905000"/>
            <a:ext cx="3733800" cy="4221163"/>
          </a:xfrm>
          <a:prstGeom prst="rect">
            <a:avLst/>
          </a:prstGeom>
        </p:spPr>
        <p:txBody>
          <a:bodyPr>
            <a:normAutofit/>
          </a:bodyPr>
          <a:lstStyle/>
          <a:p>
            <a:r>
              <a:rPr lang="en-US" sz="2000" dirty="0"/>
              <a:t>MOS </a:t>
            </a:r>
            <a:endParaRPr lang="en-US" sz="2000" dirty="0" smtClean="0"/>
          </a:p>
          <a:p>
            <a:r>
              <a:rPr lang="en-US" sz="2000" dirty="0" smtClean="0"/>
              <a:t>NMU </a:t>
            </a:r>
          </a:p>
          <a:p>
            <a:r>
              <a:rPr lang="en-US" sz="2000" dirty="0" smtClean="0"/>
              <a:t>P911 </a:t>
            </a:r>
          </a:p>
          <a:p>
            <a:r>
              <a:rPr lang="en-US" sz="2000" dirty="0" smtClean="0"/>
              <a:t>PAW </a:t>
            </a:r>
            <a:r>
              <a:rPr lang="en-US" sz="2000" dirty="0"/>
              <a:t>(or </a:t>
            </a:r>
            <a:r>
              <a:rPr lang="en-US" sz="2000" dirty="0" smtClean="0"/>
              <a:t>PRW)</a:t>
            </a:r>
          </a:p>
          <a:p>
            <a:r>
              <a:rPr lang="en-US" sz="2000" dirty="0" smtClean="0"/>
              <a:t>PIR </a:t>
            </a:r>
            <a:endParaRPr lang="en-US" sz="2000" dirty="0"/>
          </a:p>
          <a:p>
            <a:r>
              <a:rPr lang="en-US" sz="2000" dirty="0"/>
              <a:t>POS </a:t>
            </a:r>
            <a:endParaRPr lang="en-US" sz="2000" dirty="0" smtClean="0"/>
          </a:p>
          <a:p>
            <a:r>
              <a:rPr lang="en-US" sz="2000" dirty="0" smtClean="0"/>
              <a:t>PRON </a:t>
            </a:r>
          </a:p>
          <a:p>
            <a:r>
              <a:rPr lang="en-US" sz="2000" dirty="0" smtClean="0"/>
              <a:t>S2R </a:t>
            </a:r>
            <a:r>
              <a:rPr lang="en-US" sz="2000" dirty="0"/>
              <a:t>– </a:t>
            </a:r>
            <a:r>
              <a:rPr lang="en-US" sz="2000" dirty="0" smtClean="0"/>
              <a:t>(</a:t>
            </a:r>
            <a:r>
              <a:rPr lang="en-US" sz="2000" dirty="0"/>
              <a:t>pictures)</a:t>
            </a:r>
          </a:p>
          <a:p>
            <a:r>
              <a:rPr lang="en-US" sz="2000" dirty="0" smtClean="0"/>
              <a:t>TDTM</a:t>
            </a:r>
            <a:endParaRPr lang="en-US" sz="2000" dirty="0"/>
          </a:p>
          <a:p>
            <a:r>
              <a:rPr lang="en-US" sz="2000" dirty="0" smtClean="0"/>
              <a:t>TTYL</a:t>
            </a:r>
          </a:p>
        </p:txBody>
      </p:sp>
    </p:spTree>
    <p:extLst>
      <p:ext uri="{BB962C8B-B14F-4D97-AF65-F5344CB8AC3E}">
        <p14:creationId xmlns:p14="http://schemas.microsoft.com/office/powerpoint/2010/main" val="94730209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a:xfrm>
            <a:off x="457200" y="228600"/>
            <a:ext cx="8229600" cy="914400"/>
          </a:xfrm>
        </p:spPr>
        <p:txBody>
          <a:bodyPr>
            <a:normAutofit/>
          </a:bodyPr>
          <a:lstStyle/>
          <a:p>
            <a:pPr eaLnBrk="1" hangingPunct="1"/>
            <a:r>
              <a:rPr lang="en-US" sz="4500" dirty="0" smtClean="0"/>
              <a:t>Instant Messaging</a:t>
            </a:r>
          </a:p>
        </p:txBody>
      </p:sp>
      <p:sp>
        <p:nvSpPr>
          <p:cNvPr id="139267" name="Rectangle 3"/>
          <p:cNvSpPr>
            <a:spLocks noGrp="1" noChangeArrowheads="1"/>
          </p:cNvSpPr>
          <p:nvPr>
            <p:ph sz="half" idx="1"/>
          </p:nvPr>
        </p:nvSpPr>
        <p:spPr>
          <a:xfrm>
            <a:off x="762000" y="1905000"/>
            <a:ext cx="4343400" cy="4267200"/>
          </a:xfrm>
          <a:prstGeom prst="rect">
            <a:avLst/>
          </a:prstGeom>
        </p:spPr>
        <p:txBody>
          <a:bodyPr>
            <a:normAutofit lnSpcReduction="10000"/>
          </a:bodyPr>
          <a:lstStyle/>
          <a:p>
            <a:r>
              <a:rPr lang="en-US" sz="2000" dirty="0"/>
              <a:t>A/S/L – age, sex, location</a:t>
            </a:r>
          </a:p>
          <a:p>
            <a:r>
              <a:rPr lang="en-US" sz="2000" dirty="0"/>
              <a:t>BF – boyfriend</a:t>
            </a:r>
          </a:p>
          <a:p>
            <a:r>
              <a:rPr lang="en-US" sz="2000" dirty="0"/>
              <a:t>B4N – bye for now</a:t>
            </a:r>
          </a:p>
          <a:p>
            <a:r>
              <a:rPr lang="en-US" sz="2000" dirty="0"/>
              <a:t>GF – girlfriend</a:t>
            </a:r>
          </a:p>
          <a:p>
            <a:r>
              <a:rPr lang="en-US" sz="2000" dirty="0"/>
              <a:t>BRB – be right back</a:t>
            </a:r>
          </a:p>
          <a:p>
            <a:r>
              <a:rPr lang="en-US" sz="2000" dirty="0"/>
              <a:t>CD9 – Code 9; means parents are around</a:t>
            </a:r>
          </a:p>
          <a:p>
            <a:r>
              <a:rPr lang="en-US" sz="2000" dirty="0"/>
              <a:t>G2G – got to go</a:t>
            </a:r>
          </a:p>
          <a:p>
            <a:r>
              <a:rPr lang="en-US" sz="2000" dirty="0"/>
              <a:t>IDK – I don’t know</a:t>
            </a:r>
          </a:p>
          <a:p>
            <a:r>
              <a:rPr lang="en-US" sz="2000" dirty="0"/>
              <a:t>KPC – keep parents clueless</a:t>
            </a:r>
          </a:p>
          <a:p>
            <a:r>
              <a:rPr lang="en-US" sz="2000" dirty="0"/>
              <a:t>(L)MIRL – (Let’s) meet in real life (used in chat rooms)</a:t>
            </a:r>
          </a:p>
          <a:p>
            <a:r>
              <a:rPr lang="en-US" sz="2000" dirty="0"/>
              <a:t>LOL – laugh out loud</a:t>
            </a:r>
          </a:p>
          <a:p>
            <a:pPr eaLnBrk="1" hangingPunct="1">
              <a:lnSpc>
                <a:spcPct val="90000"/>
              </a:lnSpc>
            </a:pPr>
            <a:endParaRPr lang="en-US" sz="2000" dirty="0" smtClean="0"/>
          </a:p>
        </p:txBody>
      </p:sp>
      <p:sp>
        <p:nvSpPr>
          <p:cNvPr id="139268" name="Rectangle 4"/>
          <p:cNvSpPr>
            <a:spLocks noGrp="1" noChangeArrowheads="1"/>
          </p:cNvSpPr>
          <p:nvPr>
            <p:ph sz="half" idx="2"/>
          </p:nvPr>
        </p:nvSpPr>
        <p:spPr>
          <a:xfrm>
            <a:off x="4953000" y="1905000"/>
            <a:ext cx="3733800" cy="4221163"/>
          </a:xfrm>
          <a:prstGeom prst="rect">
            <a:avLst/>
          </a:prstGeom>
        </p:spPr>
        <p:txBody>
          <a:bodyPr>
            <a:normAutofit lnSpcReduction="10000"/>
          </a:bodyPr>
          <a:lstStyle/>
          <a:p>
            <a:r>
              <a:rPr lang="en-US" sz="2000" dirty="0"/>
              <a:t>MOS – mom over shoulder</a:t>
            </a:r>
          </a:p>
          <a:p>
            <a:r>
              <a:rPr lang="en-US" sz="2000" dirty="0"/>
              <a:t>NMU – not much, you?</a:t>
            </a:r>
          </a:p>
          <a:p>
            <a:r>
              <a:rPr lang="en-US" sz="2000" dirty="0"/>
              <a:t>P911 – parent emergency</a:t>
            </a:r>
          </a:p>
          <a:p>
            <a:r>
              <a:rPr lang="en-US" sz="2000" dirty="0"/>
              <a:t>PAW (or PRW) – parents are watching</a:t>
            </a:r>
          </a:p>
          <a:p>
            <a:r>
              <a:rPr lang="en-US" sz="2000" dirty="0"/>
              <a:t>PIR – parent in room</a:t>
            </a:r>
          </a:p>
          <a:p>
            <a:r>
              <a:rPr lang="en-US" sz="2000" dirty="0"/>
              <a:t>POS – parent over shoulder</a:t>
            </a:r>
          </a:p>
          <a:p>
            <a:r>
              <a:rPr lang="en-US" sz="2000" dirty="0"/>
              <a:t>PRON – porn</a:t>
            </a:r>
          </a:p>
          <a:p>
            <a:r>
              <a:rPr lang="en-US" sz="2000" dirty="0"/>
              <a:t>S2R – send to receive (pictures)</a:t>
            </a:r>
          </a:p>
          <a:p>
            <a:r>
              <a:rPr lang="en-US" sz="2000" dirty="0"/>
              <a:t>TDTM – talk dirty to me</a:t>
            </a:r>
          </a:p>
          <a:p>
            <a:r>
              <a:rPr lang="en-US" sz="2000" dirty="0"/>
              <a:t>TTYL – talk to you later</a:t>
            </a:r>
          </a:p>
          <a:p>
            <a:pPr>
              <a:lnSpc>
                <a:spcPct val="90000"/>
              </a:lnSpc>
            </a:pPr>
            <a:endParaRPr lang="en-US" sz="2000" dirty="0" smtClean="0"/>
          </a:p>
        </p:txBody>
      </p:sp>
    </p:spTree>
    <p:extLst>
      <p:ext uri="{BB962C8B-B14F-4D97-AF65-F5344CB8AC3E}">
        <p14:creationId xmlns:p14="http://schemas.microsoft.com/office/powerpoint/2010/main" val="281922813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457201"/>
            <a:ext cx="6965245" cy="685800"/>
          </a:xfrm>
        </p:spPr>
        <p:txBody>
          <a:bodyPr>
            <a:normAutofit fontScale="90000"/>
          </a:bodyPr>
          <a:lstStyle/>
          <a:p>
            <a:r>
              <a:rPr lang="en-US" sz="4000" dirty="0" smtClean="0"/>
              <a:t>Training Objectives</a:t>
            </a:r>
            <a:endParaRPr lang="en-US" sz="4000" dirty="0"/>
          </a:p>
        </p:txBody>
      </p:sp>
      <p:sp>
        <p:nvSpPr>
          <p:cNvPr id="3" name="Content Placeholder 2"/>
          <p:cNvSpPr>
            <a:spLocks noGrp="1"/>
          </p:cNvSpPr>
          <p:nvPr>
            <p:ph sz="quarter" idx="1"/>
          </p:nvPr>
        </p:nvSpPr>
        <p:spPr>
          <a:xfrm>
            <a:off x="914400" y="1752600"/>
            <a:ext cx="7696200" cy="3886200"/>
          </a:xfrm>
        </p:spPr>
        <p:txBody>
          <a:bodyPr>
            <a:noAutofit/>
          </a:bodyPr>
          <a:lstStyle/>
          <a:p>
            <a:endParaRPr lang="en-US" sz="1000" dirty="0" smtClean="0"/>
          </a:p>
          <a:p>
            <a:r>
              <a:rPr lang="en-US" dirty="0" smtClean="0">
                <a:solidFill>
                  <a:schemeClr val="bg2">
                    <a:lumMod val="50000"/>
                  </a:schemeClr>
                </a:solidFill>
              </a:rPr>
              <a:t>One: 	WHAT? Bullying Definition</a:t>
            </a:r>
          </a:p>
          <a:p>
            <a:pPr marL="114300" indent="0">
              <a:buNone/>
            </a:pPr>
            <a:r>
              <a:rPr lang="en-US" dirty="0">
                <a:solidFill>
                  <a:schemeClr val="bg2">
                    <a:lumMod val="50000"/>
                  </a:schemeClr>
                </a:solidFill>
              </a:rPr>
              <a:t>	</a:t>
            </a:r>
            <a:r>
              <a:rPr lang="en-US" dirty="0" smtClean="0">
                <a:solidFill>
                  <a:schemeClr val="bg2">
                    <a:lumMod val="50000"/>
                  </a:schemeClr>
                </a:solidFill>
              </a:rPr>
              <a:t>		- Parent Tips</a:t>
            </a:r>
          </a:p>
          <a:p>
            <a:pPr marL="0" lvl="0" indent="0">
              <a:buClr>
                <a:srgbClr val="AA2B1E"/>
              </a:buClr>
              <a:buNone/>
            </a:pPr>
            <a:r>
              <a:rPr lang="en-US" dirty="0">
                <a:solidFill>
                  <a:schemeClr val="bg2">
                    <a:lumMod val="50000"/>
                  </a:schemeClr>
                </a:solidFill>
              </a:rPr>
              <a:t>	</a:t>
            </a:r>
            <a:r>
              <a:rPr lang="en-US" dirty="0" smtClean="0">
                <a:solidFill>
                  <a:schemeClr val="bg2">
                    <a:lumMod val="50000"/>
                  </a:schemeClr>
                </a:solidFill>
              </a:rPr>
              <a:t> 	Cyberbullying, Media, and 				Instant Messaging</a:t>
            </a:r>
          </a:p>
          <a:p>
            <a:pPr marL="0" lvl="0" indent="0">
              <a:buClr>
                <a:srgbClr val="AA2B1E"/>
              </a:buClr>
              <a:buNone/>
            </a:pPr>
            <a:r>
              <a:rPr lang="en-US" dirty="0" smtClean="0">
                <a:solidFill>
                  <a:schemeClr val="bg2">
                    <a:lumMod val="50000"/>
                  </a:schemeClr>
                </a:solidFill>
              </a:rPr>
              <a:t>	                   </a:t>
            </a:r>
            <a:r>
              <a:rPr lang="en-US" dirty="0">
                <a:solidFill>
                  <a:schemeClr val="bg2">
                    <a:lumMod val="50000"/>
                  </a:schemeClr>
                </a:solidFill>
              </a:rPr>
              <a:t>	</a:t>
            </a:r>
            <a:r>
              <a:rPr lang="en-US" dirty="0" smtClean="0">
                <a:solidFill>
                  <a:schemeClr val="bg2">
                    <a:lumMod val="50000"/>
                  </a:schemeClr>
                </a:solidFill>
              </a:rPr>
              <a:t>- Parent Tips		</a:t>
            </a:r>
          </a:p>
          <a:p>
            <a:pPr lvl="0">
              <a:buClr>
                <a:srgbClr val="AA2B1E"/>
              </a:buClr>
            </a:pPr>
            <a:r>
              <a:rPr lang="en-US" dirty="0" smtClean="0">
                <a:solidFill>
                  <a:schemeClr val="bg2">
                    <a:lumMod val="50000"/>
                  </a:schemeClr>
                </a:solidFill>
              </a:rPr>
              <a:t>Two: 	WHO? Impact and Warning 				Signs</a:t>
            </a:r>
            <a:endParaRPr lang="en-US" sz="1200" dirty="0" smtClean="0">
              <a:solidFill>
                <a:schemeClr val="bg2">
                  <a:lumMod val="50000"/>
                </a:schemeClr>
              </a:solidFill>
            </a:endParaRPr>
          </a:p>
          <a:p>
            <a:r>
              <a:rPr lang="en-US" dirty="0" smtClean="0">
                <a:solidFill>
                  <a:schemeClr val="bg2">
                    <a:lumMod val="50000"/>
                  </a:schemeClr>
                </a:solidFill>
              </a:rPr>
              <a:t>Three: </a:t>
            </a:r>
            <a:r>
              <a:rPr lang="en-US" dirty="0">
                <a:solidFill>
                  <a:schemeClr val="bg2">
                    <a:lumMod val="50000"/>
                  </a:schemeClr>
                </a:solidFill>
              </a:rPr>
              <a:t>	</a:t>
            </a:r>
            <a:r>
              <a:rPr lang="en-US" dirty="0" smtClean="0">
                <a:solidFill>
                  <a:schemeClr val="bg2">
                    <a:lumMod val="50000"/>
                  </a:schemeClr>
                </a:solidFill>
              </a:rPr>
              <a:t>HOW? Reporting Procedures</a:t>
            </a:r>
          </a:p>
          <a:p>
            <a:r>
              <a:rPr lang="en-US" dirty="0" smtClean="0">
                <a:solidFill>
                  <a:schemeClr val="bg2">
                    <a:lumMod val="50000"/>
                  </a:schemeClr>
                </a:solidFill>
              </a:rPr>
              <a:t>Four:	WHAT? Parent Strategies</a:t>
            </a:r>
            <a:endParaRPr lang="en-US" dirty="0">
              <a:solidFill>
                <a:schemeClr val="bg2">
                  <a:lumMod val="50000"/>
                </a:schemeClr>
              </a:solidFill>
            </a:endParaRPr>
          </a:p>
          <a:p>
            <a:pPr marL="0" indent="0">
              <a:buNone/>
            </a:pPr>
            <a:endParaRPr lang="en-US" sz="1200" dirty="0" smtClean="0"/>
          </a:p>
          <a:p>
            <a:pPr marL="0" indent="0">
              <a:buNone/>
            </a:pPr>
            <a:endParaRPr lang="en-US" sz="1200" dirty="0"/>
          </a:p>
        </p:txBody>
      </p:sp>
    </p:spTree>
    <p:extLst>
      <p:ext uri="{BB962C8B-B14F-4D97-AF65-F5344CB8AC3E}">
        <p14:creationId xmlns:p14="http://schemas.microsoft.com/office/powerpoint/2010/main" val="2969710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normAutofit/>
          </a:bodyPr>
          <a:lstStyle/>
          <a:p>
            <a:r>
              <a:rPr lang="en-US" sz="3600" dirty="0" smtClean="0"/>
              <a:t>Parent Tips - Cyberbullying</a:t>
            </a:r>
          </a:p>
        </p:txBody>
      </p:sp>
      <p:sp>
        <p:nvSpPr>
          <p:cNvPr id="35843" name="Content Placeholder 2"/>
          <p:cNvSpPr>
            <a:spLocks noGrp="1"/>
          </p:cNvSpPr>
          <p:nvPr>
            <p:ph sz="quarter" idx="1"/>
          </p:nvPr>
        </p:nvSpPr>
        <p:spPr>
          <a:xfrm>
            <a:off x="457200" y="1676400"/>
            <a:ext cx="7620000" cy="4724400"/>
          </a:xfrm>
        </p:spPr>
        <p:txBody>
          <a:bodyPr>
            <a:normAutofit fontScale="92500" lnSpcReduction="10000"/>
          </a:bodyPr>
          <a:lstStyle/>
          <a:p>
            <a:r>
              <a:rPr lang="en-US" dirty="0" smtClean="0"/>
              <a:t>Have Children Sign a Contract on Appropriate Usage</a:t>
            </a:r>
          </a:p>
          <a:p>
            <a:r>
              <a:rPr lang="en-US" dirty="0" smtClean="0"/>
              <a:t>Discuss Scenarios With Them</a:t>
            </a:r>
          </a:p>
          <a:p>
            <a:pPr lvl="1"/>
            <a:r>
              <a:rPr lang="en-US" dirty="0" smtClean="0"/>
              <a:t>What Would You Do if Someone Posted Something Mean About Another Student?</a:t>
            </a:r>
          </a:p>
          <a:p>
            <a:r>
              <a:rPr lang="en-US" dirty="0" smtClean="0"/>
              <a:t>Do Not Allow them to Have an Social Media Account at an Early Age (FB is 13YO)</a:t>
            </a:r>
          </a:p>
          <a:p>
            <a:r>
              <a:rPr lang="en-US" dirty="0"/>
              <a:t>Monitor Their Social Network Postings</a:t>
            </a:r>
          </a:p>
          <a:p>
            <a:r>
              <a:rPr lang="en-US" dirty="0" smtClean="0"/>
              <a:t>Have </a:t>
            </a:r>
            <a:r>
              <a:rPr lang="en-US" dirty="0"/>
              <a:t>Children Check Cellphones In and Out (7PM)</a:t>
            </a:r>
          </a:p>
          <a:p>
            <a:r>
              <a:rPr lang="en-US" dirty="0"/>
              <a:t>Do Not Erase, Omit or Alter Texts or Emails – This is Your Evidence</a:t>
            </a:r>
          </a:p>
          <a:p>
            <a:r>
              <a:rPr lang="en-US" dirty="0"/>
              <a:t>Teach “Netiquette” – Online Manners</a:t>
            </a:r>
          </a:p>
          <a:p>
            <a:pPr marL="114300" indent="0">
              <a:buNone/>
            </a:pPr>
            <a:endParaRPr lang="en-US" dirty="0" smtClean="0"/>
          </a:p>
        </p:txBody>
      </p:sp>
    </p:spTree>
    <p:extLst>
      <p:ext uri="{BB962C8B-B14F-4D97-AF65-F5344CB8AC3E}">
        <p14:creationId xmlns:p14="http://schemas.microsoft.com/office/powerpoint/2010/main" val="26793838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0"/>
            <a:ext cx="2362200" cy="4572000"/>
          </a:xfrm>
        </p:spPr>
        <p:txBody>
          <a:bodyPr>
            <a:normAutofit fontScale="90000"/>
          </a:bodyPr>
          <a:lstStyle/>
          <a:p>
            <a:r>
              <a:rPr lang="en-US" sz="3200" dirty="0" smtClean="0"/>
              <a:t/>
            </a:r>
            <a:br>
              <a:rPr lang="en-US" sz="3200" dirty="0" smtClean="0"/>
            </a:br>
            <a:r>
              <a:rPr lang="en-US" sz="3200" dirty="0"/>
              <a:t/>
            </a:r>
            <a:br>
              <a:rPr lang="en-US" sz="3200" dirty="0"/>
            </a:br>
            <a:r>
              <a:rPr lang="en-US" sz="3200" dirty="0" smtClean="0"/>
              <a:t/>
            </a:r>
            <a:br>
              <a:rPr lang="en-US" sz="3200" dirty="0" smtClean="0"/>
            </a:br>
            <a:r>
              <a:rPr lang="en-US" sz="3200" dirty="0"/>
              <a:t/>
            </a:r>
            <a:br>
              <a:rPr lang="en-US" sz="3200" dirty="0"/>
            </a:br>
            <a:r>
              <a:rPr lang="en-US" sz="3200" dirty="0" smtClean="0"/>
              <a:t>No student should have a social media account in elementary school.</a:t>
            </a:r>
            <a:endParaRPr lang="en-US" sz="3200" dirty="0"/>
          </a:p>
        </p:txBody>
      </p:sp>
      <p:pic>
        <p:nvPicPr>
          <p:cNvPr id="5" name="Picture 4"/>
          <p:cNvPicPr>
            <a:picLocks noChangeAspect="1"/>
          </p:cNvPicPr>
          <p:nvPr/>
        </p:nvPicPr>
        <p:blipFill>
          <a:blip r:embed="rId3"/>
          <a:stretch>
            <a:fillRect/>
          </a:stretch>
        </p:blipFill>
        <p:spPr>
          <a:xfrm>
            <a:off x="3429000" y="152400"/>
            <a:ext cx="4800600" cy="6553200"/>
          </a:xfrm>
          <a:prstGeom prst="rect">
            <a:avLst/>
          </a:prstGeom>
        </p:spPr>
      </p:pic>
    </p:spTree>
    <p:extLst>
      <p:ext uri="{BB962C8B-B14F-4D97-AF65-F5344CB8AC3E}">
        <p14:creationId xmlns:p14="http://schemas.microsoft.com/office/powerpoint/2010/main" val="336001771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1752" y="228600"/>
            <a:ext cx="8534400" cy="838200"/>
          </a:xfrm>
        </p:spPr>
        <p:txBody>
          <a:bodyPr>
            <a:normAutofit/>
          </a:bodyPr>
          <a:lstStyle/>
          <a:p>
            <a:r>
              <a:rPr lang="en-US" sz="3600" dirty="0" smtClean="0"/>
              <a:t>Parenting Apps</a:t>
            </a:r>
            <a:endParaRPr lang="en-US" sz="3600" dirty="0"/>
          </a:p>
        </p:txBody>
      </p:sp>
      <p:sp>
        <p:nvSpPr>
          <p:cNvPr id="2" name="Content Placeholder 1"/>
          <p:cNvSpPr>
            <a:spLocks noGrp="1"/>
          </p:cNvSpPr>
          <p:nvPr>
            <p:ph sz="quarter" idx="1"/>
          </p:nvPr>
        </p:nvSpPr>
        <p:spPr>
          <a:xfrm>
            <a:off x="457200" y="2590800"/>
            <a:ext cx="8229600" cy="3733800"/>
          </a:xfrm>
        </p:spPr>
        <p:txBody>
          <a:bodyPr>
            <a:normAutofit fontScale="92500" lnSpcReduction="10000"/>
          </a:bodyPr>
          <a:lstStyle/>
          <a:p>
            <a:endParaRPr lang="en-US" sz="3200" dirty="0" smtClean="0"/>
          </a:p>
          <a:p>
            <a:r>
              <a:rPr lang="en-US" sz="3200" dirty="0" smtClean="0"/>
              <a:t>Mama Bear, The Ultimate Parenting App</a:t>
            </a:r>
          </a:p>
          <a:p>
            <a:pPr lvl="1"/>
            <a:r>
              <a:rPr lang="en-US" dirty="0">
                <a:hlinkClick r:id="rId2"/>
              </a:rPr>
              <a:t>http://mamabearapp.com</a:t>
            </a:r>
            <a:r>
              <a:rPr lang="en-US" dirty="0" smtClean="0">
                <a:hlinkClick r:id="rId2"/>
              </a:rPr>
              <a:t>/</a:t>
            </a:r>
            <a:endParaRPr lang="en-US" dirty="0"/>
          </a:p>
          <a:p>
            <a:r>
              <a:rPr lang="en-US" sz="3200" dirty="0" err="1"/>
              <a:t>Qustodio</a:t>
            </a:r>
            <a:r>
              <a:rPr lang="en-US" sz="3200" dirty="0"/>
              <a:t>, Protect, Understand, and Manage you child’s internet activity</a:t>
            </a:r>
            <a:endParaRPr lang="en-US" sz="3200" dirty="0">
              <a:hlinkClick r:id="rId3"/>
            </a:endParaRPr>
          </a:p>
          <a:p>
            <a:pPr lvl="1"/>
            <a:r>
              <a:rPr lang="en-US" dirty="0">
                <a:hlinkClick r:id="rId3"/>
              </a:rPr>
              <a:t>https://www.qustodio.com/en</a:t>
            </a:r>
            <a:r>
              <a:rPr lang="en-US" dirty="0" smtClean="0">
                <a:hlinkClick r:id="rId3"/>
              </a:rPr>
              <a:t>/</a:t>
            </a:r>
            <a:endParaRPr lang="en-US" dirty="0" smtClean="0"/>
          </a:p>
          <a:p>
            <a:r>
              <a:rPr lang="en-US" sz="3200" dirty="0" err="1" smtClean="0"/>
              <a:t>SelfieCop</a:t>
            </a:r>
            <a:r>
              <a:rPr lang="en-US" sz="3200" dirty="0" smtClean="0"/>
              <a:t> – parents can view child’s photos</a:t>
            </a:r>
          </a:p>
          <a:p>
            <a:pPr lvl="1"/>
            <a:r>
              <a:rPr lang="en-US" dirty="0">
                <a:hlinkClick r:id="rId4"/>
              </a:rPr>
              <a:t>https://</a:t>
            </a:r>
            <a:r>
              <a:rPr lang="en-US" dirty="0" smtClean="0">
                <a:hlinkClick r:id="rId4"/>
              </a:rPr>
              <a:t>play.google.com/store/apps/details?id=com.selfiecopChild.android</a:t>
            </a:r>
            <a:endParaRPr lang="en-US" dirty="0" smtClean="0"/>
          </a:p>
          <a:p>
            <a:pPr marL="393192" lvl="1" indent="0">
              <a:buNone/>
            </a:pPr>
            <a:endParaRPr lang="en-US" dirty="0"/>
          </a:p>
          <a:p>
            <a:pPr marL="393192" lvl="1" indent="0">
              <a:buNone/>
            </a:pPr>
            <a:endParaRPr lang="en-US" dirty="0"/>
          </a:p>
          <a:p>
            <a:pPr marL="301943" lvl="1" indent="0">
              <a:buNone/>
            </a:pPr>
            <a:endParaRPr lang="en-US" dirty="0" smtClean="0"/>
          </a:p>
        </p:txBody>
      </p:sp>
      <p:pic>
        <p:nvPicPr>
          <p:cNvPr id="4"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8750" b="18942"/>
          <a:stretch/>
        </p:blipFill>
        <p:spPr bwMode="auto">
          <a:xfrm>
            <a:off x="4922520" y="1295400"/>
            <a:ext cx="3877056"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93646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7825" y="152400"/>
            <a:ext cx="7732776" cy="1143000"/>
          </a:xfrm>
        </p:spPr>
        <p:txBody>
          <a:bodyPr>
            <a:normAutofit fontScale="90000"/>
          </a:bodyPr>
          <a:lstStyle/>
          <a:p>
            <a:r>
              <a:rPr lang="en-US" sz="4000" dirty="0" smtClean="0"/>
              <a:t>Objective Two: Who is impacted by bullying and why?</a:t>
            </a:r>
            <a:endParaRPr lang="en-US" sz="4000" dirty="0"/>
          </a:p>
        </p:txBody>
      </p:sp>
      <p:sp>
        <p:nvSpPr>
          <p:cNvPr id="3" name="Content Placeholder 2"/>
          <p:cNvSpPr>
            <a:spLocks noGrp="1"/>
          </p:cNvSpPr>
          <p:nvPr>
            <p:ph sz="quarter" idx="1"/>
          </p:nvPr>
        </p:nvSpPr>
        <p:spPr>
          <a:xfrm>
            <a:off x="990600" y="1371600"/>
            <a:ext cx="7162800" cy="4343401"/>
          </a:xfrm>
        </p:spPr>
        <p:txBody>
          <a:bodyPr>
            <a:normAutofit/>
          </a:bodyPr>
          <a:lstStyle/>
          <a:p>
            <a:endParaRPr lang="en-US" sz="3200" dirty="0" smtClean="0"/>
          </a:p>
          <a:p>
            <a:r>
              <a:rPr lang="en-US" sz="3200" dirty="0" smtClean="0"/>
              <a:t>Characteristics/Risk Factors</a:t>
            </a:r>
          </a:p>
          <a:p>
            <a:pPr lvl="1">
              <a:buClr>
                <a:srgbClr val="CCB400"/>
              </a:buClr>
            </a:pPr>
            <a:r>
              <a:rPr lang="en-US" sz="2400" dirty="0" smtClean="0">
                <a:solidFill>
                  <a:srgbClr val="646B86"/>
                </a:solidFill>
              </a:rPr>
              <a:t>Attendance</a:t>
            </a:r>
            <a:endParaRPr lang="en-US" dirty="0" smtClean="0"/>
          </a:p>
          <a:p>
            <a:r>
              <a:rPr lang="en-US" sz="3200" dirty="0" smtClean="0"/>
              <a:t>Warning Signs</a:t>
            </a:r>
          </a:p>
          <a:p>
            <a:pPr lvl="1"/>
            <a:r>
              <a:rPr lang="en-US" sz="2400" dirty="0" smtClean="0"/>
              <a:t>Student who is targeted</a:t>
            </a:r>
          </a:p>
          <a:p>
            <a:pPr lvl="1"/>
            <a:r>
              <a:rPr lang="en-US" sz="2400" dirty="0" smtClean="0"/>
              <a:t>Student who engages in bullying behavior</a:t>
            </a:r>
          </a:p>
          <a:p>
            <a:pPr lvl="0">
              <a:buClr>
                <a:srgbClr val="AA2B1E"/>
              </a:buClr>
            </a:pPr>
            <a:r>
              <a:rPr lang="en-US" sz="3200" dirty="0" smtClean="0">
                <a:solidFill>
                  <a:prstClr val="black"/>
                </a:solidFill>
              </a:rPr>
              <a:t>Faces of Bullying</a:t>
            </a:r>
            <a:endParaRPr lang="en-US" sz="3200" dirty="0">
              <a:solidFill>
                <a:prstClr val="black"/>
              </a:solidFill>
            </a:endParaRPr>
          </a:p>
          <a:p>
            <a:pPr marL="0" indent="0">
              <a:buNone/>
            </a:pPr>
            <a:endParaRPr lang="en-US" dirty="0" smtClean="0"/>
          </a:p>
        </p:txBody>
      </p:sp>
    </p:spTree>
    <p:extLst>
      <p:ext uri="{BB962C8B-B14F-4D97-AF65-F5344CB8AC3E}">
        <p14:creationId xmlns:p14="http://schemas.microsoft.com/office/powerpoint/2010/main" val="10011347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914400"/>
          </a:xfrm>
        </p:spPr>
        <p:txBody>
          <a:bodyPr>
            <a:normAutofit/>
          </a:bodyPr>
          <a:lstStyle/>
          <a:p>
            <a:r>
              <a:rPr lang="en-US" sz="3600" dirty="0" smtClean="0"/>
              <a:t>Impact on Attendance</a:t>
            </a:r>
            <a:endParaRPr lang="en-US" sz="3600" dirty="0"/>
          </a:p>
        </p:txBody>
      </p:sp>
      <p:sp>
        <p:nvSpPr>
          <p:cNvPr id="3" name="Content Placeholder 2"/>
          <p:cNvSpPr>
            <a:spLocks noGrp="1"/>
          </p:cNvSpPr>
          <p:nvPr>
            <p:ph sz="quarter" idx="1"/>
          </p:nvPr>
        </p:nvSpPr>
        <p:spPr>
          <a:xfrm>
            <a:off x="301752" y="2209800"/>
            <a:ext cx="8503920" cy="3889248"/>
          </a:xfrm>
        </p:spPr>
        <p:txBody>
          <a:bodyPr/>
          <a:lstStyle/>
          <a:p>
            <a:pPr marL="0" indent="0" algn="ctr">
              <a:buNone/>
            </a:pPr>
            <a:r>
              <a:rPr lang="en-US" sz="3200" dirty="0" smtClean="0"/>
              <a:t>When a child is being bullied, they may not know how to talk about the situation or ask for help.  Instead they may look for ways to avoid school and the bullying situation.</a:t>
            </a:r>
          </a:p>
          <a:p>
            <a:endParaRPr lang="en-US" dirty="0"/>
          </a:p>
        </p:txBody>
      </p:sp>
    </p:spTree>
    <p:extLst>
      <p:ext uri="{BB962C8B-B14F-4D97-AF65-F5344CB8AC3E}">
        <p14:creationId xmlns:p14="http://schemas.microsoft.com/office/powerpoint/2010/main" val="14712603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73342" y="54927"/>
            <a:ext cx="9070658" cy="6748145"/>
          </a:xfrm>
          <a:prstGeom prst="rect">
            <a:avLst/>
          </a:prstGeom>
        </p:spPr>
      </p:pic>
    </p:spTree>
    <p:extLst>
      <p:ext uri="{BB962C8B-B14F-4D97-AF65-F5344CB8AC3E}">
        <p14:creationId xmlns:p14="http://schemas.microsoft.com/office/powerpoint/2010/main" val="51983295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838200"/>
          </a:xfrm>
        </p:spPr>
        <p:txBody>
          <a:bodyPr>
            <a:normAutofit/>
          </a:bodyPr>
          <a:lstStyle/>
          <a:p>
            <a:r>
              <a:rPr lang="en-US" sz="3600" b="1" dirty="0" smtClean="0"/>
              <a:t>Warning Signs</a:t>
            </a:r>
            <a:endParaRPr lang="en-US" sz="3600" b="1" dirty="0">
              <a:effectLst/>
            </a:endParaRPr>
          </a:p>
        </p:txBody>
      </p:sp>
      <p:sp>
        <p:nvSpPr>
          <p:cNvPr id="7" name="Content Placeholder 6"/>
          <p:cNvSpPr>
            <a:spLocks noGrp="1"/>
          </p:cNvSpPr>
          <p:nvPr>
            <p:ph sz="quarter" idx="1"/>
          </p:nvPr>
        </p:nvSpPr>
        <p:spPr>
          <a:xfrm>
            <a:off x="872067" y="1752600"/>
            <a:ext cx="7408333" cy="4373563"/>
          </a:xfrm>
        </p:spPr>
        <p:txBody>
          <a:bodyPr>
            <a:noAutofit/>
          </a:bodyPr>
          <a:lstStyle/>
          <a:p>
            <a:r>
              <a:rPr lang="en-US" b="1" dirty="0">
                <a:latin typeface="+mj-lt"/>
              </a:rPr>
              <a:t>A child being </a:t>
            </a:r>
            <a:r>
              <a:rPr lang="en-US" b="1" u="sng" dirty="0">
                <a:latin typeface="+mj-lt"/>
              </a:rPr>
              <a:t>targeted</a:t>
            </a:r>
            <a:r>
              <a:rPr lang="en-US" b="1" dirty="0">
                <a:latin typeface="+mj-lt"/>
              </a:rPr>
              <a:t> by bullying may:</a:t>
            </a:r>
          </a:p>
          <a:p>
            <a:pPr lvl="1">
              <a:buFont typeface="Arial" pitchFamily="34" charset="0"/>
              <a:buChar char="•"/>
            </a:pPr>
            <a:r>
              <a:rPr lang="en-US" sz="2000" dirty="0" smtClean="0">
                <a:latin typeface="+mj-lt"/>
              </a:rPr>
              <a:t>Have unexplainable </a:t>
            </a:r>
            <a:r>
              <a:rPr lang="en-US" sz="2000" dirty="0">
                <a:latin typeface="+mj-lt"/>
              </a:rPr>
              <a:t>injuries</a:t>
            </a:r>
          </a:p>
          <a:p>
            <a:pPr lvl="1">
              <a:buFont typeface="Arial" pitchFamily="34" charset="0"/>
              <a:buChar char="•"/>
            </a:pPr>
            <a:r>
              <a:rPr lang="en-US" sz="2000" dirty="0">
                <a:latin typeface="+mj-lt"/>
              </a:rPr>
              <a:t>Lost or destroyed clothing, books, electronics, or jewelry</a:t>
            </a:r>
          </a:p>
          <a:p>
            <a:pPr lvl="1">
              <a:buFont typeface="Arial" pitchFamily="34" charset="0"/>
              <a:buChar char="•"/>
            </a:pPr>
            <a:r>
              <a:rPr lang="en-US" sz="2000" dirty="0">
                <a:latin typeface="+mj-lt"/>
              </a:rPr>
              <a:t>Frequent headaches or stomach aches, feeling sick or faking illness</a:t>
            </a:r>
          </a:p>
          <a:p>
            <a:pPr lvl="1">
              <a:buFont typeface="Arial" pitchFamily="34" charset="0"/>
              <a:buChar char="•"/>
            </a:pPr>
            <a:r>
              <a:rPr lang="en-US" sz="2000" dirty="0">
                <a:latin typeface="+mj-lt"/>
              </a:rPr>
              <a:t>Changes in eating </a:t>
            </a:r>
            <a:r>
              <a:rPr lang="en-US" sz="2000" dirty="0" smtClean="0">
                <a:latin typeface="+mj-lt"/>
              </a:rPr>
              <a:t>habits</a:t>
            </a:r>
            <a:endParaRPr lang="en-US" sz="2000" dirty="0">
              <a:latin typeface="+mj-lt"/>
            </a:endParaRPr>
          </a:p>
          <a:p>
            <a:pPr lvl="1">
              <a:buFont typeface="Arial" pitchFamily="34" charset="0"/>
              <a:buChar char="•"/>
            </a:pPr>
            <a:r>
              <a:rPr lang="en-US" sz="2000" dirty="0">
                <a:latin typeface="+mj-lt"/>
              </a:rPr>
              <a:t>Difficulty sleeping or frequent nightmares</a:t>
            </a:r>
          </a:p>
          <a:p>
            <a:pPr lvl="1">
              <a:buFont typeface="Arial" pitchFamily="34" charset="0"/>
              <a:buChar char="•"/>
            </a:pPr>
            <a:r>
              <a:rPr lang="en-US" sz="2000" dirty="0">
                <a:latin typeface="+mj-lt"/>
              </a:rPr>
              <a:t>Declining grades, </a:t>
            </a:r>
            <a:r>
              <a:rPr lang="en-US" sz="2000" dirty="0" smtClean="0">
                <a:latin typeface="+mj-lt"/>
              </a:rPr>
              <a:t>not </a:t>
            </a:r>
            <a:r>
              <a:rPr lang="en-US" sz="2000" dirty="0">
                <a:latin typeface="+mj-lt"/>
              </a:rPr>
              <a:t>wanting to go to school</a:t>
            </a:r>
          </a:p>
          <a:p>
            <a:pPr lvl="1">
              <a:buFont typeface="Arial" pitchFamily="34" charset="0"/>
              <a:buChar char="•"/>
            </a:pPr>
            <a:r>
              <a:rPr lang="en-US" sz="2000" dirty="0">
                <a:latin typeface="+mj-lt"/>
              </a:rPr>
              <a:t>Sudden loss of friends or avoidance of social situations</a:t>
            </a:r>
          </a:p>
          <a:p>
            <a:pPr lvl="1">
              <a:buFont typeface="Arial" pitchFamily="34" charset="0"/>
              <a:buChar char="•"/>
            </a:pPr>
            <a:r>
              <a:rPr lang="en-US" sz="2000" dirty="0">
                <a:latin typeface="+mj-lt"/>
              </a:rPr>
              <a:t>Feelings of helplessness or decreased self esteem</a:t>
            </a:r>
          </a:p>
          <a:p>
            <a:pPr lvl="1">
              <a:buFont typeface="Arial" pitchFamily="34" charset="0"/>
              <a:buChar char="•"/>
            </a:pPr>
            <a:r>
              <a:rPr lang="en-US" sz="2000" dirty="0">
                <a:latin typeface="+mj-lt"/>
              </a:rPr>
              <a:t>Self-destructive behaviors such as running away from home, harming themselves, or talking about suicide</a:t>
            </a:r>
          </a:p>
        </p:txBody>
      </p:sp>
    </p:spTree>
    <p:extLst>
      <p:ext uri="{BB962C8B-B14F-4D97-AF65-F5344CB8AC3E}">
        <p14:creationId xmlns:p14="http://schemas.microsoft.com/office/powerpoint/2010/main" val="7327010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838200"/>
          </a:xfrm>
        </p:spPr>
        <p:txBody>
          <a:bodyPr>
            <a:normAutofit/>
          </a:bodyPr>
          <a:lstStyle/>
          <a:p>
            <a:r>
              <a:rPr lang="en-US" sz="3600" b="1" dirty="0" smtClean="0"/>
              <a:t>Warning Signs (cont.)</a:t>
            </a:r>
            <a:r>
              <a:rPr lang="en-US" sz="3600" b="1" dirty="0" smtClean="0">
                <a:effectLst/>
              </a:rPr>
              <a:t> </a:t>
            </a:r>
            <a:endParaRPr lang="en-US" sz="3600" b="1" dirty="0">
              <a:effectLst/>
            </a:endParaRPr>
          </a:p>
        </p:txBody>
      </p:sp>
      <p:sp>
        <p:nvSpPr>
          <p:cNvPr id="5" name="Content Placeholder 4"/>
          <p:cNvSpPr>
            <a:spLocks noGrp="1"/>
          </p:cNvSpPr>
          <p:nvPr>
            <p:ph sz="quarter" idx="1"/>
          </p:nvPr>
        </p:nvSpPr>
        <p:spPr>
          <a:xfrm>
            <a:off x="762001" y="1905000"/>
            <a:ext cx="7696200" cy="4221163"/>
          </a:xfrm>
        </p:spPr>
        <p:txBody>
          <a:bodyPr>
            <a:noAutofit/>
          </a:bodyPr>
          <a:lstStyle/>
          <a:p>
            <a:pPr>
              <a:lnSpc>
                <a:spcPct val="120000"/>
              </a:lnSpc>
            </a:pPr>
            <a:r>
              <a:rPr lang="en-US" b="1" dirty="0">
                <a:latin typeface="+mj-lt"/>
              </a:rPr>
              <a:t>A child </a:t>
            </a:r>
            <a:r>
              <a:rPr lang="en-US" b="1" u="sng" dirty="0">
                <a:latin typeface="+mj-lt"/>
              </a:rPr>
              <a:t>engaging</a:t>
            </a:r>
            <a:r>
              <a:rPr lang="en-US" b="1" dirty="0">
                <a:latin typeface="+mj-lt"/>
              </a:rPr>
              <a:t> in bully behavior may:</a:t>
            </a:r>
          </a:p>
          <a:p>
            <a:pPr lvl="1">
              <a:lnSpc>
                <a:spcPct val="120000"/>
              </a:lnSpc>
              <a:buFont typeface="Arial" pitchFamily="34" charset="0"/>
              <a:buChar char="•"/>
            </a:pPr>
            <a:r>
              <a:rPr lang="en-US" sz="2000" dirty="0" smtClean="0">
                <a:latin typeface="+mj-lt"/>
              </a:rPr>
              <a:t>Get </a:t>
            </a:r>
            <a:r>
              <a:rPr lang="en-US" sz="2000" dirty="0">
                <a:latin typeface="+mj-lt"/>
              </a:rPr>
              <a:t>into physical or verbal fights</a:t>
            </a:r>
          </a:p>
          <a:p>
            <a:pPr lvl="1">
              <a:lnSpc>
                <a:spcPct val="120000"/>
              </a:lnSpc>
              <a:buFont typeface="Arial" pitchFamily="34" charset="0"/>
              <a:buChar char="•"/>
            </a:pPr>
            <a:r>
              <a:rPr lang="en-US" sz="2000" dirty="0">
                <a:latin typeface="+mj-lt"/>
              </a:rPr>
              <a:t>Have friends who bully others</a:t>
            </a:r>
          </a:p>
          <a:p>
            <a:pPr lvl="1">
              <a:lnSpc>
                <a:spcPct val="120000"/>
              </a:lnSpc>
              <a:buFont typeface="Arial" pitchFamily="34" charset="0"/>
              <a:buChar char="•"/>
            </a:pPr>
            <a:r>
              <a:rPr lang="en-US" sz="2000" dirty="0">
                <a:latin typeface="+mj-lt"/>
              </a:rPr>
              <a:t>Are increasingly aggressive</a:t>
            </a:r>
          </a:p>
          <a:p>
            <a:pPr lvl="1">
              <a:lnSpc>
                <a:spcPct val="120000"/>
              </a:lnSpc>
              <a:buFont typeface="Arial" pitchFamily="34" charset="0"/>
              <a:buChar char="•"/>
            </a:pPr>
            <a:r>
              <a:rPr lang="en-US" sz="2000" dirty="0">
                <a:latin typeface="+mj-lt"/>
              </a:rPr>
              <a:t>Get sent to the principal’s office or to detention frequently</a:t>
            </a:r>
          </a:p>
          <a:p>
            <a:pPr lvl="1">
              <a:lnSpc>
                <a:spcPct val="120000"/>
              </a:lnSpc>
              <a:buFont typeface="Arial" pitchFamily="34" charset="0"/>
              <a:buChar char="•"/>
            </a:pPr>
            <a:r>
              <a:rPr lang="en-US" sz="2000" dirty="0">
                <a:latin typeface="+mj-lt"/>
              </a:rPr>
              <a:t>Have unexplained extra money or new belongings</a:t>
            </a:r>
          </a:p>
          <a:p>
            <a:pPr lvl="1">
              <a:lnSpc>
                <a:spcPct val="120000"/>
              </a:lnSpc>
              <a:buFont typeface="Arial" pitchFamily="34" charset="0"/>
              <a:buChar char="•"/>
            </a:pPr>
            <a:r>
              <a:rPr lang="en-US" sz="2000" dirty="0">
                <a:latin typeface="+mj-lt"/>
              </a:rPr>
              <a:t>Blame others for their problems</a:t>
            </a:r>
          </a:p>
          <a:p>
            <a:pPr lvl="1">
              <a:lnSpc>
                <a:spcPct val="120000"/>
              </a:lnSpc>
              <a:buFont typeface="Arial" pitchFamily="34" charset="0"/>
              <a:buChar char="•"/>
            </a:pPr>
            <a:r>
              <a:rPr lang="en-US" sz="2000" dirty="0">
                <a:latin typeface="+mj-lt"/>
              </a:rPr>
              <a:t>Don’t accept responsibility for their actions</a:t>
            </a:r>
          </a:p>
          <a:p>
            <a:pPr lvl="1">
              <a:lnSpc>
                <a:spcPct val="120000"/>
              </a:lnSpc>
              <a:buFont typeface="Arial" pitchFamily="34" charset="0"/>
              <a:buChar char="•"/>
            </a:pPr>
            <a:r>
              <a:rPr lang="en-US" sz="2000" dirty="0">
                <a:latin typeface="+mj-lt"/>
              </a:rPr>
              <a:t>Are competitive and worry about their reputation or </a:t>
            </a:r>
            <a:r>
              <a:rPr lang="en-US" sz="2000" dirty="0" smtClean="0">
                <a:latin typeface="+mj-lt"/>
              </a:rPr>
              <a:t>popularity</a:t>
            </a:r>
            <a:endParaRPr lang="en-US" sz="2000" dirty="0">
              <a:latin typeface="+mj-lt"/>
            </a:endParaRPr>
          </a:p>
        </p:txBody>
      </p:sp>
    </p:spTree>
    <p:extLst>
      <p:ext uri="{BB962C8B-B14F-4D97-AF65-F5344CB8AC3E}">
        <p14:creationId xmlns:p14="http://schemas.microsoft.com/office/powerpoint/2010/main" val="39214197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990600"/>
          </a:xfrm>
        </p:spPr>
        <p:txBody>
          <a:bodyPr>
            <a:normAutofit fontScale="90000"/>
          </a:bodyPr>
          <a:lstStyle/>
          <a:p>
            <a:r>
              <a:rPr lang="en-US" b="1" dirty="0" smtClean="0"/>
              <a:t>Individual Risk Factors </a:t>
            </a:r>
            <a:br>
              <a:rPr lang="en-US" b="1" dirty="0" smtClean="0"/>
            </a:br>
            <a:r>
              <a:rPr lang="en-US" sz="3600" b="1" dirty="0" smtClean="0"/>
              <a:t>For targeted students</a:t>
            </a:r>
            <a:endParaRPr lang="en-US" sz="3600" b="1" dirty="0"/>
          </a:p>
        </p:txBody>
      </p:sp>
      <p:sp>
        <p:nvSpPr>
          <p:cNvPr id="2" name="Content Placeholder 1"/>
          <p:cNvSpPr>
            <a:spLocks noGrp="1"/>
          </p:cNvSpPr>
          <p:nvPr>
            <p:ph sz="quarter" idx="1"/>
          </p:nvPr>
        </p:nvSpPr>
        <p:spPr>
          <a:xfrm>
            <a:off x="457200" y="1600200"/>
            <a:ext cx="8229600" cy="4572000"/>
          </a:xfrm>
        </p:spPr>
        <p:txBody>
          <a:bodyPr>
            <a:normAutofit fontScale="92500" lnSpcReduction="10000"/>
          </a:bodyPr>
          <a:lstStyle/>
          <a:p>
            <a:pPr marL="0" indent="0">
              <a:buNone/>
            </a:pPr>
            <a:r>
              <a:rPr lang="en-US" dirty="0" smtClean="0">
                <a:latin typeface="+mj-lt"/>
              </a:rPr>
              <a:t>Those who:</a:t>
            </a:r>
          </a:p>
          <a:p>
            <a:r>
              <a:rPr lang="en-US" dirty="0" smtClean="0">
                <a:latin typeface="+mj-lt"/>
              </a:rPr>
              <a:t>Have learning disabilities</a:t>
            </a:r>
          </a:p>
          <a:p>
            <a:r>
              <a:rPr lang="en-US" dirty="0" smtClean="0">
                <a:latin typeface="+mj-lt"/>
              </a:rPr>
              <a:t>Have Attention Deficit Hyperactivity Disorder (ADHD)</a:t>
            </a:r>
          </a:p>
          <a:p>
            <a:r>
              <a:rPr lang="en-US" dirty="0" smtClean="0">
                <a:latin typeface="+mj-lt"/>
              </a:rPr>
              <a:t>Have Autism Spectrum Disorder (ASD)</a:t>
            </a:r>
          </a:p>
          <a:p>
            <a:r>
              <a:rPr lang="en-US" dirty="0" smtClean="0">
                <a:latin typeface="+mj-lt"/>
              </a:rPr>
              <a:t>Have special health care needs or chronic diseases</a:t>
            </a:r>
          </a:p>
          <a:p>
            <a:r>
              <a:rPr lang="en-US" dirty="0" smtClean="0">
                <a:latin typeface="+mj-lt"/>
              </a:rPr>
              <a:t>Are overweight or underweight</a:t>
            </a:r>
          </a:p>
          <a:p>
            <a:r>
              <a:rPr lang="en-US" dirty="0" smtClean="0">
                <a:latin typeface="+mj-lt"/>
              </a:rPr>
              <a:t>Speak another language at home</a:t>
            </a:r>
          </a:p>
          <a:p>
            <a:r>
              <a:rPr lang="en-US" dirty="0" smtClean="0">
                <a:latin typeface="+mj-lt"/>
              </a:rPr>
              <a:t>Are questioning their sexual orientation or who are lesbians, gay, bisexual, or transgender</a:t>
            </a:r>
          </a:p>
          <a:p>
            <a:r>
              <a:rPr lang="en-US" dirty="0" smtClean="0">
                <a:latin typeface="+mj-lt"/>
              </a:rPr>
              <a:t>However, even if a child has these risk factors, it doesn’t mean they will be bullied</a:t>
            </a:r>
            <a:endParaRPr lang="en-US" dirty="0">
              <a:latin typeface="+mj-lt"/>
            </a:endParaRPr>
          </a:p>
        </p:txBody>
      </p:sp>
    </p:spTree>
    <p:extLst>
      <p:ext uri="{BB962C8B-B14F-4D97-AF65-F5344CB8AC3E}">
        <p14:creationId xmlns:p14="http://schemas.microsoft.com/office/powerpoint/2010/main" val="32417731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1752" y="2743200"/>
            <a:ext cx="8503920" cy="3657600"/>
          </a:xfrm>
        </p:spPr>
        <p:txBody>
          <a:bodyPr/>
          <a:lstStyle/>
          <a:p>
            <a:endParaRPr lang="en-US" dirty="0" smtClean="0"/>
          </a:p>
          <a:p>
            <a:pPr marL="114300" indent="0" algn="ctr">
              <a:buNone/>
            </a:pPr>
            <a:r>
              <a:rPr lang="en-US" sz="5400" dirty="0" smtClean="0"/>
              <a:t>FACES OF BULLYING</a:t>
            </a:r>
            <a:endParaRPr lang="en-US" sz="5400" dirty="0"/>
          </a:p>
        </p:txBody>
      </p:sp>
    </p:spTree>
    <p:extLst>
      <p:ext uri="{BB962C8B-B14F-4D97-AF65-F5344CB8AC3E}">
        <p14:creationId xmlns:p14="http://schemas.microsoft.com/office/powerpoint/2010/main" val="38951364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1371601" y="2122312"/>
            <a:ext cx="3125790" cy="697088"/>
          </a:xfrm>
        </p:spPr>
        <p:txBody>
          <a:bodyPr>
            <a:normAutofit/>
          </a:bodyPr>
          <a:lstStyle/>
          <a:p>
            <a:pPr algn="l"/>
            <a:r>
              <a:rPr lang="en-US" sz="2800" dirty="0" smtClean="0"/>
              <a:t>Direct</a:t>
            </a:r>
            <a:r>
              <a:rPr lang="en-US" dirty="0" smtClean="0"/>
              <a:t>	</a:t>
            </a:r>
            <a:endParaRPr lang="en-US" dirty="0"/>
          </a:p>
        </p:txBody>
      </p:sp>
      <p:sp>
        <p:nvSpPr>
          <p:cNvPr id="7" name="Text Placeholder 6"/>
          <p:cNvSpPr>
            <a:spLocks noGrp="1"/>
          </p:cNvSpPr>
          <p:nvPr>
            <p:ph type="body" sz="half" idx="3"/>
          </p:nvPr>
        </p:nvSpPr>
        <p:spPr>
          <a:xfrm>
            <a:off x="4910669" y="2209800"/>
            <a:ext cx="2944368" cy="533400"/>
          </a:xfrm>
        </p:spPr>
        <p:txBody>
          <a:bodyPr>
            <a:normAutofit/>
          </a:bodyPr>
          <a:lstStyle/>
          <a:p>
            <a:pPr algn="l"/>
            <a:r>
              <a:rPr lang="en-US" sz="2800" dirty="0" smtClean="0"/>
              <a:t>Indirect</a:t>
            </a:r>
            <a:endParaRPr lang="en-US" sz="2800" dirty="0"/>
          </a:p>
        </p:txBody>
      </p:sp>
      <p:sp>
        <p:nvSpPr>
          <p:cNvPr id="6" name="Content Placeholder 5"/>
          <p:cNvSpPr>
            <a:spLocks noGrp="1"/>
          </p:cNvSpPr>
          <p:nvPr>
            <p:ph sz="quarter" idx="2"/>
          </p:nvPr>
        </p:nvSpPr>
        <p:spPr>
          <a:xfrm>
            <a:off x="1298448" y="2819400"/>
            <a:ext cx="2511552" cy="3200400"/>
          </a:xfrm>
          <a:prstGeom prst="rect">
            <a:avLst/>
          </a:prstGeom>
        </p:spPr>
        <p:txBody>
          <a:bodyPr/>
          <a:lstStyle/>
          <a:p>
            <a:r>
              <a:rPr lang="en-US" sz="2500" dirty="0"/>
              <a:t>Physical acts</a:t>
            </a:r>
          </a:p>
          <a:p>
            <a:r>
              <a:rPr lang="en-US" sz="2500" dirty="0"/>
              <a:t>Threats</a:t>
            </a:r>
          </a:p>
          <a:p>
            <a:r>
              <a:rPr lang="en-US" sz="2500" dirty="0"/>
              <a:t>Intimidation </a:t>
            </a:r>
          </a:p>
          <a:p>
            <a:r>
              <a:rPr lang="en-US" sz="2500" dirty="0"/>
              <a:t>Verbal </a:t>
            </a:r>
            <a:r>
              <a:rPr lang="en-US" sz="2500" dirty="0" smtClean="0"/>
              <a:t>abuse</a:t>
            </a:r>
            <a:endParaRPr lang="en-US" sz="2500" dirty="0"/>
          </a:p>
          <a:p>
            <a:r>
              <a:rPr lang="en-US" sz="2500" dirty="0"/>
              <a:t>Taunting </a:t>
            </a:r>
          </a:p>
          <a:p>
            <a:r>
              <a:rPr lang="en-US" sz="2500" dirty="0"/>
              <a:t>Other??</a:t>
            </a:r>
          </a:p>
          <a:p>
            <a:endParaRPr lang="en-US" dirty="0"/>
          </a:p>
        </p:txBody>
      </p:sp>
      <p:sp>
        <p:nvSpPr>
          <p:cNvPr id="8" name="Content Placeholder 7"/>
          <p:cNvSpPr>
            <a:spLocks noGrp="1"/>
          </p:cNvSpPr>
          <p:nvPr>
            <p:ph sz="quarter" idx="4"/>
          </p:nvPr>
        </p:nvSpPr>
        <p:spPr>
          <a:xfrm>
            <a:off x="4645151" y="2819400"/>
            <a:ext cx="3355849" cy="2971800"/>
          </a:xfrm>
          <a:prstGeom prst="rect">
            <a:avLst/>
          </a:prstGeom>
        </p:spPr>
        <p:txBody>
          <a:bodyPr>
            <a:normAutofit fontScale="92500" lnSpcReduction="10000"/>
          </a:bodyPr>
          <a:lstStyle/>
          <a:p>
            <a:r>
              <a:rPr lang="en-US" dirty="0"/>
              <a:t>Making faces</a:t>
            </a:r>
          </a:p>
          <a:p>
            <a:r>
              <a:rPr lang="en-US" dirty="0"/>
              <a:t>Obscene gestures</a:t>
            </a:r>
          </a:p>
          <a:p>
            <a:r>
              <a:rPr lang="en-US" dirty="0"/>
              <a:t>Exclusion</a:t>
            </a:r>
          </a:p>
          <a:p>
            <a:r>
              <a:rPr lang="en-US" dirty="0"/>
              <a:t>Rumors</a:t>
            </a:r>
          </a:p>
          <a:p>
            <a:r>
              <a:rPr lang="en-US" dirty="0" smtClean="0"/>
              <a:t>Posturing</a:t>
            </a:r>
          </a:p>
          <a:p>
            <a:r>
              <a:rPr lang="en-US" dirty="0" smtClean="0"/>
              <a:t>Relational</a:t>
            </a:r>
            <a:endParaRPr lang="en-US" dirty="0"/>
          </a:p>
          <a:p>
            <a:r>
              <a:rPr lang="en-US" dirty="0"/>
              <a:t>Other??</a:t>
            </a:r>
          </a:p>
          <a:p>
            <a:endParaRPr lang="en-US" dirty="0"/>
          </a:p>
        </p:txBody>
      </p:sp>
      <p:sp>
        <p:nvSpPr>
          <p:cNvPr id="4" name="Title 3"/>
          <p:cNvSpPr>
            <a:spLocks noGrp="1"/>
          </p:cNvSpPr>
          <p:nvPr>
            <p:ph type="title"/>
          </p:nvPr>
        </p:nvSpPr>
        <p:spPr>
          <a:xfrm>
            <a:off x="1095023" y="228600"/>
            <a:ext cx="6965245" cy="838201"/>
          </a:xfrm>
        </p:spPr>
        <p:txBody>
          <a:bodyPr>
            <a:normAutofit/>
          </a:bodyPr>
          <a:lstStyle/>
          <a:p>
            <a:r>
              <a:rPr lang="en-US" sz="3600" dirty="0" smtClean="0"/>
              <a:t>Types of Bullying</a:t>
            </a:r>
            <a:endParaRPr lang="en-US" sz="3600" dirty="0"/>
          </a:p>
        </p:txBody>
      </p:sp>
    </p:spTree>
    <p:extLst>
      <p:ext uri="{BB962C8B-B14F-4D97-AF65-F5344CB8AC3E}">
        <p14:creationId xmlns:p14="http://schemas.microsoft.com/office/powerpoint/2010/main" val="7823336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1447800"/>
          </a:xfrm>
        </p:spPr>
        <p:txBody>
          <a:bodyPr>
            <a:normAutofit fontScale="90000"/>
          </a:bodyPr>
          <a:lstStyle/>
          <a:p>
            <a:pPr lvl="0"/>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sz="3600" dirty="0">
                <a:solidFill>
                  <a:prstClr val="black"/>
                </a:solidFill>
              </a:rPr>
              <a:t>AB 9, also known as Seth's Law or the Safe Place to Learn Act</a:t>
            </a:r>
            <a:br>
              <a:rPr lang="en-US" sz="3600" dirty="0">
                <a:solidFill>
                  <a:prstClr val="black"/>
                </a:solidFill>
              </a:rPr>
            </a:br>
            <a:endParaRPr lang="en-US" dirty="0"/>
          </a:p>
        </p:txBody>
      </p:sp>
      <p:sp>
        <p:nvSpPr>
          <p:cNvPr id="3" name="Content Placeholder 2"/>
          <p:cNvSpPr>
            <a:spLocks noGrp="1"/>
          </p:cNvSpPr>
          <p:nvPr>
            <p:ph sz="half" idx="1"/>
          </p:nvPr>
        </p:nvSpPr>
        <p:spPr>
          <a:xfrm>
            <a:off x="1152144" y="2206171"/>
            <a:ext cx="3346704" cy="3517972"/>
          </a:xfrm>
        </p:spPr>
        <p:txBody>
          <a:bodyPr/>
          <a:lstStyle/>
          <a:p>
            <a:pPr marL="0" lvl="0" indent="0">
              <a:spcBef>
                <a:spcPts val="0"/>
              </a:spcBef>
              <a:buClrTx/>
              <a:buSzTx/>
              <a:buNone/>
            </a:pPr>
            <a:r>
              <a:rPr lang="en-US" dirty="0" err="1">
                <a:solidFill>
                  <a:prstClr val="black"/>
                </a:solidFill>
                <a:latin typeface="+mj-lt"/>
              </a:rPr>
              <a:t>Bullycide</a:t>
            </a:r>
            <a:r>
              <a:rPr lang="en-US" dirty="0">
                <a:solidFill>
                  <a:prstClr val="black"/>
                </a:solidFill>
                <a:latin typeface="+mj-lt"/>
              </a:rPr>
              <a:t> Prompts New Law</a:t>
            </a:r>
          </a:p>
          <a:p>
            <a:pPr marL="0" lvl="0" indent="0">
              <a:spcBef>
                <a:spcPts val="0"/>
              </a:spcBef>
              <a:buClrTx/>
              <a:buSzTx/>
              <a:buNone/>
            </a:pPr>
            <a:endParaRPr lang="en-US" sz="1800" dirty="0">
              <a:solidFill>
                <a:prstClr val="black"/>
              </a:solidFill>
              <a:latin typeface="+mj-lt"/>
            </a:endParaRPr>
          </a:p>
          <a:p>
            <a:pPr marL="0" lvl="0" indent="0">
              <a:spcBef>
                <a:spcPts val="0"/>
              </a:spcBef>
              <a:buClrTx/>
              <a:buSzTx/>
              <a:buNone/>
            </a:pPr>
            <a:r>
              <a:rPr lang="en-US" sz="1800" dirty="0">
                <a:solidFill>
                  <a:prstClr val="black"/>
                </a:solidFill>
                <a:latin typeface="+mj-lt"/>
              </a:rPr>
              <a:t>After years of being taunted and bullied by classmates, 13-year-old Seth Walsh was found unconscious, hanging from the branch of a plum tree in the backyard.  He died nine days later</a:t>
            </a:r>
            <a:r>
              <a:rPr lang="en-US" sz="2000" dirty="0">
                <a:solidFill>
                  <a:prstClr val="black"/>
                </a:solidFill>
                <a:latin typeface="+mj-lt"/>
              </a:rPr>
              <a:t>. </a:t>
            </a:r>
          </a:p>
          <a:p>
            <a:pPr marL="0" indent="0">
              <a:buNone/>
            </a:pPr>
            <a:endParaRPr lang="en-US" dirty="0"/>
          </a:p>
        </p:txBody>
      </p:sp>
      <p:sp>
        <p:nvSpPr>
          <p:cNvPr id="4" name="Content Placeholder 3"/>
          <p:cNvSpPr>
            <a:spLocks noGrp="1"/>
          </p:cNvSpPr>
          <p:nvPr>
            <p:ph sz="half" idx="2"/>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1905000"/>
            <a:ext cx="3886200" cy="37779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928027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762001"/>
            <a:ext cx="8001000" cy="5139869"/>
          </a:xfrm>
          <a:prstGeom prst="rect">
            <a:avLst/>
          </a:prstGeom>
        </p:spPr>
        <p:txBody>
          <a:bodyPr wrap="square">
            <a:spAutoFit/>
          </a:bodyPr>
          <a:lstStyle/>
          <a:p>
            <a:endParaRPr lang="en-US" sz="2400" dirty="0"/>
          </a:p>
          <a:p>
            <a:r>
              <a:rPr lang="en-US" sz="3200" b="1" i="1" dirty="0">
                <a:latin typeface="+mj-lt"/>
              </a:rPr>
              <a:t>'I don't want to die but I want to be saved from the pain</a:t>
            </a:r>
            <a:r>
              <a:rPr lang="en-US" sz="3200" b="1" dirty="0">
                <a:latin typeface="+mj-lt"/>
              </a:rPr>
              <a:t>': Mother shares heart-wrenching suicide note of bullied daughter, 14, as she seeks to get anti-bullying bill </a:t>
            </a:r>
            <a:r>
              <a:rPr lang="en-US" sz="3200" b="1" dirty="0" smtClean="0">
                <a:latin typeface="+mj-lt"/>
              </a:rPr>
              <a:t>passed</a:t>
            </a:r>
          </a:p>
          <a:p>
            <a:endParaRPr lang="en-US" sz="3200" dirty="0">
              <a:latin typeface="+mj-lt"/>
            </a:endParaRPr>
          </a:p>
          <a:p>
            <a:pPr marL="457200" lvl="0" indent="-457200">
              <a:buFont typeface="Arial" pitchFamily="34" charset="0"/>
              <a:buChar char="•"/>
            </a:pPr>
            <a:r>
              <a:rPr lang="en-US" sz="2800" b="1" dirty="0">
                <a:latin typeface="+mj-lt"/>
              </a:rPr>
              <a:t>Angelina Green hanged herself in March after years of bullying</a:t>
            </a:r>
            <a:endParaRPr lang="en-US" sz="2800" dirty="0">
              <a:latin typeface="+mj-lt"/>
            </a:endParaRPr>
          </a:p>
          <a:p>
            <a:pPr marL="457200" lvl="0" indent="-457200">
              <a:buFont typeface="Arial" pitchFamily="34" charset="0"/>
              <a:buChar char="•"/>
            </a:pPr>
            <a:r>
              <a:rPr lang="en-US" sz="2800" b="1" dirty="0">
                <a:latin typeface="+mj-lt"/>
              </a:rPr>
              <a:t>In a suicide note to her mother, she pleaded with her to seek justice</a:t>
            </a:r>
            <a:endParaRPr lang="en-US" sz="2800" dirty="0">
              <a:latin typeface="+mj-lt"/>
            </a:endParaRPr>
          </a:p>
        </p:txBody>
      </p:sp>
    </p:spTree>
    <p:extLst>
      <p:ext uri="{BB962C8B-B14F-4D97-AF65-F5344CB8AC3E}">
        <p14:creationId xmlns:p14="http://schemas.microsoft.com/office/powerpoint/2010/main" val="17307105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0" y="914400"/>
            <a:ext cx="7010400" cy="5262979"/>
          </a:xfrm>
          <a:prstGeom prst="rect">
            <a:avLst/>
          </a:prstGeom>
        </p:spPr>
        <p:txBody>
          <a:bodyPr wrap="square">
            <a:spAutoFit/>
          </a:bodyPr>
          <a:lstStyle/>
          <a:p>
            <a:r>
              <a:rPr lang="en-US" sz="2400" dirty="0">
                <a:solidFill>
                  <a:srgbClr val="000000"/>
                </a:solidFill>
                <a:latin typeface="Times New Roman"/>
                <a:ea typeface="Times New Roman"/>
              </a:rPr>
              <a:t>Dear Mom</a:t>
            </a:r>
            <a:r>
              <a:rPr lang="en-US" sz="2400" dirty="0" smtClean="0">
                <a:solidFill>
                  <a:srgbClr val="000000"/>
                </a:solidFill>
                <a:latin typeface="Times New Roman"/>
                <a:ea typeface="Times New Roman"/>
              </a:rPr>
              <a:t>,</a:t>
            </a:r>
          </a:p>
          <a:p>
            <a:endParaRPr lang="en-US" sz="2400" dirty="0">
              <a:latin typeface="Times New Roman"/>
              <a:ea typeface="Times New Roman"/>
            </a:endParaRPr>
          </a:p>
          <a:p>
            <a:r>
              <a:rPr lang="en-US" sz="2400" dirty="0">
                <a:solidFill>
                  <a:srgbClr val="000000"/>
                </a:solidFill>
                <a:latin typeface="Times New Roman"/>
                <a:ea typeface="Times New Roman"/>
              </a:rPr>
              <a:t>I'm really sorry that I did this. Don't you EVER think it was your fault.  Because it's not. I love you so much and I couldn't ask for a better mom. Thank you for caring and feeding and loving me for 14 years.  I'm sorry once again. But my heart can't take this pain. I'm </a:t>
            </a:r>
            <a:r>
              <a:rPr lang="en-US" sz="2400" dirty="0" err="1">
                <a:solidFill>
                  <a:srgbClr val="000000"/>
                </a:solidFill>
                <a:latin typeface="Times New Roman"/>
                <a:ea typeface="Times New Roman"/>
              </a:rPr>
              <a:t>gonna</a:t>
            </a:r>
            <a:r>
              <a:rPr lang="en-US" sz="2400" dirty="0">
                <a:solidFill>
                  <a:srgbClr val="000000"/>
                </a:solidFill>
                <a:latin typeface="Times New Roman"/>
                <a:ea typeface="Times New Roman"/>
              </a:rPr>
              <a:t> miss you so much. I love you. And I can't wait till the day I get to see you again. I'll be waiting at heaven's gates for you. I love you.</a:t>
            </a:r>
            <a:endParaRPr lang="en-US" sz="2400" dirty="0">
              <a:latin typeface="Times New Roman"/>
              <a:ea typeface="Times New Roman"/>
            </a:endParaRPr>
          </a:p>
          <a:p>
            <a:r>
              <a:rPr lang="en-US" sz="2400" dirty="0">
                <a:solidFill>
                  <a:srgbClr val="000000"/>
                </a:solidFill>
                <a:latin typeface="Times New Roman"/>
                <a:ea typeface="Times New Roman"/>
              </a:rPr>
              <a:t>Goodbye :(</a:t>
            </a:r>
            <a:endParaRPr lang="en-US" sz="2400" dirty="0">
              <a:latin typeface="Times New Roman"/>
              <a:ea typeface="Times New Roman"/>
            </a:endParaRPr>
          </a:p>
          <a:p>
            <a:r>
              <a:rPr lang="en-US" sz="2400" dirty="0">
                <a:solidFill>
                  <a:srgbClr val="000000"/>
                </a:solidFill>
                <a:latin typeface="Times New Roman"/>
                <a:ea typeface="Times New Roman"/>
              </a:rPr>
              <a:t>Angelina </a:t>
            </a:r>
            <a:r>
              <a:rPr lang="en-US" sz="2400" dirty="0" smtClean="0">
                <a:solidFill>
                  <a:srgbClr val="000000"/>
                </a:solidFill>
                <a:latin typeface="Times New Roman"/>
                <a:ea typeface="Times New Roman"/>
              </a:rPr>
              <a:t>Green</a:t>
            </a:r>
          </a:p>
          <a:p>
            <a:endParaRPr lang="en-US" sz="2400" dirty="0">
              <a:latin typeface="Times New Roman"/>
              <a:ea typeface="Times New Roman"/>
            </a:endParaRPr>
          </a:p>
          <a:p>
            <a:r>
              <a:rPr lang="en-US" sz="2400" dirty="0">
                <a:solidFill>
                  <a:srgbClr val="000000"/>
                </a:solidFill>
                <a:latin typeface="Times New Roman"/>
                <a:ea typeface="Times New Roman"/>
              </a:rPr>
              <a:t>P.s. It's bullying that killed me. Please get justice.</a:t>
            </a:r>
            <a:endParaRPr lang="en-US" sz="2400" dirty="0">
              <a:effectLst/>
              <a:latin typeface="Times New Roman"/>
              <a:ea typeface="Times New Roman"/>
            </a:endParaRPr>
          </a:p>
        </p:txBody>
      </p:sp>
    </p:spTree>
    <p:extLst>
      <p:ext uri="{BB962C8B-B14F-4D97-AF65-F5344CB8AC3E}">
        <p14:creationId xmlns:p14="http://schemas.microsoft.com/office/powerpoint/2010/main" val="15941552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85800"/>
          </a:xfrm>
        </p:spPr>
        <p:txBody>
          <a:bodyPr>
            <a:normAutofit/>
          </a:bodyPr>
          <a:lstStyle/>
          <a:p>
            <a:r>
              <a:rPr lang="en-US" dirty="0" smtClean="0"/>
              <a:t>Relationship between bullying and suicide</a:t>
            </a:r>
            <a:endParaRPr lang="en-US" dirty="0"/>
          </a:p>
        </p:txBody>
      </p:sp>
      <p:sp>
        <p:nvSpPr>
          <p:cNvPr id="3" name="Content Placeholder 2"/>
          <p:cNvSpPr>
            <a:spLocks noGrp="1"/>
          </p:cNvSpPr>
          <p:nvPr>
            <p:ph sz="quarter" idx="1"/>
          </p:nvPr>
        </p:nvSpPr>
        <p:spPr>
          <a:xfrm>
            <a:off x="457200" y="2209800"/>
            <a:ext cx="8229600" cy="4114800"/>
          </a:xfrm>
        </p:spPr>
        <p:txBody>
          <a:bodyPr>
            <a:normAutofit/>
          </a:bodyPr>
          <a:lstStyle/>
          <a:p>
            <a:r>
              <a:rPr lang="en-US" sz="3600" dirty="0" smtClean="0"/>
              <a:t>Although bullying alone is not typically the cause, kids who are bullied are at higher risk for suicide.  Many issues contribute to suicide risk, including depression, problems at home, and trauma history.</a:t>
            </a:r>
            <a:endParaRPr lang="en-US" sz="3600" dirty="0"/>
          </a:p>
        </p:txBody>
      </p:sp>
    </p:spTree>
    <p:extLst>
      <p:ext uri="{BB962C8B-B14F-4D97-AF65-F5344CB8AC3E}">
        <p14:creationId xmlns:p14="http://schemas.microsoft.com/office/powerpoint/2010/main" val="42353137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0" y="685801"/>
            <a:ext cx="6858000" cy="3170099"/>
          </a:xfrm>
          <a:prstGeom prst="rect">
            <a:avLst/>
          </a:prstGeom>
        </p:spPr>
        <p:txBody>
          <a:bodyPr wrap="square">
            <a:spAutoFit/>
          </a:bodyPr>
          <a:lstStyle/>
          <a:p>
            <a:pPr algn="ctr"/>
            <a:r>
              <a:rPr lang="en-US" sz="4000" dirty="0" smtClean="0"/>
              <a:t>Suicide </a:t>
            </a:r>
            <a:r>
              <a:rPr lang="en-US" sz="4000" dirty="0"/>
              <a:t>“is the </a:t>
            </a:r>
            <a:r>
              <a:rPr lang="en-US" sz="4000" u="sng" dirty="0" smtClean="0"/>
              <a:t>SECOND</a:t>
            </a:r>
            <a:r>
              <a:rPr lang="en-US" sz="4000" dirty="0" smtClean="0"/>
              <a:t> </a:t>
            </a:r>
            <a:r>
              <a:rPr lang="en-US" sz="4000" dirty="0"/>
              <a:t>leading cause of death among young people</a:t>
            </a:r>
            <a:r>
              <a:rPr lang="en-US" sz="4000" dirty="0" smtClean="0"/>
              <a:t>,”, according to the CDC</a:t>
            </a:r>
          </a:p>
          <a:p>
            <a:pPr algn="ctr"/>
            <a:endParaRPr lang="en-US" sz="4000" dirty="0" smtClean="0"/>
          </a:p>
        </p:txBody>
      </p:sp>
      <p:pic>
        <p:nvPicPr>
          <p:cNvPr id="3" name="Picture 2"/>
          <p:cNvPicPr>
            <a:picLocks noChangeAspect="1"/>
          </p:cNvPicPr>
          <p:nvPr/>
        </p:nvPicPr>
        <p:blipFill>
          <a:blip r:embed="rId2"/>
          <a:stretch>
            <a:fillRect/>
          </a:stretch>
        </p:blipFill>
        <p:spPr>
          <a:xfrm>
            <a:off x="1295400" y="3291887"/>
            <a:ext cx="7010400" cy="3566113"/>
          </a:xfrm>
          <a:prstGeom prst="rect">
            <a:avLst/>
          </a:prstGeom>
        </p:spPr>
      </p:pic>
    </p:spTree>
    <p:extLst>
      <p:ext uri="{BB962C8B-B14F-4D97-AF65-F5344CB8AC3E}">
        <p14:creationId xmlns:p14="http://schemas.microsoft.com/office/powerpoint/2010/main" val="16227667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2" name="Content Placeholder 1"/>
          <p:cNvSpPr>
            <a:spLocks noGrp="1"/>
          </p:cNvSpPr>
          <p:nvPr>
            <p:ph sz="quarter" idx="1"/>
          </p:nvPr>
        </p:nvSpPr>
        <p:spPr>
          <a:xfrm>
            <a:off x="301752" y="2514600"/>
            <a:ext cx="8503920" cy="3584448"/>
          </a:xfrm>
        </p:spPr>
        <p:txBody>
          <a:bodyPr>
            <a:normAutofit/>
          </a:bodyPr>
          <a:lstStyle/>
          <a:p>
            <a:pPr algn="ctr"/>
            <a:r>
              <a:rPr lang="en-US" sz="5400" dirty="0" smtClean="0"/>
              <a:t>How to Report Bullying Behavior</a:t>
            </a:r>
            <a:endParaRPr lang="en-US" sz="5400" dirty="0"/>
          </a:p>
        </p:txBody>
      </p:sp>
    </p:spTree>
    <p:extLst>
      <p:ext uri="{BB962C8B-B14F-4D97-AF65-F5344CB8AC3E}">
        <p14:creationId xmlns:p14="http://schemas.microsoft.com/office/powerpoint/2010/main" val="34739736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14400" y="889844"/>
            <a:ext cx="7010400" cy="4555093"/>
          </a:xfrm>
          <a:prstGeom prst="rect">
            <a:avLst/>
          </a:prstGeom>
        </p:spPr>
        <p:txBody>
          <a:bodyPr wrap="square">
            <a:spAutoFit/>
          </a:bodyPr>
          <a:lstStyle/>
          <a:p>
            <a:pPr lvl="0" algn="ctr"/>
            <a:endParaRPr lang="en-US" sz="4600" spc="-100" dirty="0" smtClean="0">
              <a:solidFill>
                <a:srgbClr val="675E47"/>
              </a:solidFill>
              <a:latin typeface="Cambria"/>
              <a:ea typeface="+mj-ea"/>
              <a:cs typeface="+mj-cs"/>
            </a:endParaRPr>
          </a:p>
          <a:p>
            <a:pPr lvl="0" algn="ctr"/>
            <a:r>
              <a:rPr lang="en-US" sz="4600" spc="-100" dirty="0" smtClean="0">
                <a:solidFill>
                  <a:schemeClr val="accent1">
                    <a:lumMod val="75000"/>
                  </a:schemeClr>
                </a:solidFill>
                <a:latin typeface="Cambria"/>
                <a:ea typeface="+mj-ea"/>
                <a:cs typeface="+mj-cs"/>
              </a:rPr>
              <a:t>Report </a:t>
            </a:r>
            <a:r>
              <a:rPr lang="en-US" sz="4600" spc="-100" dirty="0">
                <a:solidFill>
                  <a:schemeClr val="accent1">
                    <a:lumMod val="75000"/>
                  </a:schemeClr>
                </a:solidFill>
                <a:latin typeface="Cambria"/>
                <a:ea typeface="+mj-ea"/>
                <a:cs typeface="+mj-cs"/>
              </a:rPr>
              <a:t>Bullying </a:t>
            </a:r>
            <a:endParaRPr lang="en-US" sz="1400" spc="-100" dirty="0" smtClean="0">
              <a:solidFill>
                <a:schemeClr val="accent1">
                  <a:lumMod val="75000"/>
                </a:schemeClr>
              </a:solidFill>
              <a:latin typeface="Cambria"/>
              <a:ea typeface="+mj-ea"/>
              <a:cs typeface="+mj-cs"/>
            </a:endParaRPr>
          </a:p>
          <a:p>
            <a:pPr lvl="0" algn="ctr"/>
            <a:endParaRPr lang="en-US" sz="4600" spc="-100" dirty="0" smtClean="0">
              <a:solidFill>
                <a:schemeClr val="accent1">
                  <a:lumMod val="75000"/>
                </a:schemeClr>
              </a:solidFill>
              <a:latin typeface="Cambria"/>
              <a:ea typeface="+mj-ea"/>
              <a:cs typeface="+mj-cs"/>
            </a:endParaRPr>
          </a:p>
          <a:p>
            <a:pPr lvl="0" algn="ctr"/>
            <a:r>
              <a:rPr lang="en-US" sz="3200" dirty="0" smtClean="0">
                <a:solidFill>
                  <a:schemeClr val="accent1">
                    <a:lumMod val="75000"/>
                  </a:schemeClr>
                </a:solidFill>
              </a:rPr>
              <a:t>The district has a </a:t>
            </a:r>
            <a:r>
              <a:rPr lang="en-US" sz="3200" b="1" dirty="0" smtClean="0">
                <a:solidFill>
                  <a:schemeClr val="accent1">
                    <a:lumMod val="75000"/>
                  </a:schemeClr>
                </a:solidFill>
              </a:rPr>
              <a:t>Report of Suspected Bullying Form</a:t>
            </a:r>
          </a:p>
          <a:p>
            <a:pPr lvl="0"/>
            <a:endParaRPr lang="en-US" sz="3200" b="1" dirty="0">
              <a:solidFill>
                <a:schemeClr val="accent1">
                  <a:lumMod val="75000"/>
                </a:schemeClr>
              </a:solidFill>
            </a:endParaRPr>
          </a:p>
          <a:p>
            <a:pPr lvl="0" algn="ctr"/>
            <a:r>
              <a:rPr lang="en-US" sz="2800" dirty="0" smtClean="0">
                <a:solidFill>
                  <a:schemeClr val="accent1">
                    <a:lumMod val="75000"/>
                  </a:schemeClr>
                </a:solidFill>
              </a:rPr>
              <a:t>This form can </a:t>
            </a:r>
            <a:r>
              <a:rPr lang="en-US" sz="2800" dirty="0">
                <a:solidFill>
                  <a:schemeClr val="accent1">
                    <a:lumMod val="75000"/>
                  </a:schemeClr>
                </a:solidFill>
              </a:rPr>
              <a:t>be filled out by admin, school staff, </a:t>
            </a:r>
            <a:r>
              <a:rPr lang="en-US" sz="2800" u="sng" dirty="0">
                <a:solidFill>
                  <a:schemeClr val="accent1">
                    <a:lumMod val="75000"/>
                  </a:schemeClr>
                </a:solidFill>
              </a:rPr>
              <a:t>parents, or students</a:t>
            </a:r>
            <a:r>
              <a:rPr lang="en-US" sz="2800" dirty="0">
                <a:solidFill>
                  <a:schemeClr val="accent1">
                    <a:lumMod val="75000"/>
                  </a:schemeClr>
                </a:solidFill>
              </a:rPr>
              <a:t>.  </a:t>
            </a:r>
          </a:p>
        </p:txBody>
      </p:sp>
    </p:spTree>
    <p:extLst>
      <p:ext uri="{BB962C8B-B14F-4D97-AF65-F5344CB8AC3E}">
        <p14:creationId xmlns:p14="http://schemas.microsoft.com/office/powerpoint/2010/main" val="46013757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838200"/>
          </a:xfrm>
        </p:spPr>
        <p:txBody>
          <a:bodyPr>
            <a:normAutofit/>
          </a:bodyPr>
          <a:lstStyle/>
          <a:p>
            <a:r>
              <a:rPr lang="en-US" sz="3600" dirty="0" smtClean="0"/>
              <a:t>Steps to Take:</a:t>
            </a:r>
            <a:endParaRPr lang="en-US" sz="3600" dirty="0"/>
          </a:p>
        </p:txBody>
      </p:sp>
      <p:sp>
        <p:nvSpPr>
          <p:cNvPr id="3" name="Content Placeholder 2"/>
          <p:cNvSpPr>
            <a:spLocks noGrp="1"/>
          </p:cNvSpPr>
          <p:nvPr>
            <p:ph sz="quarter" idx="1"/>
          </p:nvPr>
        </p:nvSpPr>
        <p:spPr>
          <a:xfrm>
            <a:off x="457200" y="1676400"/>
            <a:ext cx="7620000" cy="4724400"/>
          </a:xfrm>
        </p:spPr>
        <p:txBody>
          <a:bodyPr>
            <a:normAutofit fontScale="85000" lnSpcReduction="10000"/>
          </a:bodyPr>
          <a:lstStyle/>
          <a:p>
            <a:r>
              <a:rPr lang="en-US" sz="2600" b="1" dirty="0" smtClean="0">
                <a:latin typeface="+mj-lt"/>
              </a:rPr>
              <a:t>Anyone can report </a:t>
            </a:r>
            <a:r>
              <a:rPr lang="en-US" sz="2600" dirty="0" smtClean="0">
                <a:latin typeface="+mj-lt"/>
              </a:rPr>
              <a:t>incidences of bullying behavior on the </a:t>
            </a:r>
            <a:r>
              <a:rPr lang="en-US" sz="2600" b="1" dirty="0" smtClean="0">
                <a:latin typeface="+mj-lt"/>
              </a:rPr>
              <a:t>Report of Suspected Bullying</a:t>
            </a:r>
          </a:p>
          <a:p>
            <a:endParaRPr lang="en-US" sz="2600" dirty="0" smtClean="0">
              <a:latin typeface="+mj-lt"/>
            </a:endParaRPr>
          </a:p>
          <a:p>
            <a:r>
              <a:rPr lang="en-US" sz="2600" dirty="0" smtClean="0">
                <a:latin typeface="+mj-lt"/>
              </a:rPr>
              <a:t>Site admin will investigate and determine if it is bullying</a:t>
            </a:r>
          </a:p>
          <a:p>
            <a:pPr marL="114300" indent="0">
              <a:buNone/>
            </a:pPr>
            <a:endParaRPr lang="en-US" sz="2600" dirty="0" smtClean="0">
              <a:latin typeface="+mj-lt"/>
            </a:endParaRPr>
          </a:p>
          <a:p>
            <a:r>
              <a:rPr lang="en-US" sz="2600" dirty="0" smtClean="0">
                <a:latin typeface="+mj-lt"/>
              </a:rPr>
              <a:t>If bullying, Site admin will write a </a:t>
            </a:r>
            <a:r>
              <a:rPr lang="en-US" sz="2600" b="1" dirty="0" smtClean="0">
                <a:latin typeface="+mj-lt"/>
              </a:rPr>
              <a:t>student safety plan and an action plan</a:t>
            </a:r>
            <a:endParaRPr lang="en-US" sz="2600" dirty="0" smtClean="0">
              <a:latin typeface="+mj-lt"/>
            </a:endParaRPr>
          </a:p>
          <a:p>
            <a:endParaRPr lang="en-US" sz="2600" dirty="0" smtClean="0">
              <a:latin typeface="+mj-lt"/>
            </a:endParaRPr>
          </a:p>
          <a:p>
            <a:r>
              <a:rPr lang="en-US" sz="2600" dirty="0" smtClean="0">
                <a:latin typeface="+mj-lt"/>
              </a:rPr>
              <a:t>Site admin will notify parents</a:t>
            </a:r>
          </a:p>
          <a:p>
            <a:pPr marL="0" indent="0">
              <a:buNone/>
            </a:pPr>
            <a:endParaRPr lang="en-US" sz="2600" dirty="0" smtClean="0">
              <a:latin typeface="+mj-lt"/>
            </a:endParaRPr>
          </a:p>
          <a:p>
            <a:r>
              <a:rPr lang="en-US" sz="2600" dirty="0" smtClean="0">
                <a:latin typeface="+mj-lt"/>
              </a:rPr>
              <a:t>If you feel the reported bullying is not taken seriously or if you don’t see improvement in your student’s safety, </a:t>
            </a:r>
            <a:r>
              <a:rPr lang="en-US" sz="2600" b="1" dirty="0" smtClean="0">
                <a:latin typeface="+mj-lt"/>
              </a:rPr>
              <a:t>meet with the school staff</a:t>
            </a:r>
          </a:p>
          <a:p>
            <a:endParaRPr lang="en-US" sz="1200" b="1" dirty="0" smtClean="0"/>
          </a:p>
          <a:p>
            <a:pPr marL="0" indent="0">
              <a:buNone/>
            </a:pPr>
            <a:endParaRPr lang="en-US" dirty="0"/>
          </a:p>
        </p:txBody>
      </p:sp>
    </p:spTree>
    <p:extLst>
      <p:ext uri="{BB962C8B-B14F-4D97-AF65-F5344CB8AC3E}">
        <p14:creationId xmlns:p14="http://schemas.microsoft.com/office/powerpoint/2010/main" val="306895437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381001"/>
            <a:ext cx="6965245" cy="762000"/>
          </a:xfrm>
        </p:spPr>
        <p:txBody>
          <a:bodyPr>
            <a:normAutofit/>
          </a:bodyPr>
          <a:lstStyle/>
          <a:p>
            <a:r>
              <a:rPr lang="en-US" sz="3600" dirty="0" smtClean="0"/>
              <a:t>Anonymous Reporting</a:t>
            </a:r>
            <a:endParaRPr lang="en-US" sz="3600" dirty="0"/>
          </a:p>
        </p:txBody>
      </p:sp>
      <p:sp>
        <p:nvSpPr>
          <p:cNvPr id="3" name="Content Placeholder 2"/>
          <p:cNvSpPr>
            <a:spLocks noGrp="1"/>
          </p:cNvSpPr>
          <p:nvPr>
            <p:ph sz="quarter" idx="1"/>
          </p:nvPr>
        </p:nvSpPr>
        <p:spPr>
          <a:xfrm>
            <a:off x="1463040" y="1905000"/>
            <a:ext cx="6196405" cy="3818069"/>
          </a:xfrm>
        </p:spPr>
        <p:txBody>
          <a:bodyPr>
            <a:normAutofit lnSpcReduction="10000"/>
          </a:bodyPr>
          <a:lstStyle/>
          <a:p>
            <a:r>
              <a:rPr lang="en-US" dirty="0" smtClean="0"/>
              <a:t>The district is utilizing the WeTip Bullying Reporting Hotline</a:t>
            </a:r>
          </a:p>
          <a:p>
            <a:endParaRPr lang="en-US" dirty="0" smtClean="0"/>
          </a:p>
          <a:p>
            <a:r>
              <a:rPr lang="en-US" sz="3600" dirty="0" smtClean="0"/>
              <a:t>1-855-86-BULLY</a:t>
            </a:r>
          </a:p>
          <a:p>
            <a:endParaRPr lang="en-US" dirty="0" smtClean="0"/>
          </a:p>
          <a:p>
            <a:r>
              <a:rPr lang="en-US" dirty="0" smtClean="0"/>
              <a:t>WeTip will contact district’s bully prevention specialist and send to site administrator</a:t>
            </a:r>
            <a:endParaRPr lang="en-US" dirty="0"/>
          </a:p>
        </p:txBody>
      </p:sp>
    </p:spTree>
    <p:extLst>
      <p:ext uri="{BB962C8B-B14F-4D97-AF65-F5344CB8AC3E}">
        <p14:creationId xmlns:p14="http://schemas.microsoft.com/office/powerpoint/2010/main" val="389001232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68426" y="3048000"/>
            <a:ext cx="6480174" cy="2057400"/>
          </a:xfrm>
        </p:spPr>
        <p:txBody>
          <a:bodyPr>
            <a:normAutofit/>
          </a:bodyPr>
          <a:lstStyle/>
          <a:p>
            <a:r>
              <a:rPr lang="en-US" sz="4000" dirty="0">
                <a:latin typeface="+mj-lt"/>
              </a:rPr>
              <a:t>Parent Strategies</a:t>
            </a:r>
          </a:p>
        </p:txBody>
      </p:sp>
    </p:spTree>
    <p:extLst>
      <p:ext uri="{BB962C8B-B14F-4D97-AF65-F5344CB8AC3E}">
        <p14:creationId xmlns:p14="http://schemas.microsoft.com/office/powerpoint/2010/main" val="9355479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838200"/>
          </a:xfrm>
        </p:spPr>
        <p:txBody>
          <a:bodyPr>
            <a:normAutofit/>
          </a:bodyPr>
          <a:lstStyle/>
          <a:p>
            <a:r>
              <a:rPr lang="en-US" sz="3600" b="1" dirty="0" smtClean="0">
                <a:effectLst/>
              </a:rPr>
              <a:t>WHAT is Bullying?</a:t>
            </a:r>
            <a:endParaRPr lang="en-US" sz="3600" b="1" dirty="0">
              <a:effectLst/>
            </a:endParaRPr>
          </a:p>
        </p:txBody>
      </p:sp>
      <p:sp>
        <p:nvSpPr>
          <p:cNvPr id="3" name="Content Placeholder 2"/>
          <p:cNvSpPr>
            <a:spLocks noGrp="1"/>
          </p:cNvSpPr>
          <p:nvPr>
            <p:ph sz="half" idx="1"/>
          </p:nvPr>
        </p:nvSpPr>
        <p:spPr>
          <a:xfrm>
            <a:off x="301752" y="1828800"/>
            <a:ext cx="4038600" cy="4224528"/>
          </a:xfrm>
        </p:spPr>
        <p:txBody>
          <a:bodyPr>
            <a:normAutofit/>
          </a:bodyPr>
          <a:lstStyle/>
          <a:p>
            <a:r>
              <a:rPr lang="en-US" sz="2800" dirty="0" smtClean="0"/>
              <a:t>Intent to do Harm</a:t>
            </a:r>
          </a:p>
          <a:p>
            <a:r>
              <a:rPr lang="en-US" sz="2800" dirty="0" smtClean="0"/>
              <a:t>Repeated Over time</a:t>
            </a:r>
          </a:p>
          <a:p>
            <a:r>
              <a:rPr lang="en-US" sz="2800" dirty="0" smtClean="0"/>
              <a:t>Imbalance of Power</a:t>
            </a:r>
          </a:p>
          <a:p>
            <a:pPr marL="0" indent="0">
              <a:buNone/>
            </a:pPr>
            <a:endParaRPr lang="en-US" dirty="0"/>
          </a:p>
        </p:txBody>
      </p:sp>
      <p:pic>
        <p:nvPicPr>
          <p:cNvPr id="8" name="Content Placeholder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800600" y="3429000"/>
            <a:ext cx="4038600" cy="2439987"/>
          </a:xfrm>
          <a:ln>
            <a:noFill/>
          </a:ln>
        </p:spPr>
      </p:pic>
    </p:spTree>
    <p:extLst>
      <p:ext uri="{BB962C8B-B14F-4D97-AF65-F5344CB8AC3E}">
        <p14:creationId xmlns:p14="http://schemas.microsoft.com/office/powerpoint/2010/main" val="27576438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p:cNvSpPr>
          <p:nvPr>
            <p:ph type="title"/>
          </p:nvPr>
        </p:nvSpPr>
        <p:spPr>
          <a:xfrm>
            <a:off x="1524000" y="457200"/>
            <a:ext cx="6400800" cy="685800"/>
          </a:xfrm>
        </p:spPr>
        <p:txBody>
          <a:bodyPr>
            <a:normAutofit/>
          </a:bodyPr>
          <a:lstStyle/>
          <a:p>
            <a:pPr algn="ctr"/>
            <a:r>
              <a:rPr lang="en-US" sz="3600" dirty="0" smtClean="0"/>
              <a:t>Parent Strategies</a:t>
            </a:r>
          </a:p>
        </p:txBody>
      </p:sp>
      <p:sp>
        <p:nvSpPr>
          <p:cNvPr id="248835" name="Rectangle 3"/>
          <p:cNvSpPr>
            <a:spLocks noGrp="1"/>
          </p:cNvSpPr>
          <p:nvPr>
            <p:ph sz="quarter" idx="1"/>
          </p:nvPr>
        </p:nvSpPr>
        <p:spPr>
          <a:xfrm>
            <a:off x="457200" y="1447800"/>
            <a:ext cx="8001000" cy="5029200"/>
          </a:xfrm>
        </p:spPr>
        <p:txBody>
          <a:bodyPr>
            <a:normAutofit fontScale="92500" lnSpcReduction="10000"/>
          </a:bodyPr>
          <a:lstStyle/>
          <a:p>
            <a:pPr>
              <a:lnSpc>
                <a:spcPct val="90000"/>
              </a:lnSpc>
              <a:defRPr/>
            </a:pPr>
            <a:endParaRPr lang="en-US" sz="2600" dirty="0" smtClean="0"/>
          </a:p>
          <a:p>
            <a:pPr>
              <a:lnSpc>
                <a:spcPct val="90000"/>
              </a:lnSpc>
              <a:defRPr/>
            </a:pPr>
            <a:r>
              <a:rPr lang="en-US" sz="2600" dirty="0" smtClean="0"/>
              <a:t>Never believe “Not my kid…”</a:t>
            </a:r>
          </a:p>
          <a:p>
            <a:pPr>
              <a:lnSpc>
                <a:spcPct val="90000"/>
              </a:lnSpc>
              <a:defRPr/>
            </a:pPr>
            <a:r>
              <a:rPr lang="en-US" sz="2600" dirty="0" smtClean="0"/>
              <a:t>Secure Computer in a Family Room</a:t>
            </a:r>
          </a:p>
          <a:p>
            <a:pPr>
              <a:lnSpc>
                <a:spcPct val="90000"/>
              </a:lnSpc>
              <a:defRPr/>
            </a:pPr>
            <a:r>
              <a:rPr lang="en-US" sz="2600" dirty="0" smtClean="0"/>
              <a:t>May Use Tracking/Screening Software</a:t>
            </a:r>
          </a:p>
          <a:p>
            <a:pPr>
              <a:lnSpc>
                <a:spcPct val="90000"/>
              </a:lnSpc>
              <a:defRPr/>
            </a:pPr>
            <a:r>
              <a:rPr lang="en-US" sz="2600" dirty="0" smtClean="0"/>
              <a:t>Check Web History</a:t>
            </a:r>
          </a:p>
          <a:p>
            <a:pPr>
              <a:lnSpc>
                <a:spcPct val="90000"/>
              </a:lnSpc>
              <a:defRPr/>
            </a:pPr>
            <a:r>
              <a:rPr lang="en-US" sz="2600" dirty="0" smtClean="0"/>
              <a:t>Check Cell Phone Files</a:t>
            </a:r>
          </a:p>
          <a:p>
            <a:pPr lvl="2">
              <a:lnSpc>
                <a:spcPct val="90000"/>
              </a:lnSpc>
              <a:buFont typeface="Arial" charset="0"/>
              <a:buChar char="○"/>
              <a:defRPr/>
            </a:pPr>
            <a:r>
              <a:rPr lang="en-US" sz="2000" dirty="0" smtClean="0"/>
              <a:t>Texts</a:t>
            </a:r>
          </a:p>
          <a:p>
            <a:pPr lvl="2">
              <a:lnSpc>
                <a:spcPct val="90000"/>
              </a:lnSpc>
              <a:buFont typeface="Arial" charset="0"/>
              <a:buChar char="○"/>
              <a:defRPr/>
            </a:pPr>
            <a:r>
              <a:rPr lang="en-US" sz="2000" dirty="0" smtClean="0"/>
              <a:t>Pictures/Videos</a:t>
            </a:r>
          </a:p>
          <a:p>
            <a:pPr>
              <a:lnSpc>
                <a:spcPct val="90000"/>
              </a:lnSpc>
              <a:defRPr/>
            </a:pPr>
            <a:r>
              <a:rPr lang="en-US" sz="2600" dirty="0" smtClean="0"/>
              <a:t>Monitor Your Cell Phone Bill</a:t>
            </a:r>
          </a:p>
          <a:p>
            <a:pPr>
              <a:lnSpc>
                <a:spcPct val="90000"/>
              </a:lnSpc>
              <a:defRPr/>
            </a:pPr>
            <a:r>
              <a:rPr lang="en-US" sz="2600" dirty="0" smtClean="0"/>
              <a:t>Be Aware of Warning Signs of </a:t>
            </a:r>
            <a:r>
              <a:rPr lang="en-US" sz="2600" dirty="0" err="1" smtClean="0"/>
              <a:t>Cyberbullying</a:t>
            </a:r>
            <a:r>
              <a:rPr lang="en-US" sz="2600" dirty="0" smtClean="0"/>
              <a:t> and Cyber Addiction</a:t>
            </a:r>
          </a:p>
          <a:p>
            <a:pPr>
              <a:lnSpc>
                <a:spcPct val="90000"/>
              </a:lnSpc>
              <a:defRPr/>
            </a:pPr>
            <a:r>
              <a:rPr lang="en-US" sz="2600" dirty="0" smtClean="0"/>
              <a:t>Periodically sit with them as they surf</a:t>
            </a:r>
          </a:p>
          <a:p>
            <a:pPr>
              <a:lnSpc>
                <a:spcPct val="90000"/>
              </a:lnSpc>
              <a:defRPr/>
            </a:pPr>
            <a:r>
              <a:rPr lang="en-US" sz="2600" dirty="0" smtClean="0"/>
              <a:t>Increase Your Knowledge</a:t>
            </a:r>
          </a:p>
          <a:p>
            <a:pPr>
              <a:lnSpc>
                <a:spcPct val="90000"/>
              </a:lnSpc>
              <a:defRPr/>
            </a:pPr>
            <a:r>
              <a:rPr lang="en-US" sz="2800" dirty="0" smtClean="0">
                <a:effectLst>
                  <a:outerShdw blurRad="38100" dist="38100" dir="2700000" algn="tl">
                    <a:srgbClr val="000000"/>
                  </a:outerShdw>
                </a:effectLst>
              </a:rPr>
              <a:t>Do Not Rely Solely on Software</a:t>
            </a:r>
          </a:p>
          <a:p>
            <a:pPr>
              <a:lnSpc>
                <a:spcPct val="90000"/>
              </a:lnSpc>
              <a:defRPr/>
            </a:pPr>
            <a:endParaRPr lang="en-US" sz="2600" dirty="0" smtClean="0"/>
          </a:p>
        </p:txBody>
      </p:sp>
    </p:spTree>
    <p:extLst>
      <p:ext uri="{BB962C8B-B14F-4D97-AF65-F5344CB8AC3E}">
        <p14:creationId xmlns:p14="http://schemas.microsoft.com/office/powerpoint/2010/main" val="298893154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p:nvPr/>
        </p:nvPicPr>
        <p:blipFill rotWithShape="1">
          <a:blip r:embed="rId2"/>
          <a:srcRect l="26420" t="8712" r="27804" b="4355"/>
          <a:stretch/>
        </p:blipFill>
        <p:spPr bwMode="auto">
          <a:xfrm>
            <a:off x="1752600" y="0"/>
            <a:ext cx="5486400" cy="6858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5523151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9090" name="Picture 2"/>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0" y="6824"/>
            <a:ext cx="9144000" cy="6858000"/>
          </a:xfrm>
        </p:spPr>
      </p:pic>
    </p:spTree>
    <p:extLst>
      <p:ext uri="{BB962C8B-B14F-4D97-AF65-F5344CB8AC3E}">
        <p14:creationId xmlns:p14="http://schemas.microsoft.com/office/powerpoint/2010/main" val="211178353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1026"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457200" y="533400"/>
            <a:ext cx="8229600" cy="6035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367423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9524" y="592015"/>
            <a:ext cx="7924800" cy="5486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614916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p:cNvSpPr>
          <p:nvPr>
            <p:ph type="title"/>
          </p:nvPr>
        </p:nvSpPr>
        <p:spPr/>
        <p:txBody>
          <a:bodyPr/>
          <a:lstStyle/>
          <a:p>
            <a:pPr eaLnBrk="1" hangingPunct="1"/>
            <a:r>
              <a:rPr lang="en-US" dirty="0" smtClean="0"/>
              <a:t>Bottom line…Talk to Your Kids</a:t>
            </a:r>
          </a:p>
        </p:txBody>
      </p:sp>
      <p:sp>
        <p:nvSpPr>
          <p:cNvPr id="99331" name="Rectangle 3"/>
          <p:cNvSpPr>
            <a:spLocks noGrp="1"/>
          </p:cNvSpPr>
          <p:nvPr>
            <p:ph sz="quarter" idx="1"/>
          </p:nvPr>
        </p:nvSpPr>
        <p:spPr>
          <a:xfrm>
            <a:off x="872067" y="2209800"/>
            <a:ext cx="7408333" cy="3916363"/>
          </a:xfrm>
        </p:spPr>
        <p:txBody>
          <a:bodyPr>
            <a:normAutofit fontScale="85000" lnSpcReduction="20000"/>
          </a:bodyPr>
          <a:lstStyle/>
          <a:p>
            <a:pPr>
              <a:lnSpc>
                <a:spcPct val="90000"/>
              </a:lnSpc>
            </a:pPr>
            <a:r>
              <a:rPr lang="en-US" dirty="0" smtClean="0"/>
              <a:t>Privacy!!!</a:t>
            </a:r>
          </a:p>
          <a:p>
            <a:pPr>
              <a:lnSpc>
                <a:spcPct val="90000"/>
              </a:lnSpc>
            </a:pPr>
            <a:r>
              <a:rPr lang="en-US" dirty="0" smtClean="0"/>
              <a:t>Only Add Real Friends You Know</a:t>
            </a:r>
          </a:p>
          <a:p>
            <a:pPr>
              <a:lnSpc>
                <a:spcPct val="90000"/>
              </a:lnSpc>
            </a:pPr>
            <a:r>
              <a:rPr lang="en-US" dirty="0" smtClean="0"/>
              <a:t>Give your Password ONLY to Your Parents</a:t>
            </a:r>
          </a:p>
          <a:p>
            <a:pPr>
              <a:lnSpc>
                <a:spcPct val="90000"/>
              </a:lnSpc>
            </a:pPr>
            <a:r>
              <a:rPr lang="en-US" dirty="0" smtClean="0"/>
              <a:t>Watch What You Post – It is FOREVER</a:t>
            </a:r>
          </a:p>
          <a:p>
            <a:pPr>
              <a:lnSpc>
                <a:spcPct val="90000"/>
              </a:lnSpc>
            </a:pPr>
            <a:r>
              <a:rPr lang="en-US" dirty="0" smtClean="0"/>
              <a:t>If You Wouldn’t Say it in Person, Don’t Say it Online!</a:t>
            </a:r>
          </a:p>
          <a:p>
            <a:pPr>
              <a:lnSpc>
                <a:spcPct val="90000"/>
              </a:lnSpc>
            </a:pPr>
            <a:r>
              <a:rPr lang="en-US" dirty="0" smtClean="0"/>
              <a:t>Be Careful in Posing for Pictures With Friends</a:t>
            </a:r>
          </a:p>
          <a:p>
            <a:pPr>
              <a:lnSpc>
                <a:spcPct val="90000"/>
              </a:lnSpc>
            </a:pPr>
            <a:r>
              <a:rPr lang="en-US" dirty="0"/>
              <a:t>Do NOT </a:t>
            </a:r>
            <a:r>
              <a:rPr lang="en-US" dirty="0" err="1"/>
              <a:t>Cyberbully</a:t>
            </a:r>
            <a:r>
              <a:rPr lang="en-US" dirty="0"/>
              <a:t>!</a:t>
            </a:r>
          </a:p>
          <a:p>
            <a:pPr>
              <a:lnSpc>
                <a:spcPct val="90000"/>
              </a:lnSpc>
            </a:pPr>
            <a:r>
              <a:rPr lang="en-US" dirty="0"/>
              <a:t>Do NOT Spread Rumors!</a:t>
            </a:r>
          </a:p>
          <a:p>
            <a:pPr>
              <a:lnSpc>
                <a:spcPct val="90000"/>
              </a:lnSpc>
            </a:pPr>
            <a:r>
              <a:rPr lang="en-US" dirty="0"/>
              <a:t>Do NOT Forward Mean Texts</a:t>
            </a:r>
          </a:p>
          <a:p>
            <a:pPr>
              <a:lnSpc>
                <a:spcPct val="90000"/>
              </a:lnSpc>
            </a:pPr>
            <a:r>
              <a:rPr lang="en-US" dirty="0"/>
              <a:t>Protect Your Friends</a:t>
            </a:r>
          </a:p>
          <a:p>
            <a:pPr>
              <a:lnSpc>
                <a:spcPct val="90000"/>
              </a:lnSpc>
            </a:pPr>
            <a:r>
              <a:rPr lang="en-US" dirty="0"/>
              <a:t>Remember to TURN-OFF Electronics – Give Yourself a Break!!!</a:t>
            </a:r>
          </a:p>
          <a:p>
            <a:pPr marL="114300" indent="0">
              <a:lnSpc>
                <a:spcPct val="90000"/>
              </a:lnSpc>
              <a:buNone/>
            </a:pPr>
            <a:endParaRPr lang="en-US" dirty="0" smtClean="0"/>
          </a:p>
        </p:txBody>
      </p:sp>
    </p:spTree>
    <p:extLst>
      <p:ext uri="{BB962C8B-B14F-4D97-AF65-F5344CB8AC3E}">
        <p14:creationId xmlns:p14="http://schemas.microsoft.com/office/powerpoint/2010/main" val="393564851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03874231"/>
              </p:ext>
            </p:extLst>
          </p:nvPr>
        </p:nvGraphicFramePr>
        <p:xfrm>
          <a:off x="533400" y="2133600"/>
          <a:ext cx="7772400" cy="4198874"/>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xmlns="" val="2075713315"/>
                    </a:ext>
                  </a:extLst>
                </a:gridCol>
                <a:gridCol w="2590800">
                  <a:extLst>
                    <a:ext uri="{9D8B030D-6E8A-4147-A177-3AD203B41FA5}">
                      <a16:colId xmlns:a16="http://schemas.microsoft.com/office/drawing/2014/main" xmlns="" val="2330123670"/>
                    </a:ext>
                  </a:extLst>
                </a:gridCol>
                <a:gridCol w="2590800">
                  <a:extLst>
                    <a:ext uri="{9D8B030D-6E8A-4147-A177-3AD203B41FA5}">
                      <a16:colId xmlns:a16="http://schemas.microsoft.com/office/drawing/2014/main" xmlns="" val="2248380224"/>
                    </a:ext>
                  </a:extLst>
                </a:gridCol>
              </a:tblGrid>
              <a:tr h="370840">
                <a:tc>
                  <a:txBody>
                    <a:bodyPr/>
                    <a:lstStyle/>
                    <a:p>
                      <a:pPr marL="0" marR="0" algn="ctr">
                        <a:lnSpc>
                          <a:spcPct val="107000"/>
                        </a:lnSpc>
                        <a:spcBef>
                          <a:spcPts val="0"/>
                        </a:spcBef>
                        <a:spcAft>
                          <a:spcPts val="0"/>
                        </a:spcAft>
                      </a:pPr>
                      <a:r>
                        <a:rPr lang="en-US" sz="1400" b="1" dirty="0">
                          <a:solidFill>
                            <a:schemeClr val="tx1"/>
                          </a:solidFill>
                          <a:effectLst>
                            <a:outerShdw blurRad="50800" dist="38100" dir="2700000" algn="tl">
                              <a:srgbClr val="000000">
                                <a:alpha val="40000"/>
                              </a:srgbClr>
                            </a:outerShdw>
                          </a:effectLst>
                          <a:latin typeface="Calibri" panose="020F0502020204030204" pitchFamily="34" charset="0"/>
                          <a:ea typeface="Calibri" panose="020F0502020204030204" pitchFamily="34" charset="0"/>
                          <a:cs typeface="Times New Roman" panose="02020603050405020304" pitchFamily="18" charset="0"/>
                        </a:rPr>
                        <a:t>For Students</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B0F0"/>
                    </a:solidFill>
                  </a:tcPr>
                </a:tc>
                <a:tc>
                  <a:txBody>
                    <a:bodyPr/>
                    <a:lstStyle/>
                    <a:p>
                      <a:pPr marL="0" marR="0" algn="ctr">
                        <a:lnSpc>
                          <a:spcPct val="107000"/>
                        </a:lnSpc>
                        <a:spcBef>
                          <a:spcPts val="0"/>
                        </a:spcBef>
                        <a:spcAft>
                          <a:spcPts val="0"/>
                        </a:spcAft>
                      </a:pPr>
                      <a:r>
                        <a:rPr lang="en-US" sz="1400" b="1" dirty="0">
                          <a:solidFill>
                            <a:srgbClr val="FFFFFF"/>
                          </a:solidFill>
                          <a:effectLst>
                            <a:outerShdw blurRad="50800" dist="38100" dir="2700000" algn="tl">
                              <a:srgbClr val="000000">
                                <a:alpha val="40000"/>
                              </a:srgbClr>
                            </a:outerShdw>
                          </a:effectLst>
                          <a:latin typeface="Calibri" panose="020F0502020204030204" pitchFamily="34" charset="0"/>
                          <a:ea typeface="Calibri" panose="020F0502020204030204" pitchFamily="34" charset="0"/>
                          <a:cs typeface="Times New Roman" panose="02020603050405020304" pitchFamily="18" charset="0"/>
                        </a:rPr>
                        <a:t>For Teachers, Administrators, </a:t>
                      </a:r>
                      <a:br>
                        <a:rPr lang="en-US" sz="1400" b="1" dirty="0">
                          <a:solidFill>
                            <a:srgbClr val="FFFFFF"/>
                          </a:solidFill>
                          <a:effectLst>
                            <a:outerShdw blurRad="50800" dist="38100" dir="2700000" algn="tl">
                              <a:srgbClr val="000000">
                                <a:alpha val="40000"/>
                              </a:srgbClr>
                            </a:outerShdw>
                          </a:effectLst>
                          <a:latin typeface="Calibri" panose="020F0502020204030204" pitchFamily="34" charset="0"/>
                          <a:ea typeface="Calibri" panose="020F0502020204030204" pitchFamily="34" charset="0"/>
                          <a:cs typeface="Times New Roman" panose="02020603050405020304" pitchFamily="18" charset="0"/>
                        </a:rPr>
                      </a:br>
                      <a:r>
                        <a:rPr lang="en-US" sz="1400" b="1" dirty="0">
                          <a:solidFill>
                            <a:srgbClr val="FFFFFF"/>
                          </a:solidFill>
                          <a:effectLst>
                            <a:outerShdw blurRad="50800" dist="38100" dir="2700000" algn="tl">
                              <a:srgbClr val="000000">
                                <a:alpha val="40000"/>
                              </a:srgbClr>
                            </a:outerShdw>
                          </a:effectLst>
                          <a:latin typeface="Calibri" panose="020F0502020204030204" pitchFamily="34" charset="0"/>
                          <a:ea typeface="Calibri" panose="020F0502020204030204" pitchFamily="34" charset="0"/>
                          <a:cs typeface="Times New Roman" panose="02020603050405020304" pitchFamily="18" charset="0"/>
                        </a:rPr>
                        <a:t>and School Staff</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marL="0" marR="0" algn="ctr">
                        <a:lnSpc>
                          <a:spcPct val="107000"/>
                        </a:lnSpc>
                        <a:spcBef>
                          <a:spcPts val="0"/>
                        </a:spcBef>
                        <a:spcAft>
                          <a:spcPts val="0"/>
                        </a:spcAft>
                      </a:pPr>
                      <a:r>
                        <a:rPr lang="en-US" sz="1400" b="1" dirty="0">
                          <a:solidFill>
                            <a:srgbClr val="FFFFFF"/>
                          </a:solidFill>
                          <a:effectLst>
                            <a:outerShdw blurRad="50800" dist="38100" dir="2700000" algn="tl">
                              <a:srgbClr val="000000">
                                <a:alpha val="40000"/>
                              </a:srgbClr>
                            </a:outerShdw>
                          </a:effectLst>
                          <a:latin typeface="Calibri" panose="020F0502020204030204" pitchFamily="34" charset="0"/>
                          <a:ea typeface="Calibri" panose="020F0502020204030204" pitchFamily="34" charset="0"/>
                          <a:cs typeface="Times New Roman" panose="02020603050405020304" pitchFamily="18" charset="0"/>
                        </a:rPr>
                        <a:t>For Parents and Community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xmlns="" val="444983512"/>
                  </a:ext>
                </a:extLst>
              </a:tr>
              <a:tr h="370840">
                <a:tc>
                  <a:txBody>
                    <a:bodyPr/>
                    <a:lstStyle/>
                    <a:p>
                      <a:pPr marL="0" marR="0">
                        <a:lnSpc>
                          <a:spcPct val="107000"/>
                        </a:lnSpc>
                        <a:spcBef>
                          <a:spcPts val="0"/>
                        </a:spcBef>
                        <a:spcAft>
                          <a:spcPts val="0"/>
                        </a:spcAft>
                      </a:pPr>
                      <a:r>
                        <a:rPr lang="en-US"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Clr>
                          <a:srgbClr val="008FB4"/>
                        </a:buClr>
                        <a:buFont typeface="Symbol" panose="05050102010706020507" pitchFamily="18" charset="2"/>
                        <a:buChar char=""/>
                      </a:pPr>
                      <a:r>
                        <a:rPr lang="en-US" sz="120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2"/>
                        </a:rPr>
                        <a:t>10 Ways to Respond to Bullying</a:t>
                      </a:r>
                      <a:r>
                        <a:rPr lang="en-US" sz="120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r>
                      <a:br>
                        <a:rPr lang="en-US" sz="120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endParaRPr lang="en-US" sz="110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Clr>
                          <a:srgbClr val="008FB4"/>
                        </a:buClr>
                        <a:buFont typeface="Symbol" panose="05050102010706020507" pitchFamily="18" charset="2"/>
                        <a:buChar char=""/>
                      </a:pPr>
                      <a:r>
                        <a:rPr lang="en-US" sz="120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3"/>
                        </a:rPr>
                        <a:t>Cartoon Network’s Stop Bullying Speak Up Campaign</a:t>
                      </a:r>
                      <a:r>
                        <a:rPr lang="en-US" sz="120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r>
                      <a:br>
                        <a:rPr lang="en-US" sz="120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endParaRPr lang="en-US" sz="110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Clr>
                          <a:srgbClr val="008FB4"/>
                        </a:buClr>
                        <a:buFont typeface="Symbol" panose="05050102010706020507" pitchFamily="18" charset="2"/>
                        <a:buChar char=""/>
                      </a:pPr>
                      <a:r>
                        <a:rPr lang="en-US" sz="1200" u="none"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4"/>
                        </a:rPr>
                        <a:t>NetSmartz</a:t>
                      </a:r>
                      <a:r>
                        <a:rPr lang="en-US" sz="120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4"/>
                        </a:rPr>
                        <a:t> Kids (Elementary)</a:t>
                      </a:r>
                      <a:r>
                        <a:rPr lang="en-US" sz="120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r>
                      <a:br>
                        <a:rPr lang="en-US" sz="120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endParaRPr lang="en-US" sz="110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Clr>
                          <a:srgbClr val="008FB4"/>
                        </a:buClr>
                        <a:buFont typeface="Symbol" panose="05050102010706020507" pitchFamily="18" charset="2"/>
                        <a:buChar char=""/>
                      </a:pPr>
                      <a:r>
                        <a:rPr lang="en-US" sz="1200" u="none"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5"/>
                        </a:rPr>
                        <a:t>NetSmartz</a:t>
                      </a:r>
                      <a:r>
                        <a:rPr lang="en-US" sz="120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5"/>
                        </a:rPr>
                        <a:t> Teens (Middle &amp; High School)</a:t>
                      </a:r>
                      <a:r>
                        <a:rPr lang="en-US" sz="120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r>
                      <a:br>
                        <a:rPr lang="en-US" sz="120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endParaRPr lang="en-US" sz="110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Clr>
                          <a:srgbClr val="008FB4"/>
                        </a:buClr>
                        <a:buFont typeface="Symbol" panose="05050102010706020507" pitchFamily="18" charset="2"/>
                        <a:buChar char=""/>
                      </a:pPr>
                      <a:r>
                        <a:rPr lang="en-US" sz="120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6"/>
                        </a:rPr>
                        <a:t>Stop Bullying: U.S. Department of Health &amp; Human Services – </a:t>
                      </a:r>
                      <a:r>
                        <a:rPr lang="en-US" sz="1200" i="1"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6"/>
                        </a:rPr>
                        <a:t>Elementary School</a:t>
                      </a:r>
                      <a:r>
                        <a:rPr lang="en-US" sz="120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r>
                      <a:br>
                        <a:rPr lang="en-US" sz="120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endParaRPr lang="en-US" sz="110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Clr>
                          <a:srgbClr val="008FB4"/>
                        </a:buClr>
                        <a:buFont typeface="Symbol" panose="05050102010706020507" pitchFamily="18" charset="2"/>
                        <a:buChar char=""/>
                      </a:pPr>
                      <a:r>
                        <a:rPr lang="en-US" sz="120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7"/>
                        </a:rPr>
                        <a:t>Stop Bullying: U.S. Department of Health &amp; Human Services – </a:t>
                      </a:r>
                      <a:r>
                        <a:rPr lang="en-US" sz="1200" i="1"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7"/>
                        </a:rPr>
                        <a:t>Middle and High School</a:t>
                      </a:r>
                      <a:r>
                        <a:rPr lang="en-US" sz="120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r>
                      <a:br>
                        <a:rPr lang="en-US" sz="120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endParaRPr lang="en-US" sz="110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Clr>
                          <a:srgbClr val="008FB4"/>
                        </a:buClr>
                        <a:buFont typeface="Symbol" panose="05050102010706020507" pitchFamily="18" charset="2"/>
                        <a:buChar char=""/>
                      </a:pPr>
                      <a:r>
                        <a:rPr lang="en-US" sz="120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8"/>
                        </a:rPr>
                        <a:t>The Bully Project – Student Tools</a:t>
                      </a:r>
                      <a:r>
                        <a:rPr lang="en-US" sz="120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alpha val="25098"/>
                      </a:schemeClr>
                    </a:solidFill>
                  </a:tcPr>
                </a:tc>
                <a:tc>
                  <a:txBody>
                    <a:bodyPr/>
                    <a:lstStyle/>
                    <a:p>
                      <a:pPr marL="229870" marR="0">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Clr>
                          <a:srgbClr val="9EC44F"/>
                        </a:buClr>
                        <a:buFont typeface="Symbol" panose="05050102010706020507" pitchFamily="18" charset="2"/>
                        <a:buChar char=""/>
                      </a:pPr>
                      <a:r>
                        <a:rPr lang="en-US" sz="12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9"/>
                        </a:rPr>
                        <a:t>National Education Association</a:t>
                      </a:r>
                      <a:r>
                        <a:rPr lang="en-US" sz="1200" dirty="0">
                          <a:effectLst/>
                          <a:latin typeface="Calibri" panose="020F0502020204030204" pitchFamily="34" charset="0"/>
                          <a:ea typeface="Calibri" panose="020F0502020204030204" pitchFamily="34" charset="0"/>
                          <a:cs typeface="Times New Roman" panose="02020603050405020304" pitchFamily="18" charset="0"/>
                        </a:rPr>
                        <a:t/>
                      </a:r>
                      <a:br>
                        <a:rPr lang="en-US" sz="1200" dirty="0">
                          <a:effectLst/>
                          <a:latin typeface="Calibri" panose="020F0502020204030204" pitchFamily="34" charset="0"/>
                          <a:ea typeface="Calibri" panose="020F0502020204030204" pitchFamily="34" charset="0"/>
                          <a:cs typeface="Times New Roman" panose="02020603050405020304" pitchFamily="18" charset="0"/>
                        </a:rPr>
                      </a:b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Clr>
                          <a:srgbClr val="9EC44F"/>
                        </a:buClr>
                        <a:buFont typeface="Symbol" panose="05050102010706020507" pitchFamily="18" charset="2"/>
                        <a:buChar char=""/>
                      </a:pPr>
                      <a:r>
                        <a:rPr lang="en-US" sz="1200" u="sng"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10"/>
                        </a:rPr>
                        <a:t>NetSmartz</a:t>
                      </a:r>
                      <a:r>
                        <a:rPr lang="en-US" sz="12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10"/>
                        </a:rPr>
                        <a:t> for Educators</a:t>
                      </a:r>
                      <a:r>
                        <a:rPr lang="en-US" sz="1200" dirty="0">
                          <a:effectLst/>
                          <a:latin typeface="Calibri" panose="020F0502020204030204" pitchFamily="34" charset="0"/>
                          <a:ea typeface="Calibri" panose="020F0502020204030204" pitchFamily="34" charset="0"/>
                          <a:cs typeface="Times New Roman" panose="02020603050405020304" pitchFamily="18" charset="0"/>
                        </a:rPr>
                        <a:t/>
                      </a:r>
                      <a:br>
                        <a:rPr lang="en-US" sz="1200" dirty="0">
                          <a:effectLst/>
                          <a:latin typeface="Calibri" panose="020F0502020204030204" pitchFamily="34" charset="0"/>
                          <a:ea typeface="Calibri" panose="020F0502020204030204" pitchFamily="34" charset="0"/>
                          <a:cs typeface="Times New Roman" panose="02020603050405020304" pitchFamily="18" charset="0"/>
                        </a:rPr>
                      </a:b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Clr>
                          <a:srgbClr val="9EC44F"/>
                        </a:buClr>
                        <a:buFont typeface="Symbol" panose="05050102010706020507" pitchFamily="18" charset="2"/>
                        <a:buChar char=""/>
                      </a:pPr>
                      <a:r>
                        <a:rPr lang="en-US" sz="12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11"/>
                        </a:rPr>
                        <a:t>Teaching Tolerance: Bullying Basics</a:t>
                      </a:r>
                      <a:r>
                        <a:rPr lang="en-US" sz="1200" dirty="0">
                          <a:effectLst/>
                          <a:latin typeface="Calibri" panose="020F0502020204030204" pitchFamily="34" charset="0"/>
                          <a:ea typeface="Calibri" panose="020F0502020204030204" pitchFamily="34" charset="0"/>
                          <a:cs typeface="Times New Roman" panose="02020603050405020304" pitchFamily="18" charset="0"/>
                        </a:rPr>
                        <a:t/>
                      </a:r>
                      <a:br>
                        <a:rPr lang="en-US" sz="1200" dirty="0">
                          <a:effectLst/>
                          <a:latin typeface="Calibri" panose="020F0502020204030204" pitchFamily="34" charset="0"/>
                          <a:ea typeface="Calibri" panose="020F0502020204030204" pitchFamily="34" charset="0"/>
                          <a:cs typeface="Times New Roman" panose="02020603050405020304" pitchFamily="18" charset="0"/>
                        </a:rPr>
                      </a:b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Clr>
                          <a:srgbClr val="9EC44F"/>
                        </a:buClr>
                        <a:buFont typeface="Symbol" panose="05050102010706020507" pitchFamily="18" charset="2"/>
                        <a:buChar char=""/>
                      </a:pPr>
                      <a:r>
                        <a:rPr lang="en-US" sz="12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12"/>
                        </a:rPr>
                        <a:t>The Bully Project – Educator Tools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243840" marR="0">
                        <a:lnSpc>
                          <a:spcPct val="107000"/>
                        </a:lnSpc>
                        <a:spcBef>
                          <a:spcPts val="0"/>
                        </a:spcBef>
                        <a:spcAft>
                          <a:spcPts val="0"/>
                        </a:spcAft>
                      </a:pPr>
                      <a:r>
                        <a:rPr lang="en-US" sz="1200" u="none" strike="noStrik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Clr>
                          <a:srgbClr val="9EC44F"/>
                        </a:buClr>
                        <a:buFont typeface="Symbol" panose="05050102010706020507" pitchFamily="18" charset="2"/>
                        <a:buChar char=""/>
                      </a:pPr>
                      <a:r>
                        <a:rPr lang="en-US" sz="12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13"/>
                        </a:rPr>
                        <a:t>Tools for Bus Drivers</a:t>
                      </a:r>
                      <a:r>
                        <a:rPr lang="en-US" sz="12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r>
                      <a:br>
                        <a:rPr lang="en-US" sz="12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b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Clr>
                          <a:srgbClr val="9EC44F"/>
                        </a:buClr>
                        <a:buFont typeface="Symbol" panose="05050102010706020507" pitchFamily="18" charset="2"/>
                        <a:buChar char=""/>
                      </a:pPr>
                      <a:r>
                        <a:rPr lang="en-US" sz="12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14"/>
                        </a:rPr>
                        <a:t>Tools for Food Services staff</a:t>
                      </a:r>
                      <a:r>
                        <a:rPr lang="en-US" sz="12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r>
                      <a:br>
                        <a:rPr lang="en-US" sz="12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b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Clr>
                          <a:srgbClr val="9EC44F"/>
                        </a:buClr>
                        <a:buFont typeface="Symbol" panose="05050102010706020507" pitchFamily="18" charset="2"/>
                        <a:buChar char=""/>
                      </a:pPr>
                      <a:r>
                        <a:rPr lang="en-US" sz="12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15"/>
                        </a:rPr>
                        <a:t>Tools for Office Managers, Clerks, and Administrators</a:t>
                      </a:r>
                      <a:r>
                        <a:rPr lang="en-US" sz="12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r>
                      <a:br>
                        <a:rPr lang="en-US" sz="12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b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Clr>
                          <a:srgbClr val="9EC44F"/>
                        </a:buClr>
                        <a:buFont typeface="Symbol" panose="05050102010706020507" pitchFamily="18" charset="2"/>
                        <a:buChar char=""/>
                      </a:pPr>
                      <a:r>
                        <a:rPr lang="en-US" sz="12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16"/>
                        </a:rPr>
                        <a:t>Tools for </a:t>
                      </a:r>
                      <a:r>
                        <a:rPr lang="en-US" sz="1200" u="sng"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16"/>
                        </a:rPr>
                        <a:t>Paraeducators</a:t>
                      </a:r>
                      <a:r>
                        <a:rPr lang="en-US" sz="12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r>
                      <a:br>
                        <a:rPr lang="en-US" sz="12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b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228600" marR="0">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Clr>
                          <a:srgbClr val="FB9C40"/>
                        </a:buClr>
                        <a:buFont typeface="Symbol" panose="05050102010706020507" pitchFamily="18" charset="2"/>
                        <a:buChar char=""/>
                      </a:pPr>
                      <a:r>
                        <a:rPr lang="en-US" sz="12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17"/>
                        </a:rPr>
                        <a:t>Common Sense Media</a:t>
                      </a:r>
                      <a:r>
                        <a:rPr lang="en-US" sz="1200" dirty="0">
                          <a:effectLst/>
                          <a:latin typeface="Calibri" panose="020F0502020204030204" pitchFamily="34" charset="0"/>
                          <a:ea typeface="Calibri" panose="020F0502020204030204" pitchFamily="34" charset="0"/>
                          <a:cs typeface="Times New Roman" panose="02020603050405020304" pitchFamily="18" charset="0"/>
                        </a:rPr>
                        <a:t/>
                      </a:r>
                      <a:br>
                        <a:rPr lang="en-US" sz="1200" dirty="0">
                          <a:effectLst/>
                          <a:latin typeface="Calibri" panose="020F0502020204030204" pitchFamily="34" charset="0"/>
                          <a:ea typeface="Calibri" panose="020F0502020204030204" pitchFamily="34" charset="0"/>
                          <a:cs typeface="Times New Roman" panose="02020603050405020304" pitchFamily="18" charset="0"/>
                        </a:rPr>
                      </a:b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Clr>
                          <a:srgbClr val="FB9C40"/>
                        </a:buClr>
                        <a:buFont typeface="Symbol" panose="05050102010706020507" pitchFamily="18" charset="2"/>
                        <a:buChar char=""/>
                      </a:pPr>
                      <a:r>
                        <a:rPr lang="en-US" sz="12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18"/>
                        </a:rPr>
                        <a:t>National Crime Prevention Council</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br>
                        <a:rPr lang="en-US" sz="1200" dirty="0">
                          <a:effectLst/>
                          <a:latin typeface="Calibri" panose="020F0502020204030204" pitchFamily="34" charset="0"/>
                          <a:ea typeface="Calibri" panose="020F0502020204030204" pitchFamily="34" charset="0"/>
                          <a:cs typeface="Times New Roman" panose="02020603050405020304" pitchFamily="18" charset="0"/>
                        </a:rPr>
                      </a:b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Clr>
                          <a:srgbClr val="FB9C40"/>
                        </a:buClr>
                        <a:buFont typeface="Symbol" panose="05050102010706020507" pitchFamily="18" charset="2"/>
                        <a:buChar char=""/>
                      </a:pPr>
                      <a:r>
                        <a:rPr lang="en-US" sz="1200" u="sng"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19"/>
                        </a:rPr>
                        <a:t>NetSmartz</a:t>
                      </a:r>
                      <a:r>
                        <a:rPr lang="en-US" sz="12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19"/>
                        </a:rPr>
                        <a:t> Parents &amp; Guardians</a:t>
                      </a:r>
                      <a:r>
                        <a:rPr lang="en-US" sz="1200" dirty="0">
                          <a:effectLst/>
                          <a:latin typeface="Calibri" panose="020F0502020204030204" pitchFamily="34" charset="0"/>
                          <a:ea typeface="Calibri" panose="020F0502020204030204" pitchFamily="34" charset="0"/>
                          <a:cs typeface="Times New Roman" panose="02020603050405020304" pitchFamily="18" charset="0"/>
                        </a:rPr>
                        <a:t/>
                      </a:r>
                      <a:br>
                        <a:rPr lang="en-US" sz="1200" dirty="0">
                          <a:effectLst/>
                          <a:latin typeface="Calibri" panose="020F0502020204030204" pitchFamily="34" charset="0"/>
                          <a:ea typeface="Calibri" panose="020F0502020204030204" pitchFamily="34" charset="0"/>
                          <a:cs typeface="Times New Roman" panose="02020603050405020304" pitchFamily="18" charset="0"/>
                        </a:rPr>
                      </a:b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Clr>
                          <a:srgbClr val="FB9C40"/>
                        </a:buClr>
                        <a:buFont typeface="Symbol" panose="05050102010706020507" pitchFamily="18" charset="2"/>
                        <a:buChar char=""/>
                      </a:pPr>
                      <a:r>
                        <a:rPr lang="en-US" sz="12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0"/>
                        </a:rPr>
                        <a:t>Parent Advocacy Coalition for Educational Rights (PACER) - National Bullying Prevention Center</a:t>
                      </a:r>
                      <a:r>
                        <a:rPr lang="en-US" sz="1200" dirty="0">
                          <a:effectLst/>
                          <a:latin typeface="Calibri" panose="020F0502020204030204" pitchFamily="34" charset="0"/>
                          <a:ea typeface="Calibri" panose="020F0502020204030204" pitchFamily="34" charset="0"/>
                          <a:cs typeface="Times New Roman" panose="02020603050405020304" pitchFamily="18" charset="0"/>
                        </a:rPr>
                        <a:t/>
                      </a:r>
                      <a:br>
                        <a:rPr lang="en-US" sz="1200" dirty="0">
                          <a:effectLst/>
                          <a:latin typeface="Calibri" panose="020F0502020204030204" pitchFamily="34" charset="0"/>
                          <a:ea typeface="Calibri" panose="020F0502020204030204" pitchFamily="34" charset="0"/>
                          <a:cs typeface="Times New Roman" panose="02020603050405020304" pitchFamily="18" charset="0"/>
                        </a:rPr>
                      </a:b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Clr>
                          <a:srgbClr val="FB9C40"/>
                        </a:buClr>
                        <a:buFont typeface="Symbol" panose="05050102010706020507" pitchFamily="18" charset="2"/>
                        <a:buChar char=""/>
                      </a:pPr>
                      <a:r>
                        <a:rPr lang="en-US" sz="12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1"/>
                        </a:rPr>
                        <a:t>Sacramento Countywide Bullying Prevention Collaborative</a:t>
                      </a:r>
                      <a:r>
                        <a:rPr lang="en-US" sz="1200" dirty="0">
                          <a:effectLst/>
                          <a:latin typeface="Calibri" panose="020F0502020204030204" pitchFamily="34" charset="0"/>
                          <a:ea typeface="Calibri" panose="020F0502020204030204" pitchFamily="34" charset="0"/>
                          <a:cs typeface="Times New Roman" panose="02020603050405020304" pitchFamily="18" charset="0"/>
                        </a:rPr>
                        <a:t/>
                      </a:r>
                      <a:br>
                        <a:rPr lang="en-US" sz="1200" dirty="0">
                          <a:effectLst/>
                          <a:latin typeface="Calibri" panose="020F0502020204030204" pitchFamily="34" charset="0"/>
                          <a:ea typeface="Calibri" panose="020F0502020204030204" pitchFamily="34" charset="0"/>
                          <a:cs typeface="Times New Roman" panose="02020603050405020304" pitchFamily="18" charset="0"/>
                        </a:rPr>
                      </a:b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Clr>
                          <a:srgbClr val="FB9C40"/>
                        </a:buClr>
                        <a:buFont typeface="Symbol" panose="05050102010706020507" pitchFamily="18" charset="2"/>
                        <a:buChar char=""/>
                      </a:pPr>
                      <a:r>
                        <a:rPr lang="en-US" sz="12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2"/>
                        </a:rPr>
                        <a:t>The Bully Project – Parent Information</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2074124"/>
                  </a:ext>
                </a:extLst>
              </a:tr>
            </a:tbl>
          </a:graphicData>
        </a:graphic>
      </p:graphicFrame>
    </p:spTree>
    <p:extLst>
      <p:ext uri="{BB962C8B-B14F-4D97-AF65-F5344CB8AC3E}">
        <p14:creationId xmlns:p14="http://schemas.microsoft.com/office/powerpoint/2010/main" val="6919314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68426" y="4953000"/>
            <a:ext cx="6480174" cy="1066800"/>
          </a:xfrm>
        </p:spPr>
        <p:txBody>
          <a:bodyPr>
            <a:normAutofit/>
          </a:bodyPr>
          <a:lstStyle/>
          <a:p>
            <a:r>
              <a:rPr lang="en-US" dirty="0"/>
              <a:t>Jessica Wharton, Bullying Prevention Specialist</a:t>
            </a:r>
            <a:br>
              <a:rPr lang="en-US" dirty="0"/>
            </a:br>
            <a:r>
              <a:rPr lang="en-US" dirty="0"/>
              <a:t>jessica-wharton@scusd.edu</a:t>
            </a:r>
          </a:p>
        </p:txBody>
      </p:sp>
      <p:sp>
        <p:nvSpPr>
          <p:cNvPr id="2" name="Title 1"/>
          <p:cNvSpPr>
            <a:spLocks noGrp="1"/>
          </p:cNvSpPr>
          <p:nvPr>
            <p:ph type="title"/>
          </p:nvPr>
        </p:nvSpPr>
        <p:spPr>
          <a:xfrm>
            <a:off x="722313" y="685800"/>
            <a:ext cx="7772400" cy="1371600"/>
          </a:xfrm>
        </p:spPr>
        <p:txBody>
          <a:bodyPr>
            <a:normAutofit fontScale="90000"/>
          </a:bodyPr>
          <a:lstStyle/>
          <a:p>
            <a:r>
              <a:rPr lang="en-US" dirty="0" smtClean="0"/>
              <a:t/>
            </a:r>
            <a:br>
              <a:rPr lang="en-US" dirty="0" smtClean="0"/>
            </a:br>
            <a:r>
              <a:rPr lang="en-US" dirty="0" smtClean="0"/>
              <a:t/>
            </a:r>
            <a:br>
              <a:rPr lang="en-US" dirty="0" smtClean="0"/>
            </a:br>
            <a:endParaRPr lang="en-US" dirty="0"/>
          </a:p>
        </p:txBody>
      </p:sp>
      <p:sp>
        <p:nvSpPr>
          <p:cNvPr id="4" name="Rectangle 3"/>
          <p:cNvSpPr/>
          <p:nvPr/>
        </p:nvSpPr>
        <p:spPr>
          <a:xfrm>
            <a:off x="2819399" y="3244334"/>
            <a:ext cx="4038601" cy="830997"/>
          </a:xfrm>
          <a:prstGeom prst="rect">
            <a:avLst/>
          </a:prstGeom>
        </p:spPr>
        <p:txBody>
          <a:bodyPr wrap="square">
            <a:spAutoFit/>
          </a:bodyPr>
          <a:lstStyle/>
          <a:p>
            <a:r>
              <a:rPr lang="en-US" sz="4800" dirty="0">
                <a:solidFill>
                  <a:srgbClr val="FF0000"/>
                </a:solidFill>
              </a:rPr>
              <a:t>Questions???</a:t>
            </a:r>
          </a:p>
        </p:txBody>
      </p:sp>
    </p:spTree>
    <p:extLst>
      <p:ext uri="{BB962C8B-B14F-4D97-AF65-F5344CB8AC3E}">
        <p14:creationId xmlns:p14="http://schemas.microsoft.com/office/powerpoint/2010/main" val="9905185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524000"/>
            <a:ext cx="8229600" cy="4800600"/>
          </a:xfrm>
        </p:spPr>
        <p:txBody>
          <a:bodyPr>
            <a:normAutofit/>
          </a:bodyPr>
          <a:lstStyle/>
          <a:p>
            <a:pPr marL="0" indent="0">
              <a:buNone/>
            </a:pPr>
            <a:r>
              <a:rPr lang="en-US" sz="3600" b="1" dirty="0" smtClean="0"/>
              <a:t>PEER ABUSE/BULLYING</a:t>
            </a:r>
          </a:p>
          <a:p>
            <a:pPr marL="0" indent="0">
              <a:buNone/>
            </a:pPr>
            <a:r>
              <a:rPr lang="en-US" sz="3600" dirty="0" smtClean="0"/>
              <a:t>A desire to hurt + a hurtful action + a power imbalance + repetition (typically) + unjust use of power + evident enjoyment by the aggressor  + sense of being oppressed on the part of the target</a:t>
            </a:r>
            <a:endParaRPr lang="en-US" sz="3600" dirty="0"/>
          </a:p>
        </p:txBody>
      </p:sp>
    </p:spTree>
    <p:extLst>
      <p:ext uri="{BB962C8B-B14F-4D97-AF65-F5344CB8AC3E}">
        <p14:creationId xmlns:p14="http://schemas.microsoft.com/office/powerpoint/2010/main" val="3367066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CONFLICT VS BULLYING</a:t>
            </a:r>
            <a:endParaRPr lang="en-US" dirty="0"/>
          </a:p>
        </p:txBody>
      </p:sp>
      <p:pic>
        <p:nvPicPr>
          <p:cNvPr id="4" name="Content Placeholder 3"/>
          <p:cNvPicPr>
            <a:picLocks noGrp="1" noChangeAspect="1"/>
          </p:cNvPicPr>
          <p:nvPr>
            <p:ph idx="1"/>
          </p:nvPr>
        </p:nvPicPr>
        <p:blipFill>
          <a:blip r:embed="rId2"/>
          <a:stretch>
            <a:fillRect/>
          </a:stretch>
        </p:blipFill>
        <p:spPr>
          <a:xfrm>
            <a:off x="1295400" y="2180419"/>
            <a:ext cx="6705600" cy="4296581"/>
          </a:xfrm>
          <a:prstGeom prst="rect">
            <a:avLst/>
          </a:prstGeom>
        </p:spPr>
      </p:pic>
    </p:spTree>
    <p:extLst>
      <p:ext uri="{BB962C8B-B14F-4D97-AF65-F5344CB8AC3E}">
        <p14:creationId xmlns:p14="http://schemas.microsoft.com/office/powerpoint/2010/main" val="28038953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838200"/>
          </a:xfrm>
        </p:spPr>
        <p:txBody>
          <a:bodyPr>
            <a:normAutofit/>
          </a:bodyPr>
          <a:lstStyle/>
          <a:p>
            <a:r>
              <a:rPr lang="en-US" sz="3600" dirty="0" smtClean="0"/>
              <a:t>Relational Bullying</a:t>
            </a:r>
            <a:endParaRPr lang="en-US" sz="3600" dirty="0"/>
          </a:p>
        </p:txBody>
      </p:sp>
      <p:sp>
        <p:nvSpPr>
          <p:cNvPr id="3" name="Content Placeholder 2"/>
          <p:cNvSpPr>
            <a:spLocks noGrp="1"/>
          </p:cNvSpPr>
          <p:nvPr>
            <p:ph sz="quarter" idx="1"/>
          </p:nvPr>
        </p:nvSpPr>
        <p:spPr>
          <a:xfrm>
            <a:off x="301752" y="2133600"/>
            <a:ext cx="8503920" cy="3965448"/>
          </a:xfrm>
        </p:spPr>
        <p:txBody>
          <a:bodyPr/>
          <a:lstStyle/>
          <a:p>
            <a:r>
              <a:rPr lang="en-US" dirty="0" smtClean="0"/>
              <a:t>Usually refers to “girl to girl” bullying</a:t>
            </a:r>
          </a:p>
          <a:p>
            <a:r>
              <a:rPr lang="en-US" dirty="0" smtClean="0"/>
              <a:t>Damages social standing in the school</a:t>
            </a:r>
          </a:p>
          <a:p>
            <a:r>
              <a:rPr lang="en-US" dirty="0" smtClean="0"/>
              <a:t>Damages personal reputation</a:t>
            </a:r>
          </a:p>
          <a:p>
            <a:r>
              <a:rPr lang="en-US" dirty="0" smtClean="0"/>
              <a:t>Damages friendships/relationships</a:t>
            </a:r>
          </a:p>
          <a:p>
            <a:r>
              <a:rPr lang="en-US" dirty="0" smtClean="0"/>
              <a:t>Manipulation of friendships</a:t>
            </a:r>
          </a:p>
          <a:p>
            <a:r>
              <a:rPr lang="en-US" dirty="0" smtClean="0"/>
              <a:t>Withhold friendship</a:t>
            </a:r>
          </a:p>
          <a:p>
            <a:r>
              <a:rPr lang="en-US" dirty="0" smtClean="0"/>
              <a:t>Other??</a:t>
            </a:r>
            <a:endParaRPr lang="en-US" dirty="0"/>
          </a:p>
        </p:txBody>
      </p:sp>
    </p:spTree>
    <p:extLst>
      <p:ext uri="{BB962C8B-B14F-4D97-AF65-F5344CB8AC3E}">
        <p14:creationId xmlns:p14="http://schemas.microsoft.com/office/powerpoint/2010/main" val="40658698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301752" y="304800"/>
            <a:ext cx="8534400" cy="762000"/>
          </a:xfrm>
        </p:spPr>
        <p:txBody>
          <a:bodyPr>
            <a:normAutofit/>
          </a:bodyPr>
          <a:lstStyle/>
          <a:p>
            <a:r>
              <a:rPr lang="en-US" sz="3600" dirty="0" smtClean="0"/>
              <a:t>Parent Tips - Bullying</a:t>
            </a:r>
          </a:p>
        </p:txBody>
      </p:sp>
      <p:sp>
        <p:nvSpPr>
          <p:cNvPr id="19459" name="Content Placeholder 2"/>
          <p:cNvSpPr>
            <a:spLocks noGrp="1"/>
          </p:cNvSpPr>
          <p:nvPr>
            <p:ph sz="quarter" idx="1"/>
          </p:nvPr>
        </p:nvSpPr>
        <p:spPr>
          <a:xfrm>
            <a:off x="872067" y="1752600"/>
            <a:ext cx="7408333" cy="4648200"/>
          </a:xfrm>
        </p:spPr>
        <p:txBody>
          <a:bodyPr>
            <a:normAutofit fontScale="92500" lnSpcReduction="20000"/>
          </a:bodyPr>
          <a:lstStyle/>
          <a:p>
            <a:r>
              <a:rPr lang="en-US" dirty="0" smtClean="0"/>
              <a:t>Get Information from Your Child</a:t>
            </a:r>
          </a:p>
          <a:p>
            <a:pPr lvl="1"/>
            <a:r>
              <a:rPr lang="en-US" dirty="0" smtClean="0"/>
              <a:t>Who, What, Where, When, and Why</a:t>
            </a:r>
          </a:p>
          <a:p>
            <a:pPr lvl="1"/>
            <a:r>
              <a:rPr lang="en-US" dirty="0" smtClean="0"/>
              <a:t>Did You Report This to an Adult?</a:t>
            </a:r>
          </a:p>
          <a:p>
            <a:r>
              <a:rPr lang="en-US" dirty="0" smtClean="0"/>
              <a:t>Work on Strategies With Your Child</a:t>
            </a:r>
          </a:p>
          <a:p>
            <a:r>
              <a:rPr lang="en-US" dirty="0" smtClean="0"/>
              <a:t>Have Them Think About and Discuss Their Ideas</a:t>
            </a:r>
          </a:p>
          <a:p>
            <a:r>
              <a:rPr lang="en-US" dirty="0" smtClean="0"/>
              <a:t>Ask Questions</a:t>
            </a:r>
          </a:p>
          <a:p>
            <a:pPr lvl="1"/>
            <a:r>
              <a:rPr lang="en-US" dirty="0" smtClean="0"/>
              <a:t>What Would You Do If That Didn’t Work?</a:t>
            </a:r>
          </a:p>
          <a:p>
            <a:r>
              <a:rPr lang="en-US" dirty="0"/>
              <a:t>List Options and Consequences</a:t>
            </a:r>
          </a:p>
          <a:p>
            <a:r>
              <a:rPr lang="en-US" dirty="0"/>
              <a:t>Role Play Their Strategies</a:t>
            </a:r>
          </a:p>
          <a:p>
            <a:r>
              <a:rPr lang="en-US" dirty="0"/>
              <a:t>Allow Them to Try Out Their Strategies</a:t>
            </a:r>
          </a:p>
          <a:p>
            <a:pPr lvl="1"/>
            <a:r>
              <a:rPr lang="en-US" sz="3000" dirty="0"/>
              <a:t>Check in With </a:t>
            </a:r>
            <a:r>
              <a:rPr lang="en-US" sz="3000" dirty="0" smtClean="0"/>
              <a:t>Them</a:t>
            </a:r>
            <a:endParaRPr lang="en-US" dirty="0" smtClean="0"/>
          </a:p>
          <a:p>
            <a:r>
              <a:rPr lang="en-US" dirty="0" smtClean="0"/>
              <a:t>Inform the school administrator AND the teacher</a:t>
            </a:r>
            <a:endParaRPr lang="en-US" dirty="0"/>
          </a:p>
          <a:p>
            <a:endParaRPr lang="en-US" dirty="0" smtClean="0"/>
          </a:p>
        </p:txBody>
      </p:sp>
    </p:spTree>
    <p:extLst>
      <p:ext uri="{BB962C8B-B14F-4D97-AF65-F5344CB8AC3E}">
        <p14:creationId xmlns:p14="http://schemas.microsoft.com/office/powerpoint/2010/main" val="29526602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095023" y="381001"/>
            <a:ext cx="6965245" cy="762000"/>
          </a:xfrm>
        </p:spPr>
        <p:txBody>
          <a:bodyPr>
            <a:normAutofit/>
          </a:bodyPr>
          <a:lstStyle/>
          <a:p>
            <a:r>
              <a:rPr lang="en-US" sz="3600" dirty="0" smtClean="0">
                <a:solidFill>
                  <a:srgbClr val="FF0000"/>
                </a:solidFill>
              </a:rPr>
              <a:t>Electronic/Cyberbullying</a:t>
            </a:r>
            <a:r>
              <a:rPr lang="en-US" sz="3600" dirty="0" smtClean="0"/>
              <a:t>  </a:t>
            </a:r>
            <a:endParaRPr lang="en-US" sz="3600" dirty="0"/>
          </a:p>
        </p:txBody>
      </p:sp>
      <p:sp>
        <p:nvSpPr>
          <p:cNvPr id="8" name="Content Placeholder 7"/>
          <p:cNvSpPr>
            <a:spLocks noGrp="1"/>
          </p:cNvSpPr>
          <p:nvPr>
            <p:ph sz="quarter" idx="1"/>
          </p:nvPr>
        </p:nvSpPr>
        <p:spPr>
          <a:xfrm>
            <a:off x="1219200" y="1600200"/>
            <a:ext cx="6934200" cy="4343399"/>
          </a:xfrm>
        </p:spPr>
        <p:txBody>
          <a:bodyPr>
            <a:normAutofit fontScale="92500"/>
          </a:bodyPr>
          <a:lstStyle/>
          <a:p>
            <a:r>
              <a:rPr lang="en-US" sz="2600" dirty="0" smtClean="0"/>
              <a:t>Use of </a:t>
            </a:r>
            <a:r>
              <a:rPr lang="en-US" sz="2600" dirty="0"/>
              <a:t>M</a:t>
            </a:r>
            <a:r>
              <a:rPr lang="en-US" sz="2600" dirty="0" smtClean="0"/>
              <a:t>odern Communication Technologies:</a:t>
            </a:r>
          </a:p>
          <a:p>
            <a:pPr lvl="2"/>
            <a:r>
              <a:rPr lang="en-US" sz="2600" dirty="0" smtClean="0"/>
              <a:t>Email</a:t>
            </a:r>
          </a:p>
          <a:p>
            <a:pPr lvl="2"/>
            <a:r>
              <a:rPr lang="en-US" sz="2600" dirty="0" smtClean="0"/>
              <a:t>Instant messaging</a:t>
            </a:r>
          </a:p>
          <a:p>
            <a:pPr lvl="2"/>
            <a:r>
              <a:rPr lang="en-US" sz="2600" dirty="0" smtClean="0"/>
              <a:t>Chat rooms</a:t>
            </a:r>
          </a:p>
          <a:p>
            <a:pPr lvl="2"/>
            <a:r>
              <a:rPr lang="en-US" sz="2600" dirty="0" smtClean="0"/>
              <a:t>Web sites</a:t>
            </a:r>
          </a:p>
          <a:p>
            <a:pPr lvl="2"/>
            <a:r>
              <a:rPr lang="en-US" sz="2600" dirty="0" smtClean="0"/>
              <a:t>Social networking sites</a:t>
            </a:r>
          </a:p>
          <a:p>
            <a:pPr lvl="2"/>
            <a:r>
              <a:rPr lang="en-US" sz="2600" dirty="0" smtClean="0"/>
              <a:t>Cell phones and other forms of technology</a:t>
            </a:r>
          </a:p>
          <a:p>
            <a:r>
              <a:rPr lang="en-US" sz="2600" dirty="0" smtClean="0"/>
              <a:t>To Intentionally Embarrass, Humiliate, Threaten or Intimidate an Individual or Group</a:t>
            </a:r>
          </a:p>
          <a:p>
            <a:r>
              <a:rPr lang="en-US" sz="2600" dirty="0" smtClean="0"/>
              <a:t>To Attempt to Gain Power and Control</a:t>
            </a:r>
          </a:p>
          <a:p>
            <a:endParaRPr lang="en-US" dirty="0"/>
          </a:p>
        </p:txBody>
      </p:sp>
    </p:spTree>
    <p:extLst>
      <p:ext uri="{BB962C8B-B14F-4D97-AF65-F5344CB8AC3E}">
        <p14:creationId xmlns:p14="http://schemas.microsoft.com/office/powerpoint/2010/main" val="371156711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1104</TotalTime>
  <Words>2062</Words>
  <Application>Microsoft Office PowerPoint</Application>
  <PresentationFormat>On-screen Show (4:3)</PresentationFormat>
  <Paragraphs>335</Paragraphs>
  <Slides>47</Slides>
  <Notes>12</Notes>
  <HiddenSlides>9</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Civic</vt:lpstr>
      <vt:lpstr>A Parent’s Guide to  Bullying/Cyberbullying Prevention </vt:lpstr>
      <vt:lpstr>Training Objectives</vt:lpstr>
      <vt:lpstr>Types of Bullying</vt:lpstr>
      <vt:lpstr>WHAT is Bullying?</vt:lpstr>
      <vt:lpstr>PowerPoint Presentation</vt:lpstr>
      <vt:lpstr>CONFLICT VS BULLYING</vt:lpstr>
      <vt:lpstr>Relational Bullying</vt:lpstr>
      <vt:lpstr>Parent Tips - Bullying</vt:lpstr>
      <vt:lpstr>Electronic/Cyberbullying  </vt:lpstr>
      <vt:lpstr>Reach of leading social media and networking sites used by teenagers and young adults in the US as of Feb 2017  </vt:lpstr>
      <vt:lpstr>Snapchat</vt:lpstr>
      <vt:lpstr>PowerPoint Presentation</vt:lpstr>
      <vt:lpstr>Did you know…</vt:lpstr>
      <vt:lpstr>Cyberbullying vs Cyberharassment</vt:lpstr>
      <vt:lpstr>Sexting/Sextortion</vt:lpstr>
      <vt:lpstr>5 Tips To Stop Cyberbullying</vt:lpstr>
      <vt:lpstr>Instant Messaging/Texting</vt:lpstr>
      <vt:lpstr>IM QUIZ</vt:lpstr>
      <vt:lpstr>Instant Messaging</vt:lpstr>
      <vt:lpstr>Parent Tips - Cyberbullying</vt:lpstr>
      <vt:lpstr>    No student should have a social media account in elementary school.</vt:lpstr>
      <vt:lpstr>Parenting Apps</vt:lpstr>
      <vt:lpstr>Objective Two: Who is impacted by bullying and why?</vt:lpstr>
      <vt:lpstr>Impact on Attendance</vt:lpstr>
      <vt:lpstr>PowerPoint Presentation</vt:lpstr>
      <vt:lpstr>Warning Signs</vt:lpstr>
      <vt:lpstr>Warning Signs (cont.) </vt:lpstr>
      <vt:lpstr>Individual Risk Factors  For targeted students</vt:lpstr>
      <vt:lpstr>PowerPoint Presentation</vt:lpstr>
      <vt:lpstr>    AB 9, also known as Seth's Law or the Safe Place to Learn Act </vt:lpstr>
      <vt:lpstr>PowerPoint Presentation</vt:lpstr>
      <vt:lpstr>PowerPoint Presentation</vt:lpstr>
      <vt:lpstr>Relationship between bullying and suicide</vt:lpstr>
      <vt:lpstr>PowerPoint Presentation</vt:lpstr>
      <vt:lpstr>PowerPoint Presentation</vt:lpstr>
      <vt:lpstr>PowerPoint Presentation</vt:lpstr>
      <vt:lpstr>Steps to Take:</vt:lpstr>
      <vt:lpstr>Anonymous Reporting</vt:lpstr>
      <vt:lpstr>PowerPoint Presentation</vt:lpstr>
      <vt:lpstr>Parent Strategies</vt:lpstr>
      <vt:lpstr>PowerPoint Presentation</vt:lpstr>
      <vt:lpstr>PowerPoint Presentation</vt:lpstr>
      <vt:lpstr>PowerPoint Presentation</vt:lpstr>
      <vt:lpstr>PowerPoint Presentation</vt:lpstr>
      <vt:lpstr>Bottom line…Talk to Your Kids</vt:lpstr>
      <vt:lpstr>Resources</vt:lpstr>
      <vt:lpstr>  </vt:lpstr>
    </vt:vector>
  </TitlesOfParts>
  <Company>SCUSD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Parent’s Guide to Bullying Prevention</dc:title>
  <dc:creator>SCUSD</dc:creator>
  <cp:lastModifiedBy>Admin</cp:lastModifiedBy>
  <cp:revision>82</cp:revision>
  <cp:lastPrinted>2017-10-11T22:12:14Z</cp:lastPrinted>
  <dcterms:created xsi:type="dcterms:W3CDTF">2013-10-02T20:43:36Z</dcterms:created>
  <dcterms:modified xsi:type="dcterms:W3CDTF">2018-02-08T17:56:05Z</dcterms:modified>
</cp:coreProperties>
</file>