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11"/>
  </p:notesMasterIdLst>
  <p:handoutMasterIdLst>
    <p:handoutMasterId r:id="rId12"/>
  </p:handoutMasterIdLst>
  <p:sldIdLst>
    <p:sldId id="706" r:id="rId3"/>
    <p:sldId id="680" r:id="rId4"/>
    <p:sldId id="682" r:id="rId5"/>
    <p:sldId id="715" r:id="rId6"/>
    <p:sldId id="719" r:id="rId7"/>
    <p:sldId id="717" r:id="rId8"/>
    <p:sldId id="720" r:id="rId9"/>
    <p:sldId id="713" r:id="rId10"/>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006699"/>
    <a:srgbClr val="000000"/>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59" autoAdjust="0"/>
    <p:restoredTop sz="76236" autoAdjust="0"/>
  </p:normalViewPr>
  <p:slideViewPr>
    <p:cSldViewPr snapToGrid="0">
      <p:cViewPr>
        <p:scale>
          <a:sx n="69" d="100"/>
          <a:sy n="69" d="100"/>
        </p:scale>
        <p:origin x="-1176" y="-186"/>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p:scale>
          <a:sx n="100" d="100"/>
          <a:sy n="100" d="100"/>
        </p:scale>
        <p:origin x="-1602" y="4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12/5/2017</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12/5/2017</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hf hdr="0" ftr="0" dt="0"/>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92150"/>
            <a:ext cx="46545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411487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 and Systems</a:t>
            </a:r>
          </a:p>
          <a:p>
            <a:endParaRPr lang="en-US" dirty="0" smtClean="0"/>
          </a:p>
          <a:p>
            <a:r>
              <a:rPr lang="en-US" dirty="0" smtClean="0"/>
              <a:t>Chapter devoted to telling publishers what’s worthy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840492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3635" indent="-283635">
              <a:buFont typeface="Arial" pitchFamily="34" charset="0"/>
              <a:buChar char="•"/>
            </a:pPr>
            <a:r>
              <a:rPr lang="en-US" sz="1200" dirty="0" smtClean="0">
                <a:latin typeface="Arial" charset="0"/>
              </a:rPr>
              <a:t>Chapter 1 provides background on the development of both sets of standards, and describes how each are organized. </a:t>
            </a:r>
          </a:p>
          <a:p>
            <a:pPr marL="283635" indent="-283635">
              <a:buFont typeface="Arial" pitchFamily="34" charset="0"/>
              <a:buChar char="•"/>
            </a:pPr>
            <a:r>
              <a:rPr lang="en-US" sz="1200" dirty="0" smtClean="0">
                <a:latin typeface="Arial" charset="0"/>
              </a:rPr>
              <a:t>This overview chapter identifies the relationship of English language arts and literacy, English language development, and the content areas or disciplines is intentionally interdependent. Both sets of standards draw teachers’ attention to the reciprocal and inextricable relationship between content and language.  Different approaches to collaboration are illustrated throughout the framework. (Handout 4)</a:t>
            </a:r>
            <a:endParaRPr lang="en-US" sz="14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2030801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3635" indent="-283635">
              <a:buFont typeface="Arial" pitchFamily="34" charset="0"/>
              <a:buChar char="•"/>
            </a:pPr>
            <a:r>
              <a:rPr lang="en-US" sz="1200" dirty="0" smtClean="0">
                <a:latin typeface="Arial" charset="0"/>
              </a:rPr>
              <a:t>Chapter 1 provides background on the development of both sets of standards, and describes how each are organized. </a:t>
            </a:r>
          </a:p>
          <a:p>
            <a:pPr marL="283635" indent="-283635">
              <a:buFont typeface="Arial" pitchFamily="34" charset="0"/>
              <a:buChar char="•"/>
            </a:pPr>
            <a:r>
              <a:rPr lang="en-US" sz="1200" dirty="0" smtClean="0">
                <a:latin typeface="Arial" charset="0"/>
              </a:rPr>
              <a:t>This overview chapter identifies the relationship of English language arts and literacy, English language development, and the content areas or disciplines is intentionally interdependent. Both sets of standards draw teachers’ attention to the reciprocal and inextricable relationship between content and language.  Different approaches to collaboration are illustrated throughout the framework. (Handout 4)</a:t>
            </a:r>
            <a:endParaRPr lang="en-US" sz="14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2030801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3635" indent="-283635">
              <a:buFont typeface="Arial" pitchFamily="34" charset="0"/>
              <a:buChar char="•"/>
            </a:pPr>
            <a:r>
              <a:rPr lang="en-US" sz="1200" dirty="0" smtClean="0">
                <a:latin typeface="Arial" charset="0"/>
              </a:rPr>
              <a:t>Chapter 1 provides background on the development of both sets of standards, and describes how each are organized. </a:t>
            </a:r>
          </a:p>
          <a:p>
            <a:pPr marL="283635" indent="-283635">
              <a:buFont typeface="Arial" pitchFamily="34" charset="0"/>
              <a:buChar char="•"/>
            </a:pPr>
            <a:r>
              <a:rPr lang="en-US" sz="1200" dirty="0" smtClean="0">
                <a:latin typeface="Arial" charset="0"/>
              </a:rPr>
              <a:t>This overview chapter identifies the relationship of English language arts and literacy, English language development, and the content areas or disciplines is intentionally interdependent. Both sets of standards draw teachers’ attention to the reciprocal and inextricable relationship between content and language.  Different approaches to collaboration are illustrated throughout the framework. (Handout 4)</a:t>
            </a:r>
            <a:endParaRPr lang="en-US" sz="14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203080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3635" indent="-283635">
              <a:buFont typeface="Arial" pitchFamily="34" charset="0"/>
              <a:buChar char="•"/>
            </a:pPr>
            <a:r>
              <a:rPr lang="en-US" sz="1200" dirty="0" smtClean="0">
                <a:latin typeface="Arial" charset="0"/>
              </a:rPr>
              <a:t>Chapter 1 provides background on the development of both sets of standards, and describes how each are organized. </a:t>
            </a:r>
          </a:p>
          <a:p>
            <a:pPr marL="283635" indent="-283635">
              <a:buFont typeface="Arial" pitchFamily="34" charset="0"/>
              <a:buChar char="•"/>
            </a:pPr>
            <a:r>
              <a:rPr lang="en-US" sz="1200" dirty="0" smtClean="0">
                <a:latin typeface="Arial" charset="0"/>
              </a:rPr>
              <a:t>This overview chapter identifies the relationship of English language arts and literacy, English language development, and the content areas or disciplines is intentionally interdependent. Both sets of standards draw teachers’ attention to the reciprocal and inextricable relationship between content and language.  Different approaches to collaboration are illustrated throughout the framework. (Handout 4)</a:t>
            </a:r>
            <a:endParaRPr lang="en-US" sz="1400" dirty="0" smtClean="0">
              <a:latin typeface="Arial" charset="0"/>
            </a:endParaRP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2030801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 and Systems</a:t>
            </a:r>
          </a:p>
          <a:p>
            <a:endParaRPr lang="en-US" dirty="0" smtClean="0"/>
          </a:p>
          <a:p>
            <a:r>
              <a:rPr lang="en-US" dirty="0" smtClean="0"/>
              <a:t>Chapter devoted to telling publishers what’s worthy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840492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270164"/>
            <a:ext cx="9829799" cy="1253087"/>
          </a:xfrm>
          <a:prstGeom prst="rect">
            <a:avLst/>
          </a:prstGeom>
        </p:spPr>
        <p:txBody>
          <a:bodyPr wrap="square" lIns="97969" tIns="48984" rIns="97969" bIns="48984">
            <a:spAutoFit/>
          </a:bodyPr>
          <a:lstStyle/>
          <a:p>
            <a:pPr algn="ctr"/>
            <a:endParaRPr lang="en-US" sz="900" b="1" dirty="0">
              <a:cs typeface="Calibri" pitchFamily="34" charset="0"/>
            </a:endParaRPr>
          </a:p>
          <a:p>
            <a:pPr algn="ctr"/>
            <a:r>
              <a:rPr lang="en-US" sz="6600" b="1" dirty="0" smtClean="0">
                <a:cs typeface="Calibri" pitchFamily="34" charset="0"/>
              </a:rPr>
              <a:t>Reclassification</a:t>
            </a:r>
            <a:endParaRPr lang="en-US" sz="6600" b="1" dirty="0">
              <a:cs typeface="Calibri" pitchFamily="34" charset="0"/>
            </a:endParaRPr>
          </a:p>
        </p:txBody>
      </p:sp>
      <p:sp>
        <p:nvSpPr>
          <p:cNvPr id="4" name="TextBox 3"/>
          <p:cNvSpPr txBox="1"/>
          <p:nvPr/>
        </p:nvSpPr>
        <p:spPr>
          <a:xfrm>
            <a:off x="987134" y="3835790"/>
            <a:ext cx="7855527" cy="1754326"/>
          </a:xfrm>
          <a:prstGeom prst="rect">
            <a:avLst/>
          </a:prstGeom>
          <a:noFill/>
        </p:spPr>
        <p:txBody>
          <a:bodyPr wrap="square" rtlCol="0">
            <a:spAutoFit/>
          </a:bodyPr>
          <a:lstStyle/>
          <a:p>
            <a:pPr algn="ctr"/>
            <a:r>
              <a:rPr lang="en-US" sz="3600" dirty="0"/>
              <a:t>f</a:t>
            </a:r>
            <a:r>
              <a:rPr lang="en-US" sz="3600" dirty="0" smtClean="0"/>
              <a:t>or the </a:t>
            </a:r>
          </a:p>
          <a:p>
            <a:pPr algn="ctr"/>
            <a:r>
              <a:rPr lang="en-US" sz="3600" dirty="0" smtClean="0"/>
              <a:t>DELAC</a:t>
            </a:r>
            <a:endParaRPr lang="en-US" sz="3600" dirty="0" smtClean="0"/>
          </a:p>
          <a:p>
            <a:pPr algn="ctr"/>
            <a:r>
              <a:rPr lang="en-US" sz="3600" dirty="0" smtClean="0">
                <a:solidFill>
                  <a:schemeClr val="tx2">
                    <a:lumMod val="75000"/>
                  </a:schemeClr>
                </a:solidFill>
              </a:rPr>
              <a:t>December 14, </a:t>
            </a:r>
            <a:r>
              <a:rPr lang="en-US" sz="3600" dirty="0" smtClean="0">
                <a:solidFill>
                  <a:schemeClr val="tx2">
                    <a:lumMod val="75000"/>
                  </a:schemeClr>
                </a:solidFill>
              </a:rPr>
              <a:t>2017</a:t>
            </a:r>
            <a:endParaRPr lang="en-US" sz="3600" dirty="0">
              <a:solidFill>
                <a:schemeClr val="tx2">
                  <a:lumMod val="75000"/>
                </a:schemeClr>
              </a:solidFill>
            </a:endParaRPr>
          </a:p>
        </p:txBody>
      </p:sp>
      <p:sp>
        <p:nvSpPr>
          <p:cNvPr id="3" name="TextBox 2"/>
          <p:cNvSpPr txBox="1"/>
          <p:nvPr/>
        </p:nvSpPr>
        <p:spPr>
          <a:xfrm>
            <a:off x="346364" y="6192982"/>
            <a:ext cx="9047018" cy="461665"/>
          </a:xfrm>
          <a:prstGeom prst="rect">
            <a:avLst/>
          </a:prstGeom>
          <a:noFill/>
        </p:spPr>
        <p:txBody>
          <a:bodyPr wrap="square" rtlCol="0">
            <a:spAutoFit/>
          </a:bodyPr>
          <a:lstStyle/>
          <a:p>
            <a:pPr algn="ctr"/>
            <a:r>
              <a:rPr lang="en-US" sz="2400" dirty="0" smtClean="0"/>
              <a:t>Vanessa Girard, Director, Multilingual Literacy</a:t>
            </a:r>
            <a:endParaRPr lang="en-US" sz="2400" dirty="0"/>
          </a:p>
        </p:txBody>
      </p:sp>
    </p:spTree>
    <p:extLst>
      <p:ext uri="{BB962C8B-B14F-4D97-AF65-F5344CB8AC3E}">
        <p14:creationId xmlns:p14="http://schemas.microsoft.com/office/powerpoint/2010/main" val="2359984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0" y="1211696"/>
            <a:ext cx="9829800" cy="971550"/>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gn="ctr"/>
            <a:r>
              <a:rPr lang="en-US" sz="3600" b="1" dirty="0" smtClean="0">
                <a:solidFill>
                  <a:schemeClr val="accent6"/>
                </a:solidFill>
              </a:rPr>
              <a:t>Parents bring their children to the Enrollment Center in SCUSD</a:t>
            </a:r>
            <a:endParaRPr lang="en-US" sz="3600" b="1" dirty="0">
              <a:solidFill>
                <a:schemeClr val="accent6"/>
              </a:solidFill>
            </a:endParaRPr>
          </a:p>
        </p:txBody>
      </p:sp>
      <p:pic>
        <p:nvPicPr>
          <p:cNvPr id="1026" name="Picture 2" descr="Image result for family taking kids to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418" y="2399526"/>
            <a:ext cx="2078539" cy="10860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nrollment center scus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9653" y="2476533"/>
            <a:ext cx="2690747" cy="2018060"/>
          </a:xfrm>
          <a:prstGeom prst="rect">
            <a:avLst/>
          </a:prstGeom>
          <a:noFill/>
          <a:extLst>
            <a:ext uri="{909E8E84-426E-40DD-AFC4-6F175D3DCCD1}">
              <a14:hiddenFill xmlns:a14="http://schemas.microsoft.com/office/drawing/2010/main">
                <a:solidFill>
                  <a:srgbClr val="FFFFFF"/>
                </a:solidFill>
              </a14:hiddenFill>
            </a:ext>
          </a:extLst>
        </p:spPr>
      </p:pic>
      <p:sp>
        <p:nvSpPr>
          <p:cNvPr id="2" name="Vertical Scroll 1"/>
          <p:cNvSpPr/>
          <p:nvPr/>
        </p:nvSpPr>
        <p:spPr>
          <a:xfrm>
            <a:off x="7245928" y="4922808"/>
            <a:ext cx="2396836" cy="1745673"/>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Home Language Survey</a:t>
            </a:r>
            <a:endParaRPr lang="en-US" sz="3200" dirty="0"/>
          </a:p>
        </p:txBody>
      </p:sp>
      <p:sp>
        <p:nvSpPr>
          <p:cNvPr id="7" name="Right Arrow 6"/>
          <p:cNvSpPr/>
          <p:nvPr/>
        </p:nvSpPr>
        <p:spPr>
          <a:xfrm>
            <a:off x="2729346" y="3042218"/>
            <a:ext cx="1316182"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ent-Up Arrow 7"/>
          <p:cNvSpPr/>
          <p:nvPr/>
        </p:nvSpPr>
        <p:spPr>
          <a:xfrm rot="5400000">
            <a:off x="6163806" y="4673418"/>
            <a:ext cx="1054429" cy="979228"/>
          </a:xfrm>
          <a:prstGeom prst="bentUpArrow">
            <a:avLst>
              <a:gd name="adj1" fmla="val 25000"/>
              <a:gd name="adj2" fmla="val 2924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357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83127" y="1180028"/>
            <a:ext cx="9476508" cy="842736"/>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nSpc>
                <a:spcPct val="100000"/>
              </a:lnSpc>
            </a:pPr>
            <a:r>
              <a:rPr lang="en-US" sz="3600" dirty="0" smtClean="0">
                <a:solidFill>
                  <a:srgbClr val="70AD47"/>
                </a:solidFill>
              </a:rPr>
              <a:t>Home Language Survey: Four Questions</a:t>
            </a:r>
            <a:endParaRPr lang="en-US" sz="3600" dirty="0">
              <a:solidFill>
                <a:srgbClr val="70AD47"/>
              </a:solidFill>
            </a:endParaRPr>
          </a:p>
        </p:txBody>
      </p:sp>
      <p:sp>
        <p:nvSpPr>
          <p:cNvPr id="3" name="Text Placeholder 3"/>
          <p:cNvSpPr txBox="1">
            <a:spLocks/>
          </p:cNvSpPr>
          <p:nvPr/>
        </p:nvSpPr>
        <p:spPr>
          <a:xfrm>
            <a:off x="322117" y="2022764"/>
            <a:ext cx="8998527" cy="4073237"/>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None/>
            </a:pPr>
            <a:r>
              <a:rPr lang="es-MX" dirty="0"/>
              <a:t> </a:t>
            </a:r>
            <a:endParaRPr lang="en-US" dirty="0"/>
          </a:p>
          <a:p>
            <a:pPr marL="342900" lvl="0" indent="-342900">
              <a:lnSpc>
                <a:spcPct val="100000"/>
              </a:lnSpc>
              <a:spcBef>
                <a:spcPts val="600"/>
              </a:spcBef>
              <a:buFont typeface="+mj-lt"/>
              <a:buAutoNum type="arabicPeriod"/>
            </a:pPr>
            <a:r>
              <a:rPr lang="en-US" sz="3200" b="1" dirty="0" smtClean="0"/>
              <a:t> Which </a:t>
            </a:r>
            <a:r>
              <a:rPr lang="en-US" sz="3200" b="1" dirty="0"/>
              <a:t>language did your child learn when he or she first began to talk?  </a:t>
            </a:r>
            <a:endParaRPr lang="en-US" sz="3200" dirty="0"/>
          </a:p>
          <a:p>
            <a:pPr marL="342900" lvl="0" indent="-342900">
              <a:lnSpc>
                <a:spcPct val="100000"/>
              </a:lnSpc>
              <a:spcBef>
                <a:spcPts val="600"/>
              </a:spcBef>
              <a:buFont typeface="+mj-lt"/>
              <a:buAutoNum type="arabicPeriod"/>
            </a:pPr>
            <a:r>
              <a:rPr lang="en-US" sz="3200" b="1" dirty="0" smtClean="0"/>
              <a:t> Which </a:t>
            </a:r>
            <a:r>
              <a:rPr lang="en-US" sz="3200" b="1" dirty="0"/>
              <a:t>language does your child most frequently use at home?</a:t>
            </a:r>
            <a:r>
              <a:rPr lang="en-US" sz="3200" dirty="0"/>
              <a:t>  	</a:t>
            </a:r>
          </a:p>
          <a:p>
            <a:pPr marL="342900" lvl="0" indent="-342900">
              <a:lnSpc>
                <a:spcPct val="100000"/>
              </a:lnSpc>
              <a:spcBef>
                <a:spcPts val="600"/>
              </a:spcBef>
              <a:buFont typeface="+mj-lt"/>
              <a:buAutoNum type="arabicPeriod"/>
            </a:pPr>
            <a:r>
              <a:rPr lang="en-US" sz="3200" b="1" dirty="0" smtClean="0"/>
              <a:t> Which </a:t>
            </a:r>
            <a:r>
              <a:rPr lang="en-US" sz="3200" b="1" dirty="0"/>
              <a:t>language do you use most frequently to speak to your child?</a:t>
            </a:r>
            <a:r>
              <a:rPr lang="en-US" sz="3200" dirty="0"/>
              <a:t>  	</a:t>
            </a:r>
            <a:endParaRPr lang="en-US" sz="3200" dirty="0" smtClean="0"/>
          </a:p>
          <a:p>
            <a:pPr marL="342900" lvl="0" indent="-342900">
              <a:lnSpc>
                <a:spcPct val="100000"/>
              </a:lnSpc>
              <a:spcBef>
                <a:spcPts val="600"/>
              </a:spcBef>
              <a:buFont typeface="+mj-lt"/>
              <a:buAutoNum type="arabicPeriod"/>
            </a:pPr>
            <a:r>
              <a:rPr lang="en-US" sz="3200" b="1" dirty="0" smtClean="0"/>
              <a:t> Which </a:t>
            </a:r>
            <a:r>
              <a:rPr lang="en-US" sz="3200" b="1" dirty="0"/>
              <a:t>language is most often spoken by adults in the home? 	</a:t>
            </a:r>
            <a:endParaRPr lang="en-US" sz="3200" dirty="0"/>
          </a:p>
        </p:txBody>
      </p:sp>
    </p:spTree>
    <p:extLst>
      <p:ext uri="{BB962C8B-B14F-4D97-AF65-F5344CB8AC3E}">
        <p14:creationId xmlns:p14="http://schemas.microsoft.com/office/powerpoint/2010/main" val="950291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93965" y="1138464"/>
            <a:ext cx="9476508" cy="842736"/>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gn="ctr">
              <a:lnSpc>
                <a:spcPct val="100000"/>
              </a:lnSpc>
            </a:pPr>
            <a:r>
              <a:rPr lang="en-US" sz="3800" dirty="0" smtClean="0">
                <a:solidFill>
                  <a:srgbClr val="70AD47"/>
                </a:solidFill>
              </a:rPr>
              <a:t>Language Proficiency Assessment</a:t>
            </a:r>
            <a:endParaRPr lang="en-US" sz="3800" dirty="0">
              <a:solidFill>
                <a:srgbClr val="70AD47"/>
              </a:solidFill>
            </a:endParaRPr>
          </a:p>
        </p:txBody>
      </p:sp>
      <p:sp>
        <p:nvSpPr>
          <p:cNvPr id="3" name="Text Placeholder 3"/>
          <p:cNvSpPr txBox="1">
            <a:spLocks/>
          </p:cNvSpPr>
          <p:nvPr/>
        </p:nvSpPr>
        <p:spPr>
          <a:xfrm>
            <a:off x="564865" y="2563087"/>
            <a:ext cx="2660071" cy="4073237"/>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None/>
            </a:pPr>
            <a:r>
              <a:rPr lang="en-US" sz="4400" dirty="0" smtClean="0"/>
              <a:t>Old:</a:t>
            </a:r>
          </a:p>
          <a:p>
            <a:pPr marL="0" indent="0">
              <a:buNone/>
            </a:pPr>
            <a:r>
              <a:rPr lang="en-US" sz="4400" dirty="0" smtClean="0"/>
              <a:t>CELDT</a:t>
            </a:r>
            <a:endParaRPr lang="en-US" sz="4400" dirty="0"/>
          </a:p>
        </p:txBody>
      </p:sp>
      <p:sp>
        <p:nvSpPr>
          <p:cNvPr id="4" name="Text Placeholder 3"/>
          <p:cNvSpPr txBox="1">
            <a:spLocks/>
          </p:cNvSpPr>
          <p:nvPr/>
        </p:nvSpPr>
        <p:spPr>
          <a:xfrm>
            <a:off x="6243513" y="2521528"/>
            <a:ext cx="2660071" cy="4073237"/>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None/>
            </a:pPr>
            <a:r>
              <a:rPr lang="en-US" sz="4400" dirty="0" smtClean="0"/>
              <a:t>New:</a:t>
            </a:r>
          </a:p>
          <a:p>
            <a:pPr marL="0" indent="0">
              <a:buNone/>
            </a:pPr>
            <a:r>
              <a:rPr lang="en-US" sz="4400" dirty="0" smtClean="0"/>
              <a:t>    ELPAC</a:t>
            </a:r>
            <a:endParaRPr lang="en-US" sz="4400" dirty="0"/>
          </a:p>
        </p:txBody>
      </p:sp>
      <p:sp>
        <p:nvSpPr>
          <p:cNvPr id="5" name="AutoShape 2" descr="Image result for celd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celd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cnusd.k12.ca.us/cms/lib/CA01001152/Centricity/Domain/4563/CELDT_TCM_09-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420331"/>
            <a:ext cx="28575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www.elpac.org/rsc/img/ELPAC-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4734" y="3887062"/>
            <a:ext cx="222885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7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a:xfrm>
            <a:off x="353292" y="43949"/>
            <a:ext cx="9476508" cy="842736"/>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nSpc>
                <a:spcPct val="100000"/>
              </a:lnSpc>
            </a:pPr>
            <a:endParaRPr lang="en-US" sz="3600" dirty="0">
              <a:solidFill>
                <a:srgbClr val="70AD47"/>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409585395"/>
              </p:ext>
            </p:extLst>
          </p:nvPr>
        </p:nvGraphicFramePr>
        <p:xfrm>
          <a:off x="731202" y="1440875"/>
          <a:ext cx="8367395" cy="4862942"/>
        </p:xfrm>
        <a:graphic>
          <a:graphicData uri="http://schemas.openxmlformats.org/drawingml/2006/table">
            <a:tbl>
              <a:tblPr firstRow="1" firstCol="1" bandRow="1">
                <a:tableStyleId>{5C22544A-7EE6-4342-B048-85BDC9FD1C3A}</a:tableStyleId>
              </a:tblPr>
              <a:tblGrid>
                <a:gridCol w="1195070"/>
                <a:gridCol w="1135583"/>
                <a:gridCol w="1254557"/>
                <a:gridCol w="1253115"/>
                <a:gridCol w="1137660"/>
                <a:gridCol w="1065213"/>
                <a:gridCol w="1326197"/>
              </a:tblGrid>
              <a:tr h="961879">
                <a:tc>
                  <a:txBody>
                    <a:bodyPr/>
                    <a:lstStyle/>
                    <a:p>
                      <a:pPr marL="0" marR="0">
                        <a:lnSpc>
                          <a:spcPct val="115000"/>
                        </a:lnSpc>
                        <a:spcBef>
                          <a:spcPts val="0"/>
                        </a:spcBef>
                        <a:spcAft>
                          <a:spcPts val="0"/>
                        </a:spcAft>
                      </a:pPr>
                      <a:r>
                        <a:rPr lang="en-US" sz="1600" dirty="0">
                          <a:effectLst/>
                        </a:rPr>
                        <a:t>CELDT Level*</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Beginning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Early Intermediate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Intermediate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Early Advanced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Advanced</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300" dirty="0" err="1" smtClean="0">
                          <a:effectLst/>
                        </a:rPr>
                        <a:t>Reclassifica</a:t>
                      </a:r>
                      <a:r>
                        <a:rPr lang="en-US" sz="1300" dirty="0" smtClean="0">
                          <a:effectLst/>
                        </a:rPr>
                        <a:t> </a:t>
                      </a:r>
                      <a:r>
                        <a:rPr lang="en-US" sz="1300" dirty="0" err="1" smtClean="0">
                          <a:effectLst/>
                        </a:rPr>
                        <a:t>tion</a:t>
                      </a:r>
                      <a:r>
                        <a:rPr lang="en-US" sz="1300" dirty="0" smtClean="0">
                          <a:effectLst/>
                        </a:rPr>
                        <a:t> </a:t>
                      </a:r>
                      <a:endParaRPr lang="en-US" sz="1300" dirty="0">
                        <a:effectLst/>
                        <a:latin typeface="Calibri"/>
                        <a:ea typeface="Calibri"/>
                        <a:cs typeface="Times New Roman"/>
                      </a:endParaRPr>
                    </a:p>
                  </a:txBody>
                  <a:tcPr marL="68580" marR="68580" marT="0" marB="0"/>
                </a:tc>
              </a:tr>
              <a:tr h="427534">
                <a:tc rowSpan="6">
                  <a:txBody>
                    <a:bodyPr/>
                    <a:lstStyle/>
                    <a:p>
                      <a:pPr marL="0" marR="0">
                        <a:lnSpc>
                          <a:spcPct val="115000"/>
                        </a:lnSpc>
                        <a:spcBef>
                          <a:spcPts val="600"/>
                        </a:spcBef>
                        <a:spcAft>
                          <a:spcPts val="600"/>
                        </a:spcAft>
                      </a:pPr>
                      <a:r>
                        <a:rPr lang="en-US" sz="1600">
                          <a:effectLst/>
                        </a:rPr>
                        <a:t>Progress Expected in Language Proficiency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One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Two</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Three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Four</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Five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Six</a:t>
                      </a:r>
                      <a:endParaRPr lang="en-US" sz="1600">
                        <a:effectLst/>
                        <a:latin typeface="Calibri"/>
                        <a:ea typeface="Calibri"/>
                        <a:cs typeface="Times New Roman"/>
                      </a:endParaRPr>
                    </a:p>
                  </a:txBody>
                  <a:tcPr marL="68580" marR="68580" marT="0" marB="0"/>
                </a:tc>
              </a:tr>
              <a:tr h="427534">
                <a:tc vMerge="1">
                  <a:txBody>
                    <a:bodyPr/>
                    <a:lstStyle/>
                    <a:p>
                      <a:endParaRPr lang="en-US"/>
                    </a:p>
                  </a:txBody>
                  <a:tcPr/>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One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Two</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Three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Four</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Five</a:t>
                      </a:r>
                      <a:endParaRPr lang="en-US" sz="1600">
                        <a:effectLst/>
                        <a:latin typeface="Calibri"/>
                        <a:ea typeface="Calibri"/>
                        <a:cs typeface="Times New Roman"/>
                      </a:endParaRPr>
                    </a:p>
                  </a:txBody>
                  <a:tcPr marL="68580" marR="68580" marT="0" marB="0"/>
                </a:tc>
              </a:tr>
              <a:tr h="427534">
                <a:tc vMerge="1">
                  <a:txBody>
                    <a:bodyPr/>
                    <a:lstStyle/>
                    <a:p>
                      <a:endParaRPr lang="en-US"/>
                    </a:p>
                  </a:txBody>
                  <a:tcPr/>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One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Two</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Three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Four</a:t>
                      </a:r>
                      <a:endParaRPr lang="en-US" sz="1600">
                        <a:effectLst/>
                        <a:latin typeface="Calibri"/>
                        <a:ea typeface="Calibri"/>
                        <a:cs typeface="Times New Roman"/>
                      </a:endParaRPr>
                    </a:p>
                  </a:txBody>
                  <a:tcPr marL="68580" marR="68580" marT="0" marB="0"/>
                </a:tc>
              </a:tr>
              <a:tr h="427534">
                <a:tc vMerge="1">
                  <a:txBody>
                    <a:bodyPr/>
                    <a:lstStyle/>
                    <a:p>
                      <a:endParaRPr lang="en-US"/>
                    </a:p>
                  </a:txBody>
                  <a:tcPr/>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Year One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Two</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Three</a:t>
                      </a:r>
                      <a:endParaRPr lang="en-US" sz="1600">
                        <a:effectLst/>
                        <a:latin typeface="Calibri"/>
                        <a:ea typeface="Calibri"/>
                        <a:cs typeface="Times New Roman"/>
                      </a:endParaRPr>
                    </a:p>
                  </a:txBody>
                  <a:tcPr marL="68580" marR="68580" marT="0" marB="0"/>
                </a:tc>
              </a:tr>
              <a:tr h="427534">
                <a:tc vMerge="1">
                  <a:txBody>
                    <a:bodyPr/>
                    <a:lstStyle/>
                    <a:p>
                      <a:endParaRPr lang="en-US"/>
                    </a:p>
                  </a:txBody>
                  <a:tcPr/>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One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Year Two</a:t>
                      </a:r>
                      <a:endParaRPr lang="en-US" sz="1600">
                        <a:effectLst/>
                        <a:latin typeface="Calibri"/>
                        <a:ea typeface="Calibri"/>
                        <a:cs typeface="Times New Roman"/>
                      </a:endParaRPr>
                    </a:p>
                  </a:txBody>
                  <a:tcPr marL="68580" marR="68580" marT="0" marB="0"/>
                </a:tc>
              </a:tr>
              <a:tr h="427534">
                <a:tc vMerge="1">
                  <a:txBody>
                    <a:bodyPr/>
                    <a:lstStyle/>
                    <a:p>
                      <a:endParaRPr lang="en-US"/>
                    </a:p>
                  </a:txBody>
                  <a:tcPr/>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 </a:t>
                      </a:r>
                      <a:endParaRPr lang="en-US" sz="1600">
                        <a:effectLst/>
                        <a:latin typeface="Calibri"/>
                        <a:ea typeface="Calibri"/>
                        <a:cs typeface="Times New Roman"/>
                      </a:endParaRPr>
                    </a:p>
                  </a:txBody>
                  <a:tcPr marL="68580" marR="68580" marT="0" marB="0"/>
                </a:tc>
              </a:tr>
              <a:tr h="1335859">
                <a:tc>
                  <a:txBody>
                    <a:bodyPr/>
                    <a:lstStyle/>
                    <a:p>
                      <a:pPr marL="0" marR="0">
                        <a:lnSpc>
                          <a:spcPct val="115000"/>
                        </a:lnSpc>
                        <a:spcBef>
                          <a:spcPts val="600"/>
                        </a:spcBef>
                        <a:spcAft>
                          <a:spcPts val="600"/>
                        </a:spcAft>
                      </a:pPr>
                      <a:r>
                        <a:rPr lang="en-US" sz="1300" dirty="0" smtClean="0">
                          <a:effectLst/>
                        </a:rPr>
                        <a:t>Commensurate</a:t>
                      </a:r>
                      <a:r>
                        <a:rPr lang="en-US" sz="1600" dirty="0" smtClean="0">
                          <a:effectLst/>
                        </a:rPr>
                        <a:t> Progress on SBAC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Standard Not Met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Standard Not Met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a:effectLst/>
                        </a:rPr>
                        <a:t>Standard Nearly Met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Standard Nearly Met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Standard Met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600"/>
                        </a:spcAft>
                      </a:pPr>
                      <a:r>
                        <a:rPr lang="en-US" sz="1600" dirty="0">
                          <a:effectLst/>
                        </a:rPr>
                        <a:t>Standard Exceeded</a:t>
                      </a:r>
                      <a:endParaRPr lang="en-US" sz="16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706582" y="6329812"/>
            <a:ext cx="839585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SCUSD </a:t>
            </a:r>
            <a:r>
              <a:rPr kumimoji="0" lang="en-US" sz="16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Expected Language Proficiency Growth for English Learners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*Once CA transitions from the CELDT to the ELPAC, students will receive Language Proficiency scores from 1-4.  As over a million CA ELs progress through grades EK-12 taking the ELPAC, we anticipate guidance about expected time at each level until reclassification.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4045527" y="363465"/>
            <a:ext cx="5999018" cy="523220"/>
          </a:xfrm>
          <a:prstGeom prst="rect">
            <a:avLst/>
          </a:prstGeom>
          <a:noFill/>
        </p:spPr>
        <p:txBody>
          <a:bodyPr wrap="square" rtlCol="0">
            <a:spAutoFit/>
          </a:bodyPr>
          <a:lstStyle/>
          <a:p>
            <a:r>
              <a:rPr lang="en-US" sz="2800" dirty="0" smtClean="0">
                <a:solidFill>
                  <a:srgbClr val="70AD47"/>
                </a:solidFill>
              </a:rPr>
              <a:t>Expected progress for ELs</a:t>
            </a:r>
            <a:endParaRPr lang="en-US" sz="2800" dirty="0">
              <a:solidFill>
                <a:srgbClr val="70AD47"/>
              </a:solidFill>
            </a:endParaRPr>
          </a:p>
        </p:txBody>
      </p:sp>
    </p:spTree>
    <p:extLst>
      <p:ext uri="{BB962C8B-B14F-4D97-AF65-F5344CB8AC3E}">
        <p14:creationId xmlns:p14="http://schemas.microsoft.com/office/powerpoint/2010/main" val="204758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93965" y="1138464"/>
            <a:ext cx="9476508" cy="842736"/>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nSpc>
                <a:spcPct val="100000"/>
              </a:lnSpc>
            </a:pPr>
            <a:r>
              <a:rPr lang="en-US" sz="4000" dirty="0" smtClean="0">
                <a:solidFill>
                  <a:srgbClr val="70AD47"/>
                </a:solidFill>
              </a:rPr>
              <a:t>How students get reclassified</a:t>
            </a:r>
            <a:endParaRPr lang="en-US" sz="4000" dirty="0">
              <a:solidFill>
                <a:srgbClr val="70AD47"/>
              </a:solidFill>
            </a:endParaRPr>
          </a:p>
        </p:txBody>
      </p:sp>
      <p:sp>
        <p:nvSpPr>
          <p:cNvPr id="3" name="Text Placeholder 3"/>
          <p:cNvSpPr txBox="1">
            <a:spLocks/>
          </p:cNvSpPr>
          <p:nvPr/>
        </p:nvSpPr>
        <p:spPr>
          <a:xfrm>
            <a:off x="290947" y="1856509"/>
            <a:ext cx="8998527" cy="4073237"/>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0" indent="0">
              <a:buNone/>
            </a:pPr>
            <a:r>
              <a:rPr lang="en-US" sz="4400" dirty="0" smtClean="0"/>
              <a:t>After we get results from SBAC or  ELPAC, we:</a:t>
            </a:r>
          </a:p>
          <a:p>
            <a:r>
              <a:rPr lang="en-US" sz="3200" dirty="0" smtClean="0"/>
              <a:t>Search our student data for students who have passed both criterion</a:t>
            </a:r>
          </a:p>
          <a:p>
            <a:r>
              <a:rPr lang="en-US" sz="3200" dirty="0" smtClean="0"/>
              <a:t>Provide lists of these students to schools</a:t>
            </a:r>
          </a:p>
          <a:p>
            <a:r>
              <a:rPr lang="en-US" sz="3200" dirty="0" smtClean="0"/>
              <a:t>Schools meet with the teachers and parents of the students on the list to decide on a recommendation </a:t>
            </a:r>
          </a:p>
          <a:p>
            <a:r>
              <a:rPr lang="en-US" sz="3200" dirty="0" smtClean="0"/>
              <a:t>Schools </a:t>
            </a:r>
            <a:r>
              <a:rPr lang="en-US" sz="3200" dirty="0"/>
              <a:t>complete a form online stating whether they recommendation the student for reclassification </a:t>
            </a:r>
          </a:p>
          <a:p>
            <a:endParaRPr lang="en-US" sz="3200" dirty="0"/>
          </a:p>
        </p:txBody>
      </p:sp>
    </p:spTree>
    <p:extLst>
      <p:ext uri="{BB962C8B-B14F-4D97-AF65-F5344CB8AC3E}">
        <p14:creationId xmlns:p14="http://schemas.microsoft.com/office/powerpoint/2010/main" val="2901457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93965" y="1138464"/>
            <a:ext cx="9476508" cy="842736"/>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nSpc>
                <a:spcPct val="100000"/>
              </a:lnSpc>
            </a:pPr>
            <a:r>
              <a:rPr lang="en-US" sz="4000" dirty="0" smtClean="0">
                <a:solidFill>
                  <a:srgbClr val="70AD47"/>
                </a:solidFill>
              </a:rPr>
              <a:t>How students get reclassified (continued)</a:t>
            </a:r>
            <a:endParaRPr lang="en-US" sz="4000" dirty="0">
              <a:solidFill>
                <a:srgbClr val="70AD47"/>
              </a:solidFill>
            </a:endParaRPr>
          </a:p>
        </p:txBody>
      </p:sp>
      <p:sp>
        <p:nvSpPr>
          <p:cNvPr id="3" name="Text Placeholder 3"/>
          <p:cNvSpPr txBox="1">
            <a:spLocks/>
          </p:cNvSpPr>
          <p:nvPr/>
        </p:nvSpPr>
        <p:spPr>
          <a:xfrm>
            <a:off x="290947" y="1856509"/>
            <a:ext cx="8998527" cy="4073237"/>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r>
              <a:rPr lang="en-US" sz="3200" dirty="0" smtClean="0"/>
              <a:t>For kids who are recommended, the  Multilingual Office:</a:t>
            </a:r>
          </a:p>
          <a:p>
            <a:pPr lvl="1"/>
            <a:r>
              <a:rPr lang="en-US" sz="3200" dirty="0"/>
              <a:t>C</a:t>
            </a:r>
            <a:r>
              <a:rPr lang="en-US" sz="3200" dirty="0" smtClean="0"/>
              <a:t>hanges their status from EL to RFEP in the student information system</a:t>
            </a:r>
          </a:p>
          <a:p>
            <a:pPr lvl="1"/>
            <a:r>
              <a:rPr lang="en-US" sz="3200" dirty="0" smtClean="0"/>
              <a:t>Prints a hard copy of the reclassification form for the student’s cumulative folder</a:t>
            </a:r>
          </a:p>
          <a:p>
            <a:pPr lvl="1"/>
            <a:r>
              <a:rPr lang="en-US" sz="3200" dirty="0" smtClean="0"/>
              <a:t>Prints a letter to parents informing them of the reclassification and gives it to the schools for students to take home</a:t>
            </a:r>
            <a:endParaRPr lang="en-US" sz="3200" dirty="0"/>
          </a:p>
        </p:txBody>
      </p:sp>
    </p:spTree>
    <p:extLst>
      <p:ext uri="{BB962C8B-B14F-4D97-AF65-F5344CB8AC3E}">
        <p14:creationId xmlns:p14="http://schemas.microsoft.com/office/powerpoint/2010/main" val="3211164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75013" y="1045441"/>
            <a:ext cx="8787740" cy="971550"/>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pPr algn="ctr"/>
            <a:r>
              <a:rPr lang="en-US" sz="3600" b="1" dirty="0" smtClean="0">
                <a:solidFill>
                  <a:schemeClr val="accent6"/>
                </a:solidFill>
              </a:rPr>
              <a:t>Reclassification Follow-Up</a:t>
            </a:r>
            <a:endParaRPr lang="en-US" sz="3600" b="1" dirty="0">
              <a:solidFill>
                <a:schemeClr val="accent6"/>
              </a:solidFill>
            </a:endParaRPr>
          </a:p>
          <a:p>
            <a:pPr algn="ctr"/>
            <a:endParaRPr lang="en-US" sz="3600" b="1" dirty="0" smtClean="0">
              <a:solidFill>
                <a:schemeClr val="accent6"/>
              </a:solidFill>
            </a:endParaRPr>
          </a:p>
          <a:p>
            <a:pPr algn="ctr"/>
            <a:endParaRPr lang="en-US" sz="3600" b="1" dirty="0">
              <a:solidFill>
                <a:schemeClr val="accent6"/>
              </a:solidFill>
            </a:endParaRPr>
          </a:p>
          <a:p>
            <a:pPr algn="ctr"/>
            <a:endParaRPr lang="en-US" sz="3600" b="1" dirty="0" smtClean="0">
              <a:solidFill>
                <a:schemeClr val="accent6"/>
              </a:solidFill>
            </a:endParaRPr>
          </a:p>
          <a:p>
            <a:pPr algn="ctr"/>
            <a:endParaRPr lang="en-US" sz="3600" b="1" dirty="0">
              <a:solidFill>
                <a:schemeClr val="accent6"/>
              </a:solidFill>
            </a:endParaRPr>
          </a:p>
          <a:p>
            <a:pPr algn="ctr"/>
            <a:endParaRPr lang="en-US" sz="3600" b="1" dirty="0" smtClean="0">
              <a:solidFill>
                <a:schemeClr val="accent6"/>
              </a:solidFill>
            </a:endParaRPr>
          </a:p>
          <a:p>
            <a:pPr algn="ctr"/>
            <a:endParaRPr lang="en-US" sz="3600" b="1" dirty="0">
              <a:solidFill>
                <a:schemeClr val="accent6"/>
              </a:solidFill>
            </a:endParaRPr>
          </a:p>
        </p:txBody>
      </p:sp>
      <p:sp>
        <p:nvSpPr>
          <p:cNvPr id="2" name="TextBox 1"/>
          <p:cNvSpPr txBox="1"/>
          <p:nvPr/>
        </p:nvSpPr>
        <p:spPr>
          <a:xfrm>
            <a:off x="475013" y="1669345"/>
            <a:ext cx="8932223" cy="4401205"/>
          </a:xfrm>
          <a:prstGeom prst="rect">
            <a:avLst/>
          </a:prstGeom>
          <a:noFill/>
        </p:spPr>
        <p:txBody>
          <a:bodyPr wrap="square" rtlCol="0">
            <a:spAutoFit/>
          </a:bodyPr>
          <a:lstStyle/>
          <a:p>
            <a:r>
              <a:rPr lang="en-US" sz="4400" dirty="0" smtClean="0"/>
              <a:t>NEW!  Students will be followed-</a:t>
            </a:r>
            <a:r>
              <a:rPr lang="en-US" sz="4400" dirty="0" smtClean="0"/>
              <a:t>up for f</a:t>
            </a:r>
            <a:r>
              <a:rPr lang="en-US" sz="4400" dirty="0" smtClean="0"/>
              <a:t>our years, instead of two</a:t>
            </a:r>
          </a:p>
          <a:p>
            <a:endParaRPr lang="en-US" sz="3200" dirty="0" smtClean="0"/>
          </a:p>
          <a:p>
            <a:endParaRPr lang="en-US" sz="3200" dirty="0"/>
          </a:p>
          <a:p>
            <a:r>
              <a:rPr lang="en-US" sz="3200" dirty="0" smtClean="0"/>
              <a:t>Follow up includes: </a:t>
            </a:r>
          </a:p>
          <a:p>
            <a:pPr marL="457200" indent="-457200">
              <a:buFont typeface="Arial" pitchFamily="34" charset="0"/>
              <a:buChar char="•"/>
            </a:pPr>
            <a:r>
              <a:rPr lang="en-US" sz="3200" dirty="0" smtClean="0"/>
              <a:t>Reviewing  academic work, behavior,  and attendance</a:t>
            </a:r>
          </a:p>
          <a:p>
            <a:pPr marL="457200" indent="-457200">
              <a:buFont typeface="Arial" pitchFamily="34" charset="0"/>
              <a:buChar char="•"/>
            </a:pPr>
            <a:r>
              <a:rPr lang="en-US" sz="3200" dirty="0" smtClean="0"/>
              <a:t>Provide targeted intervention when necessary</a:t>
            </a:r>
            <a:endParaRPr lang="en-US" sz="3200" dirty="0"/>
          </a:p>
        </p:txBody>
      </p:sp>
    </p:spTree>
    <p:extLst>
      <p:ext uri="{BB962C8B-B14F-4D97-AF65-F5344CB8AC3E}">
        <p14:creationId xmlns:p14="http://schemas.microsoft.com/office/powerpoint/2010/main" val="2179306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38191</TotalTime>
  <Words>685</Words>
  <Application>Microsoft Office PowerPoint</Application>
  <PresentationFormat>Custom</PresentationFormat>
  <Paragraphs>116</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Admin</cp:lastModifiedBy>
  <cp:revision>867</cp:revision>
  <cp:lastPrinted>2017-11-09T00:13:54Z</cp:lastPrinted>
  <dcterms:created xsi:type="dcterms:W3CDTF">2013-05-24T21:33:12Z</dcterms:created>
  <dcterms:modified xsi:type="dcterms:W3CDTF">2017-12-05T21:37:32Z</dcterms:modified>
</cp:coreProperties>
</file>