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2"/>
  </p:notesMasterIdLst>
  <p:sldIdLst>
    <p:sldId id="263" r:id="rId4"/>
    <p:sldId id="265" r:id="rId5"/>
    <p:sldId id="267" r:id="rId6"/>
    <p:sldId id="258" r:id="rId7"/>
    <p:sldId id="268" r:id="rId8"/>
    <p:sldId id="261" r:id="rId9"/>
    <p:sldId id="260"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6805" autoAdjust="0"/>
  </p:normalViewPr>
  <p:slideViewPr>
    <p:cSldViewPr>
      <p:cViewPr varScale="1">
        <p:scale>
          <a:sx n="59" d="100"/>
          <a:sy n="59" d="100"/>
        </p:scale>
        <p:origin x="121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381A1-7E2A-4311-8C2A-E1C1CEEFD270}" type="datetimeFigureOut">
              <a:rPr lang="en-US" smtClean="0"/>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5F50D-D5BD-4C13-B2B4-4B2ECAC8BEBF}" type="slidenum">
              <a:rPr lang="en-US" smtClean="0"/>
              <a:t>‹#›</a:t>
            </a:fld>
            <a:endParaRPr lang="en-US"/>
          </a:p>
        </p:txBody>
      </p:sp>
    </p:spTree>
    <p:extLst>
      <p:ext uri="{BB962C8B-B14F-4D97-AF65-F5344CB8AC3E}">
        <p14:creationId xmlns:p14="http://schemas.microsoft.com/office/powerpoint/2010/main" val="135019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69492" indent="-169492">
              <a:buFont typeface="Arial"/>
              <a:buChar char="•"/>
            </a:pPr>
            <a:r>
              <a:rPr lang="en-US" sz="1400" dirty="0"/>
              <a:t>Just a little refresher, LCFF was signed into law in July 2013 at California Middle School.</a:t>
            </a:r>
          </a:p>
          <a:p>
            <a:endParaRPr lang="en-US" sz="1400" dirty="0"/>
          </a:p>
        </p:txBody>
      </p:sp>
      <p:sp>
        <p:nvSpPr>
          <p:cNvPr id="4" name="Slide Number Placeholder 3"/>
          <p:cNvSpPr>
            <a:spLocks noGrp="1"/>
          </p:cNvSpPr>
          <p:nvPr>
            <p:ph type="sldNum" sz="quarter" idx="10"/>
          </p:nvPr>
        </p:nvSpPr>
        <p:spPr/>
        <p:txBody>
          <a:bodyPr/>
          <a:lstStyle/>
          <a:p>
            <a:fld id="{FA8F1AD2-2073-6E4E-A290-82B7A685F4E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2955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custDataLst>
              <p:tags r:id="rId1"/>
            </p:custDataLst>
          </p:nvPr>
        </p:nvSpPr>
        <p:spPr/>
        <p:txBody>
          <a:bodyPr/>
          <a:lstStyle/>
          <a:p>
            <a:pPr marL="282492" indent="-282492">
              <a:buFont typeface="Arial" panose="020B0604020202020204" pitchFamily="34" charset="0"/>
              <a:buChar char="•"/>
            </a:pPr>
            <a:r>
              <a:rPr lang="en-US" sz="1400" dirty="0"/>
              <a:t>The LCAP is a plan that each district creates, outlining goals, actions and services to achieve the goals, specifically for the Supplemental and Concentration grant funds.</a:t>
            </a:r>
          </a:p>
          <a:p>
            <a:pPr marL="282492" indent="-282492">
              <a:buFont typeface="Arial" panose="020B0604020202020204" pitchFamily="34" charset="0"/>
              <a:buChar char="•"/>
            </a:pPr>
            <a:endParaRPr lang="en-US" sz="1400" dirty="0"/>
          </a:p>
          <a:p>
            <a:pPr marL="282492" indent="-282492">
              <a:buFont typeface="Arial" panose="020B0604020202020204" pitchFamily="34" charset="0"/>
              <a:buChar char="•"/>
            </a:pPr>
            <a:r>
              <a:rPr lang="en-US" sz="1400" dirty="0"/>
              <a:t>We will start by looking at the district needs assessment.</a:t>
            </a:r>
          </a:p>
          <a:p>
            <a:pPr marL="282492" indent="-282492">
              <a:buFont typeface="Arial" panose="020B0604020202020204" pitchFamily="34" charset="0"/>
              <a:buChar char="•"/>
            </a:pPr>
            <a:endParaRPr lang="en-US" sz="1400" dirty="0"/>
          </a:p>
          <a:p>
            <a:pPr marL="282492" indent="-282492">
              <a:buFont typeface="Arial" panose="020B0604020202020204" pitchFamily="34" charset="0"/>
              <a:buChar char="•"/>
            </a:pPr>
            <a:r>
              <a:rPr lang="en-US" sz="1400" dirty="0"/>
              <a:t>Expenditures are detailed in the LCAP, showing how actions are supported.</a:t>
            </a:r>
          </a:p>
          <a:p>
            <a:pPr marL="282492" indent="-282492">
              <a:buFont typeface="Arial" panose="020B0604020202020204" pitchFamily="34" charset="0"/>
              <a:buChar char="•"/>
            </a:pPr>
            <a:endParaRPr lang="en-US" sz="1400" dirty="0"/>
          </a:p>
          <a:p>
            <a:pPr marL="282492" indent="-282492">
              <a:buFont typeface="Arial" panose="020B0604020202020204" pitchFamily="34" charset="0"/>
              <a:buChar char="•"/>
            </a:pPr>
            <a:r>
              <a:rPr lang="en-US" sz="1400" dirty="0"/>
              <a:t>The plan is not the entire district budget: it may include other funding sources that support our goals and actions.</a:t>
            </a:r>
          </a:p>
          <a:p>
            <a:pPr marL="282492" indent="-282492">
              <a:buFont typeface="Arial" panose="020B0604020202020204" pitchFamily="34" charset="0"/>
              <a:buChar char="•"/>
            </a:pPr>
            <a:endParaRPr lang="en-US" sz="1400" dirty="0"/>
          </a:p>
          <a:p>
            <a:pPr marL="282492" indent="-282492">
              <a:buFont typeface="Arial" panose="020B0604020202020204" pitchFamily="34" charset="0"/>
              <a:buChar char="•"/>
            </a:pPr>
            <a:r>
              <a:rPr lang="en-US" sz="1400" dirty="0"/>
              <a:t>We must show that we are directing Supplemental and Concentration grant funds toward meeting goals for low-income students, English learners, homeless youth and students in foster care.</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FA8F1AD2-2073-6E4E-A290-82B7A685F4E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2955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custDataLst>
              <p:tags r:id="rId1"/>
            </p:custDataLst>
          </p:nvPr>
        </p:nvSpPr>
        <p:spPr/>
        <p:txBody>
          <a:bodyPr/>
          <a:lstStyle/>
          <a:p>
            <a:pPr marL="282492" indent="-282492">
              <a:buFont typeface="Arial" panose="020B0604020202020204" pitchFamily="34" charset="0"/>
              <a:buChar char="•"/>
            </a:pPr>
            <a:r>
              <a:rPr lang="en-US" sz="1400" dirty="0"/>
              <a:t>What defines accountability? We take responsibility for actions, and report on them.</a:t>
            </a:r>
          </a:p>
          <a:p>
            <a:pPr marL="282492" indent="-282492">
              <a:buFont typeface="Arial" panose="020B0604020202020204" pitchFamily="34" charset="0"/>
              <a:buChar char="•"/>
            </a:pPr>
            <a:endParaRPr lang="en-US" sz="1400" dirty="0"/>
          </a:p>
          <a:p>
            <a:pPr marL="282492" indent="-282492">
              <a:buFont typeface="Arial" panose="020B0604020202020204" pitchFamily="34" charset="0"/>
              <a:buChar char="•"/>
            </a:pPr>
            <a:r>
              <a:rPr lang="en-US" sz="1400" dirty="0"/>
              <a:t>In the LCAP,  the law gives districts flexibility, but with limits. </a:t>
            </a:r>
          </a:p>
          <a:p>
            <a:pPr marL="282492" indent="-282492">
              <a:buFont typeface="Arial" panose="020B0604020202020204" pitchFamily="34" charset="0"/>
              <a:buChar char="•"/>
            </a:pPr>
            <a:endParaRPr lang="en-US" sz="1400" dirty="0"/>
          </a:p>
          <a:p>
            <a:pPr marL="282492" indent="-282492">
              <a:buFont typeface="Arial" panose="020B0604020202020204" pitchFamily="34" charset="0"/>
              <a:buChar char="•"/>
            </a:pPr>
            <a:r>
              <a:rPr lang="en-US" sz="1400" dirty="0"/>
              <a:t>Must include state priorities and measures</a:t>
            </a:r>
          </a:p>
          <a:p>
            <a:pPr marL="282492" indent="-282492">
              <a:buFont typeface="Arial" panose="020B0604020202020204" pitchFamily="34" charset="0"/>
              <a:buChar char="•"/>
            </a:pPr>
            <a:endParaRPr lang="en-US" sz="1400" dirty="0"/>
          </a:p>
          <a:p>
            <a:pPr marL="282492" indent="-282492" defTabSz="451988">
              <a:buFont typeface="Arial" panose="020B0604020202020204" pitchFamily="34" charset="0"/>
              <a:buChar char="•"/>
              <a:defRPr/>
            </a:pPr>
            <a:r>
              <a:rPr lang="en-US" sz="1400" dirty="0"/>
              <a:t>The plan must be created based on needs identified through student data.</a:t>
            </a:r>
          </a:p>
          <a:p>
            <a:pPr marL="282492" indent="-282492">
              <a:buFont typeface="Arial" panose="020B0604020202020204" pitchFamily="34" charset="0"/>
              <a:buChar char="•"/>
            </a:pPr>
            <a:endParaRPr lang="en-US" sz="1400" dirty="0"/>
          </a:p>
          <a:p>
            <a:pPr marL="282492" indent="-282492" defTabSz="451988">
              <a:buFont typeface="Arial" panose="020B0604020202020204" pitchFamily="34" charset="0"/>
              <a:buChar char="•"/>
              <a:defRPr/>
            </a:pPr>
            <a:r>
              <a:rPr lang="en-US" sz="1400" dirty="0"/>
              <a:t>Must include evidence of consultation with stakeholders, and must show impact of their involvement in the narrative of the plan. The plan must be reviewed and updated annually, including the feedback from stakeholders.</a:t>
            </a:r>
          </a:p>
          <a:p>
            <a:pPr marL="282492" indent="-282492">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FA8F1AD2-2073-6E4E-A290-82B7A685F4ED}"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72955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custDataLst>
              <p:tags r:id="rId1"/>
            </p:custDataLst>
          </p:nvPr>
        </p:nvSpPr>
        <p:spPr/>
        <p:txBody>
          <a:bodyPr/>
          <a:lstStyle/>
          <a:p>
            <a:r>
              <a:rPr lang="en-US" sz="1400" dirty="0"/>
              <a:t>SCUSD refined the LCAP goals last year to align with the four goals in our strategic plan</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FA8F1AD2-2073-6E4E-A290-82B7A685F4ED}"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72955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custDataLst>
              <p:tags r:id="rId1"/>
            </p:custDataLst>
          </p:nvPr>
        </p:nvSpPr>
        <p:spPr/>
        <p:txBody>
          <a:bodyPr/>
          <a:lstStyle/>
          <a:p>
            <a:r>
              <a:rPr lang="en-US" sz="1400" dirty="0" smtClean="0"/>
              <a:t>If you would like to read the full LCAP, each table has a binder with translated copies. These are our reference copies. </a:t>
            </a:r>
            <a:br>
              <a:rPr lang="en-US" sz="1400" dirty="0" smtClean="0"/>
            </a:br>
            <a:r>
              <a:rPr lang="en-US" sz="1400" dirty="0" smtClean="0"/>
              <a:t/>
            </a:r>
            <a:br>
              <a:rPr lang="en-US" sz="1400" dirty="0" smtClean="0"/>
            </a:br>
            <a:r>
              <a:rPr lang="en-US" sz="1400" dirty="0" smtClean="0"/>
              <a:t>You</a:t>
            </a:r>
            <a:r>
              <a:rPr lang="en-US" sz="1400" baseline="0" dirty="0" smtClean="0"/>
              <a:t> may request a printed copy be sent to you at your school site – see the sign up sheet on your table</a:t>
            </a:r>
          </a:p>
          <a:p>
            <a:endParaRPr lang="en-US" sz="1400" baseline="0" dirty="0" smtClean="0"/>
          </a:p>
          <a:p>
            <a:r>
              <a:rPr lang="en-US" sz="1400" baseline="0" dirty="0" smtClean="0"/>
              <a:t>We also have a linked copy of the translations on the district website.</a:t>
            </a:r>
          </a:p>
          <a:p>
            <a:endParaRPr lang="en-US" sz="1400" baseline="0" dirty="0" smtClean="0"/>
          </a:p>
          <a:p>
            <a:r>
              <a:rPr lang="en-US" sz="1400" baseline="0" dirty="0" smtClean="0"/>
              <a:t>If you are serving on a school site council, the Single Plan for Student Achievement (SPSA) translations are in process. </a:t>
            </a:r>
            <a:endParaRPr lang="en-US" sz="1400" dirty="0"/>
          </a:p>
        </p:txBody>
      </p:sp>
      <p:sp>
        <p:nvSpPr>
          <p:cNvPr id="4" name="Slide Number Placeholder 3"/>
          <p:cNvSpPr>
            <a:spLocks noGrp="1"/>
          </p:cNvSpPr>
          <p:nvPr>
            <p:ph type="sldNum" sz="quarter" idx="10"/>
          </p:nvPr>
        </p:nvSpPr>
        <p:spPr/>
        <p:txBody>
          <a:bodyPr/>
          <a:lstStyle/>
          <a:p>
            <a:fld id="{FA8F1AD2-2073-6E4E-A290-82B7A685F4ED}"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4112093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6" name="Shape 786"/>
          <p:cNvSpPr txBox="1">
            <a:spLocks noGrp="1"/>
          </p:cNvSpPr>
          <p:nvPr>
            <p:ph type="body" idx="1"/>
          </p:nvPr>
        </p:nvSpPr>
        <p:spPr>
          <a:xfrm>
            <a:off x="685801" y="4343399"/>
            <a:ext cx="5486538" cy="4114767"/>
          </a:xfrm>
          <a:prstGeom prst="rect">
            <a:avLst/>
          </a:prstGeom>
          <a:noFill/>
          <a:ln>
            <a:noFill/>
          </a:ln>
        </p:spPr>
        <p:txBody>
          <a:bodyPr lIns="90380" tIns="45178" rIns="90380" bIns="45178" anchor="t" anchorCtr="0">
            <a:noAutofit/>
          </a:bodyPr>
          <a:lstStyle/>
          <a:p>
            <a:r>
              <a:rPr lang="en-US" baseline="0" dirty="0" smtClean="0"/>
              <a:t>The timeline for LCAP work is shown here.</a:t>
            </a:r>
          </a:p>
          <a:p>
            <a:endParaRPr lang="en-US" baseline="0" dirty="0" smtClean="0"/>
          </a:p>
          <a:p>
            <a:r>
              <a:rPr lang="en-US" baseline="0" dirty="0" smtClean="0"/>
              <a:t>The district work is shown along the top by the green arrow.</a:t>
            </a:r>
          </a:p>
          <a:p>
            <a:endParaRPr lang="en-US" baseline="0" dirty="0" smtClean="0"/>
          </a:p>
          <a:p>
            <a:r>
              <a:rPr lang="en-US" baseline="0" dirty="0" smtClean="0"/>
              <a:t>The DELAC meetings are shown under the blue arrow.</a:t>
            </a:r>
          </a:p>
          <a:p>
            <a:endParaRPr lang="en-US" baseline="0" dirty="0" smtClean="0"/>
          </a:p>
          <a:p>
            <a:r>
              <a:rPr lang="en-US" baseline="0" dirty="0" smtClean="0"/>
              <a:t>At the December meeting, we will have a hands-on workshop on the California School Dashboard, which is the state’s new accountability system for districts and schools. The Dashboard is one tool that the district will use when developing the LCAP.</a:t>
            </a:r>
          </a:p>
          <a:p>
            <a:endParaRPr lang="en-US" baseline="0" dirty="0" smtClean="0"/>
          </a:p>
          <a:p>
            <a:r>
              <a:rPr lang="en-US" baseline="0" dirty="0" smtClean="0"/>
              <a:t>The red arrow in the center shows the timeline for a DELAC subcommittee that will is voluntary. The DELAC, as representatives of English Learners, will review and comment on the LCAP draft for the next year. As in the past, the subcommittee will meet outside of the DELAC to study the document. </a:t>
            </a:r>
            <a:br>
              <a:rPr lang="en-US" baseline="0" dirty="0" smtClean="0"/>
            </a:br>
            <a:r>
              <a:rPr lang="en-US" baseline="0" dirty="0" smtClean="0"/>
              <a:t/>
            </a:r>
            <a:br>
              <a:rPr lang="en-US" baseline="0" dirty="0" smtClean="0"/>
            </a:br>
            <a:r>
              <a:rPr lang="en-US" baseline="0" dirty="0" smtClean="0"/>
              <a:t>If you are interested in serving on this committee, you may also indicate that on the sign-up sheet at your table.</a:t>
            </a:r>
          </a:p>
        </p:txBody>
      </p:sp>
      <p:sp>
        <p:nvSpPr>
          <p:cNvPr id="787" name="Shape 787"/>
          <p:cNvSpPr txBox="1">
            <a:spLocks noGrp="1"/>
          </p:cNvSpPr>
          <p:nvPr>
            <p:ph type="sldNum" idx="12"/>
          </p:nvPr>
        </p:nvSpPr>
        <p:spPr>
          <a:xfrm>
            <a:off x="3884614" y="8685213"/>
            <a:ext cx="2971801" cy="457097"/>
          </a:xfrm>
          <a:prstGeom prst="rect">
            <a:avLst/>
          </a:prstGeom>
          <a:noFill/>
          <a:ln>
            <a:noFill/>
          </a:ln>
        </p:spPr>
        <p:txBody>
          <a:bodyPr lIns="90380" tIns="45178" rIns="90380" bIns="45178" anchor="b" anchorCtr="0">
            <a:noAutofit/>
          </a:bodyPr>
          <a:lstStyle/>
          <a:p>
            <a:pPr>
              <a:buClr>
                <a:prstClr val="black"/>
              </a:buClr>
              <a:buSzPct val="25000"/>
            </a:pPr>
            <a:fld id="{00000000-1234-1234-1234-123412341234}" type="slidenum">
              <a:rPr lang="en-US">
                <a:solidFill>
                  <a:prstClr val="black"/>
                </a:solidFill>
                <a:ea typeface="Calibri"/>
                <a:cs typeface="Calibri"/>
                <a:sym typeface="Calibri"/>
              </a:rPr>
              <a:pPr>
                <a:buClr>
                  <a:prstClr val="black"/>
                </a:buClr>
                <a:buSzPct val="25000"/>
              </a:pPr>
              <a:t>6</a:t>
            </a:fld>
            <a:endParaRPr lang="en-US">
              <a:solidFill>
                <a:prstClr val="black"/>
              </a:solidFill>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custDataLst>
              <p:tags r:id="rId1"/>
            </p:custDataLst>
          </p:nvPr>
        </p:nvSpPr>
        <p:spPr/>
        <p:txBody>
          <a:bodyPr/>
          <a:lstStyle/>
          <a:p>
            <a:r>
              <a:rPr lang="en-US" sz="1400" dirty="0" smtClean="0"/>
              <a:t>As a reminder, please be sure to join us in December for a hands-on</a:t>
            </a:r>
            <a:r>
              <a:rPr lang="en-US" sz="1400" baseline="0" dirty="0" smtClean="0"/>
              <a:t> workshop to learn more about the California School Dashboard.</a:t>
            </a:r>
            <a:endParaRPr lang="en-US" sz="1400" dirty="0"/>
          </a:p>
        </p:txBody>
      </p:sp>
      <p:sp>
        <p:nvSpPr>
          <p:cNvPr id="4" name="Slide Number Placeholder 3"/>
          <p:cNvSpPr>
            <a:spLocks noGrp="1"/>
          </p:cNvSpPr>
          <p:nvPr>
            <p:ph type="sldNum" sz="quarter" idx="10"/>
          </p:nvPr>
        </p:nvSpPr>
        <p:spPr/>
        <p:txBody>
          <a:bodyPr/>
          <a:lstStyle/>
          <a:p>
            <a:fld id="{FA8F1AD2-2073-6E4E-A290-82B7A685F4ED}"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72955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custDataLst>
              <p:tags r:id="rId1"/>
            </p:custDataLst>
          </p:nvPr>
        </p:nvSpPr>
        <p:spPr/>
        <p:txBody>
          <a:bodyPr/>
          <a:lstStyle/>
          <a:p>
            <a:r>
              <a:rPr lang="en-US" sz="1400" dirty="0"/>
              <a:t>If you would like to read the full LCAP, each table has a binder with translated copies. These are our reference copies. </a:t>
            </a:r>
            <a:br>
              <a:rPr lang="en-US" sz="1400" dirty="0"/>
            </a:br>
            <a:r>
              <a:rPr lang="en-US" sz="1400" dirty="0"/>
              <a:t/>
            </a:r>
            <a:br>
              <a:rPr lang="en-US" sz="1400" dirty="0"/>
            </a:br>
            <a:r>
              <a:rPr lang="en-US" sz="1400" dirty="0"/>
              <a:t>You may request a printed copy be sent to you at your school site – see the sign up sheet on your table</a:t>
            </a:r>
          </a:p>
          <a:p>
            <a:endParaRPr lang="en-US" sz="1400" dirty="0"/>
          </a:p>
          <a:p>
            <a:r>
              <a:rPr lang="en-US" sz="1400" dirty="0"/>
              <a:t>We also have a linked copy of the translations on the district website.</a:t>
            </a:r>
          </a:p>
          <a:p>
            <a:endParaRPr lang="en-US" sz="1400" dirty="0"/>
          </a:p>
          <a:p>
            <a:r>
              <a:rPr lang="en-US" sz="1400" dirty="0"/>
              <a:t>If you are serving on a school site council, the Single Plan for Student Achievement (SPSA) translations are in process. </a:t>
            </a:r>
            <a:endParaRPr lang="en-US" sz="1400"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A8F1AD2-2073-6E4E-A290-82B7A685F4E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62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BB6AA-E719-4373-A16C-1083F0C03A52}" type="datetime1">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789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25E74-1591-4A14-B6DA-67E027169627}" type="datetime1">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9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ADDCD-DBFE-4F02-B835-BE1EA4AE27F9}" type="datetime1">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307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27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48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4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3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782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130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57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51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53CC5-3A30-46F8-8672-5C2816479CBF}" type="datetime1">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2194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180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94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953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8C6C5-CC26-45E7-BA41-13CCACAB8EB2}" type="datetime1">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0450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FE591-5406-4BD5-A78B-55A573990B89}" type="datetime1">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2648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C8EF5D-412B-4111-AD4E-D8C45C0DD4DE}" type="datetime1">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4871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08CAE4-2CE9-44BD-9B73-F828D2CC8CD2}" type="datetime1">
              <a:rPr lang="en-US" smtClean="0">
                <a:solidFill>
                  <a:prstClr val="black">
                    <a:tint val="75000"/>
                  </a:prstClr>
                </a:solidFill>
              </a:rPr>
              <a:p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8734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C059BE-924F-4963-A9DA-13D8F7386EB0}" type="datetime1">
              <a:rPr lang="en-US" smtClean="0">
                <a:solidFill>
                  <a:prstClr val="black">
                    <a:tint val="75000"/>
                  </a:prstClr>
                </a:solidFill>
              </a:rPr>
              <a:pPr/>
              <a:t>10/26/2017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8999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99C00-D829-4C67-8B17-8D40A131A7EB}" type="datetime1">
              <a:rPr lang="en-US" smtClean="0">
                <a:solidFill>
                  <a:prstClr val="black">
                    <a:tint val="75000"/>
                  </a:prstClr>
                </a:solidFill>
              </a:rPr>
              <a:pPr/>
              <a:t>10/26/2017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7015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72196-BFA5-492C-9E62-E038AC9114D9}" type="datetime1">
              <a:rPr lang="en-US" smtClean="0">
                <a:solidFill>
                  <a:prstClr val="black">
                    <a:tint val="75000"/>
                  </a:prstClr>
                </a:solidFill>
              </a:rPr>
              <a:pPr/>
              <a:t>10/26/2017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528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75D107-DA81-4B28-8B39-D91C09B5FB36}" type="datetime1">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4706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E56B2-557B-407E-A61E-4F01D86EB8B3}" type="datetime1">
              <a:rPr lang="en-US" smtClean="0">
                <a:solidFill>
                  <a:prstClr val="black">
                    <a:tint val="75000"/>
                  </a:prstClr>
                </a:solidFill>
              </a:rPr>
              <a:p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3661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F8EA-259D-4171-A921-C220B4BA93A6}" type="datetime1">
              <a:rPr lang="en-US" smtClean="0">
                <a:solidFill>
                  <a:prstClr val="black">
                    <a:tint val="75000"/>
                  </a:prstClr>
                </a:solidFill>
              </a:rPr>
              <a:p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079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152F66-544A-42DD-99C6-49E3F1971815}" type="datetime1">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0122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856C5-833E-4B80-A617-948C2C451866}" type="datetime1">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232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85C30E-AA48-416F-B439-04F59E7AF423}" type="datetime1">
              <a:rPr lang="en-US" smtClean="0">
                <a:solidFill>
                  <a:prstClr val="black">
                    <a:tint val="75000"/>
                  </a:prstClr>
                </a:solidFill>
              </a:rPr>
              <a:p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558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361D4-E586-4FB2-9C5B-A3DA5D16CF33}" type="datetime1">
              <a:rPr lang="en-US" smtClean="0">
                <a:solidFill>
                  <a:prstClr val="black">
                    <a:tint val="75000"/>
                  </a:prstClr>
                </a:solidFill>
              </a:rPr>
              <a:pPr/>
              <a:t>10/26/2017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679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D3A4FA-839C-42F4-B816-8311B604F1A9}" type="datetime1">
              <a:rPr lang="en-US" smtClean="0">
                <a:solidFill>
                  <a:prstClr val="black">
                    <a:tint val="75000"/>
                  </a:prstClr>
                </a:solidFill>
              </a:rPr>
              <a:pPr/>
              <a:t>10/26/2017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12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92B88-497E-499F-B969-EE46CC316777}" type="datetime1">
              <a:rPr lang="en-US" smtClean="0">
                <a:solidFill>
                  <a:prstClr val="black">
                    <a:tint val="75000"/>
                  </a:prstClr>
                </a:solidFill>
              </a:rPr>
              <a:pPr/>
              <a:t>10/26/2017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649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A7B3A-803B-4E09-8A79-68C7302A070E}" type="datetime1">
              <a:rPr lang="en-US" smtClean="0">
                <a:solidFill>
                  <a:prstClr val="black">
                    <a:tint val="75000"/>
                  </a:prstClr>
                </a:solidFill>
              </a:rPr>
              <a:p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44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13962-6574-473B-A499-DFD8101F70C0}" type="datetime1">
              <a:rPr lang="en-US" smtClean="0">
                <a:solidFill>
                  <a:prstClr val="black">
                    <a:tint val="75000"/>
                  </a:prstClr>
                </a:solidFill>
              </a:rPr>
              <a:p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20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F3B8922-00B6-4BE5-BAC7-CAE25856F20B}" type="datetime1">
              <a:rPr lang="en-US" smtClean="0">
                <a:solidFill>
                  <a:prstClr val="black">
                    <a:tint val="75000"/>
                  </a:prstClr>
                </a:solidFill>
                <a:cs typeface="Arial"/>
                <a:sym typeface="Arial"/>
              </a:rPr>
              <a:pPr defTabSz="457200"/>
              <a:t>10/26/2017</a:t>
            </a:fld>
            <a:endParaRPr lang="en-US" dirty="0">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DDF1208-A25C-D348-B786-80FB7464806D}" type="slidenum">
              <a:rPr lang="en-US" smtClean="0">
                <a:solidFill>
                  <a:prstClr val="black">
                    <a:tint val="75000"/>
                  </a:prstClr>
                </a:solidFill>
                <a:cs typeface="Arial"/>
                <a:sym typeface="Arial"/>
              </a:rPr>
              <a:pPr defTabSz="457200"/>
              <a:t>‹#›</a:t>
            </a:fld>
            <a:endParaRPr lang="en-US" dirty="0">
              <a:solidFill>
                <a:prstClr val="black">
                  <a:tint val="75000"/>
                </a:prstClr>
              </a:solidFill>
              <a:cs typeface="Arial"/>
              <a:sym typeface="Arial"/>
            </a:endParaRPr>
          </a:p>
        </p:txBody>
      </p:sp>
    </p:spTree>
    <p:extLst>
      <p:ext uri="{BB962C8B-B14F-4D97-AF65-F5344CB8AC3E}">
        <p14:creationId xmlns:p14="http://schemas.microsoft.com/office/powerpoint/2010/main" val="228705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0E7A-2F94-4B63-AE7F-51560DC7C76B}"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62BBB-2BB7-4DF8-B1DD-7EDE37FF0A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13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A2CE5F4-0441-4133-9454-5FC1F84BEC7C}" type="datetime1">
              <a:rPr lang="en-US" smtClean="0">
                <a:solidFill>
                  <a:prstClr val="black">
                    <a:tint val="75000"/>
                  </a:prstClr>
                </a:solidFill>
              </a:rPr>
              <a:pPr defTabSz="457200"/>
              <a:t>10/26/2017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DDF1208-A25C-D348-B786-80FB7464806D}"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9545566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scusd.edu/LCAP"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8838"/>
            <a:ext cx="8229600" cy="1143000"/>
          </a:xfrm>
        </p:spPr>
        <p:txBody>
          <a:bodyPr>
            <a:normAutofit/>
          </a:bodyPr>
          <a:lstStyle/>
          <a:p>
            <a:r>
              <a:rPr lang="en-US" sz="3600" u="sng" dirty="0" smtClean="0"/>
              <a:t>Local Control Funding Formula</a:t>
            </a:r>
            <a:endParaRPr lang="en-US" sz="3600" u="sng" dirty="0"/>
          </a:p>
        </p:txBody>
      </p:sp>
      <p:sp>
        <p:nvSpPr>
          <p:cNvPr id="3" name="Content Placeholder 2"/>
          <p:cNvSpPr>
            <a:spLocks noGrp="1"/>
          </p:cNvSpPr>
          <p:nvPr>
            <p:ph idx="1"/>
          </p:nvPr>
        </p:nvSpPr>
        <p:spPr>
          <a:xfrm>
            <a:off x="430904" y="1751839"/>
            <a:ext cx="8229600" cy="4639766"/>
          </a:xfrm>
        </p:spPr>
        <p:txBody>
          <a:bodyPr>
            <a:normAutofit lnSpcReduction="10000"/>
          </a:bodyPr>
          <a:lstStyle/>
          <a:p>
            <a:pPr marL="0" indent="0">
              <a:spcBef>
                <a:spcPts val="0"/>
              </a:spcBef>
              <a:buNone/>
            </a:pPr>
            <a:r>
              <a:rPr lang="en-US" sz="3000" dirty="0" smtClean="0"/>
              <a:t>July 1, 2013 Governor Brown signed historic school funding legislation:  the Local Control </a:t>
            </a:r>
            <a:r>
              <a:rPr lang="en-US" sz="3000" dirty="0"/>
              <a:t>Funding </a:t>
            </a:r>
            <a:r>
              <a:rPr lang="en-US" sz="3000" dirty="0" smtClean="0"/>
              <a:t>Formula (LCFF). </a:t>
            </a:r>
          </a:p>
          <a:p>
            <a:pPr marL="0" indent="0">
              <a:spcBef>
                <a:spcPts val="0"/>
              </a:spcBef>
              <a:buNone/>
            </a:pPr>
            <a:endParaRPr lang="en-US" dirty="0" smtClean="0"/>
          </a:p>
          <a:p>
            <a:pPr marL="457200" lvl="1" indent="0">
              <a:spcBef>
                <a:spcPts val="0"/>
              </a:spcBef>
              <a:buNone/>
            </a:pPr>
            <a:r>
              <a:rPr lang="en-US" i="1" dirty="0" smtClean="0">
                <a:solidFill>
                  <a:schemeClr val="accent4">
                    <a:lumMod val="75000"/>
                  </a:schemeClr>
                </a:solidFill>
              </a:rPr>
              <a:t>“Today, I'm signing a bill that is truly revolutionary,” said Governor Brown. “We are bringing government closer to the people, to the classroom where real decisions are made and directing the money where the need and the challenge is greatest. This is a good day for California, it’s a good day for </a:t>
            </a:r>
          </a:p>
          <a:p>
            <a:pPr marL="457200" lvl="1" indent="0">
              <a:spcBef>
                <a:spcPts val="0"/>
              </a:spcBef>
              <a:buNone/>
            </a:pPr>
            <a:r>
              <a:rPr lang="en-US" i="1" dirty="0" smtClean="0">
                <a:solidFill>
                  <a:schemeClr val="accent4">
                    <a:lumMod val="75000"/>
                  </a:schemeClr>
                </a:solidFill>
              </a:rPr>
              <a:t>school kids and it’s a good day for our future.”</a:t>
            </a:r>
          </a:p>
          <a:p>
            <a:pPr>
              <a:spcBef>
                <a:spcPts val="0"/>
              </a:spcBef>
            </a:pPr>
            <a:endParaRPr lang="en-US" dirty="0" smtClean="0"/>
          </a:p>
          <a:p>
            <a:pPr marL="0" indent="0">
              <a:buNone/>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4167" b="85556"/>
          <a:stretch/>
        </p:blipFill>
        <p:spPr>
          <a:xfrm>
            <a:off x="0" y="23776"/>
            <a:ext cx="3520441" cy="832105"/>
          </a:xfrm>
          <a:prstGeom prst="rect">
            <a:avLst/>
          </a:prstGeom>
        </p:spPr>
      </p:pic>
      <p:cxnSp>
        <p:nvCxnSpPr>
          <p:cNvPr id="5" name="Straight Connector 4"/>
          <p:cNvCxnSpPr/>
          <p:nvPr/>
        </p:nvCxnSpPr>
        <p:spPr>
          <a:xfrm>
            <a:off x="0" y="855881"/>
            <a:ext cx="9144000" cy="0"/>
          </a:xfrm>
          <a:prstGeom prst="line">
            <a:avLst/>
          </a:prstGeom>
          <a:ln w="63500">
            <a:solidFill>
              <a:srgbClr val="339933"/>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1</a:t>
            </a:fld>
            <a:endParaRPr lang="en-US" dirty="0">
              <a:solidFill>
                <a:prstClr val="black">
                  <a:tint val="75000"/>
                </a:prstClr>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94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752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4287" y="926049"/>
            <a:ext cx="8790317" cy="1143000"/>
          </a:xfrm>
        </p:spPr>
        <p:txBody>
          <a:bodyPr>
            <a:normAutofit fontScale="90000"/>
          </a:bodyPr>
          <a:lstStyle/>
          <a:p>
            <a:r>
              <a:rPr lang="en-US" sz="4000" u="sng" dirty="0" smtClean="0"/>
              <a:t>LCFF Requirement: </a:t>
            </a:r>
            <a:br>
              <a:rPr lang="en-US" sz="4000" u="sng" dirty="0" smtClean="0"/>
            </a:br>
            <a:r>
              <a:rPr lang="en-US" sz="4000" u="sng" dirty="0" smtClean="0"/>
              <a:t>Local Control and Accountability Plan (LCAP)</a:t>
            </a:r>
            <a:endParaRPr lang="en-US" sz="4000" u="sng" dirty="0"/>
          </a:p>
        </p:txBody>
      </p:sp>
      <p:sp>
        <p:nvSpPr>
          <p:cNvPr id="3" name="Content Placeholder 2"/>
          <p:cNvSpPr>
            <a:spLocks noGrp="1"/>
          </p:cNvSpPr>
          <p:nvPr>
            <p:ph idx="1"/>
          </p:nvPr>
        </p:nvSpPr>
        <p:spPr>
          <a:xfrm>
            <a:off x="457200" y="2245053"/>
            <a:ext cx="8229600" cy="4476422"/>
          </a:xfrm>
        </p:spPr>
        <p:txBody>
          <a:bodyPr>
            <a:normAutofit/>
          </a:bodyPr>
          <a:lstStyle/>
          <a:p>
            <a:pPr lvl="0"/>
            <a:r>
              <a:rPr lang="en-US" dirty="0" smtClean="0">
                <a:solidFill>
                  <a:prstClr val="black"/>
                </a:solidFill>
              </a:rPr>
              <a:t>LCAP is the </a:t>
            </a:r>
            <a:r>
              <a:rPr lang="en-US" dirty="0">
                <a:solidFill>
                  <a:prstClr val="black"/>
                </a:solidFill>
              </a:rPr>
              <a:t>plan that each district creates, outlining </a:t>
            </a:r>
            <a:r>
              <a:rPr lang="en-US" u="sng" dirty="0">
                <a:solidFill>
                  <a:prstClr val="black"/>
                </a:solidFill>
              </a:rPr>
              <a:t>goals</a:t>
            </a:r>
            <a:r>
              <a:rPr lang="en-US" dirty="0">
                <a:solidFill>
                  <a:prstClr val="black"/>
                </a:solidFill>
              </a:rPr>
              <a:t>, and specific </a:t>
            </a:r>
            <a:r>
              <a:rPr lang="en-US" u="sng" dirty="0">
                <a:solidFill>
                  <a:prstClr val="black"/>
                </a:solidFill>
              </a:rPr>
              <a:t>actions</a:t>
            </a:r>
            <a:r>
              <a:rPr lang="en-US" dirty="0">
                <a:solidFill>
                  <a:prstClr val="black"/>
                </a:solidFill>
              </a:rPr>
              <a:t> and </a:t>
            </a:r>
            <a:r>
              <a:rPr lang="en-US" u="sng" dirty="0">
                <a:solidFill>
                  <a:prstClr val="black"/>
                </a:solidFill>
              </a:rPr>
              <a:t>services</a:t>
            </a:r>
            <a:r>
              <a:rPr lang="en-US" dirty="0">
                <a:solidFill>
                  <a:prstClr val="black"/>
                </a:solidFill>
              </a:rPr>
              <a:t> to achieve those goals.</a:t>
            </a:r>
          </a:p>
          <a:p>
            <a:pPr lvl="0"/>
            <a:r>
              <a:rPr lang="en-US" dirty="0" smtClean="0">
                <a:solidFill>
                  <a:prstClr val="black"/>
                </a:solidFill>
              </a:rPr>
              <a:t>The plan includes expenditures that show which funds support </a:t>
            </a:r>
            <a:r>
              <a:rPr lang="en-US" dirty="0">
                <a:solidFill>
                  <a:prstClr val="black"/>
                </a:solidFill>
              </a:rPr>
              <a:t>the </a:t>
            </a:r>
            <a:r>
              <a:rPr lang="en-US" dirty="0" smtClean="0">
                <a:solidFill>
                  <a:prstClr val="black"/>
                </a:solidFill>
              </a:rPr>
              <a:t>actions and services.</a:t>
            </a:r>
            <a:endParaRPr lang="en-US" dirty="0">
              <a:solidFill>
                <a:prstClr val="black"/>
              </a:solidFill>
            </a:endParaRPr>
          </a:p>
          <a:p>
            <a:pPr lvl="0"/>
            <a:r>
              <a:rPr lang="en-US" dirty="0" smtClean="0">
                <a:solidFill>
                  <a:prstClr val="black"/>
                </a:solidFill>
              </a:rPr>
              <a:t>The plan includes a review </a:t>
            </a:r>
            <a:r>
              <a:rPr lang="en-US" dirty="0">
                <a:solidFill>
                  <a:prstClr val="black"/>
                </a:solidFill>
              </a:rPr>
              <a:t>of data and actual </a:t>
            </a:r>
            <a:r>
              <a:rPr lang="en-US" dirty="0" smtClean="0">
                <a:solidFill>
                  <a:prstClr val="black"/>
                </a:solidFill>
              </a:rPr>
              <a:t>expenditures in an Annual Update.</a:t>
            </a:r>
            <a:endParaRPr lang="en-US" dirty="0">
              <a:solidFill>
                <a:prstClr val="black"/>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4167" b="85556"/>
          <a:stretch/>
        </p:blipFill>
        <p:spPr>
          <a:xfrm>
            <a:off x="3" y="23777"/>
            <a:ext cx="3520441" cy="832105"/>
          </a:xfrm>
          <a:prstGeom prst="rect">
            <a:avLst/>
          </a:prstGeom>
        </p:spPr>
      </p:pic>
      <p:cxnSp>
        <p:nvCxnSpPr>
          <p:cNvPr id="5" name="Straight Connector 4"/>
          <p:cNvCxnSpPr/>
          <p:nvPr/>
        </p:nvCxnSpPr>
        <p:spPr>
          <a:xfrm>
            <a:off x="3" y="865664"/>
            <a:ext cx="9144000" cy="0"/>
          </a:xfrm>
          <a:prstGeom prst="line">
            <a:avLst/>
          </a:prstGeom>
          <a:ln w="63500">
            <a:solidFill>
              <a:srgbClr val="339933"/>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2</a:t>
            </a:fld>
            <a:endParaRPr lang="en-US" dirty="0">
              <a:solidFill>
                <a:prstClr val="black">
                  <a:tint val="75000"/>
                </a:prstClr>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94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077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2665" y="745316"/>
            <a:ext cx="8229600" cy="1143000"/>
          </a:xfrm>
        </p:spPr>
        <p:txBody>
          <a:bodyPr>
            <a:normAutofit/>
          </a:bodyPr>
          <a:lstStyle/>
          <a:p>
            <a:r>
              <a:rPr lang="en-US" sz="4000" u="sng" dirty="0" smtClean="0">
                <a:latin typeface="+mn-lt"/>
              </a:rPr>
              <a:t>Accountability in the LCAP</a:t>
            </a:r>
            <a:endParaRPr lang="en-US" sz="4000" u="sng" dirty="0">
              <a:latin typeface="+mn-lt"/>
            </a:endParaRPr>
          </a:p>
        </p:txBody>
      </p:sp>
      <p:sp>
        <p:nvSpPr>
          <p:cNvPr id="3" name="Content Placeholder 2"/>
          <p:cNvSpPr>
            <a:spLocks noGrp="1"/>
          </p:cNvSpPr>
          <p:nvPr>
            <p:ph idx="1"/>
          </p:nvPr>
        </p:nvSpPr>
        <p:spPr>
          <a:xfrm>
            <a:off x="259307" y="1888319"/>
            <a:ext cx="4626593" cy="3712191"/>
          </a:xfrm>
        </p:spPr>
        <p:txBody>
          <a:bodyPr>
            <a:noAutofit/>
          </a:bodyPr>
          <a:lstStyle/>
          <a:p>
            <a:pPr>
              <a:lnSpc>
                <a:spcPct val="80000"/>
              </a:lnSpc>
            </a:pPr>
            <a:r>
              <a:rPr lang="en-US" sz="3000" dirty="0" smtClean="0"/>
              <a:t>Evidence of support for each of the eight </a:t>
            </a:r>
            <a:r>
              <a:rPr lang="en-US" sz="3000" dirty="0"/>
              <a:t>state </a:t>
            </a:r>
            <a:r>
              <a:rPr lang="en-US" sz="3000" dirty="0" smtClean="0"/>
              <a:t>priorities.</a:t>
            </a:r>
            <a:endParaRPr lang="en-US" sz="3000" dirty="0"/>
          </a:p>
          <a:p>
            <a:pPr>
              <a:lnSpc>
                <a:spcPct val="80000"/>
              </a:lnSpc>
            </a:pPr>
            <a:r>
              <a:rPr lang="en-US" sz="3000" dirty="0" smtClean="0"/>
              <a:t>Increased or improved services for identified students:</a:t>
            </a:r>
          </a:p>
          <a:p>
            <a:pPr lvl="1">
              <a:lnSpc>
                <a:spcPct val="80000"/>
              </a:lnSpc>
            </a:pPr>
            <a:r>
              <a:rPr lang="en-US" sz="2600" dirty="0" smtClean="0"/>
              <a:t>Low-income</a:t>
            </a:r>
          </a:p>
          <a:p>
            <a:pPr lvl="1">
              <a:lnSpc>
                <a:spcPct val="80000"/>
              </a:lnSpc>
            </a:pPr>
            <a:r>
              <a:rPr lang="en-US" sz="2600" dirty="0" smtClean="0"/>
              <a:t>English Learners</a:t>
            </a:r>
          </a:p>
          <a:p>
            <a:pPr lvl="1">
              <a:lnSpc>
                <a:spcPct val="80000"/>
              </a:lnSpc>
            </a:pPr>
            <a:r>
              <a:rPr lang="en-US" sz="2600" dirty="0" smtClean="0"/>
              <a:t>Homeless and Foster Youth</a:t>
            </a:r>
            <a:endParaRPr lang="en-US" sz="2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4167" b="85556"/>
          <a:stretch/>
        </p:blipFill>
        <p:spPr>
          <a:xfrm>
            <a:off x="3" y="23777"/>
            <a:ext cx="3520441" cy="832105"/>
          </a:xfrm>
          <a:prstGeom prst="rect">
            <a:avLst/>
          </a:prstGeom>
        </p:spPr>
      </p:pic>
      <p:cxnSp>
        <p:nvCxnSpPr>
          <p:cNvPr id="5" name="Straight Connector 4"/>
          <p:cNvCxnSpPr/>
          <p:nvPr/>
        </p:nvCxnSpPr>
        <p:spPr>
          <a:xfrm>
            <a:off x="0" y="855881"/>
            <a:ext cx="9144000" cy="0"/>
          </a:xfrm>
          <a:prstGeom prst="line">
            <a:avLst/>
          </a:prstGeom>
          <a:ln w="63500">
            <a:solidFill>
              <a:srgbClr val="339933"/>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3</a:t>
            </a:fld>
            <a:endParaRPr lang="en-US" dirty="0">
              <a:solidFill>
                <a:prstClr val="black">
                  <a:tint val="75000"/>
                </a:prstClr>
              </a:solidFill>
            </a:endParaRPr>
          </a:p>
        </p:txBody>
      </p:sp>
      <p:sp>
        <p:nvSpPr>
          <p:cNvPr id="8" name="TextBox 7"/>
          <p:cNvSpPr txBox="1"/>
          <p:nvPr/>
        </p:nvSpPr>
        <p:spPr>
          <a:xfrm>
            <a:off x="259309" y="5615839"/>
            <a:ext cx="7071865" cy="840230"/>
          </a:xfrm>
          <a:prstGeom prst="rect">
            <a:avLst/>
          </a:prstGeom>
          <a:noFill/>
        </p:spPr>
        <p:txBody>
          <a:bodyPr wrap="square" rtlCol="0">
            <a:spAutoFit/>
          </a:bodyPr>
          <a:lstStyle/>
          <a:p>
            <a:pPr marL="285750" indent="-285750" defTabSz="457200">
              <a:lnSpc>
                <a:spcPct val="80000"/>
              </a:lnSpc>
              <a:buFont typeface="Arial" panose="020B0604020202020204" pitchFamily="34" charset="0"/>
              <a:buChar char="•"/>
            </a:pPr>
            <a:r>
              <a:rPr lang="en-US" sz="3000" dirty="0" smtClean="0">
                <a:solidFill>
                  <a:prstClr val="black"/>
                </a:solidFill>
                <a:cs typeface="Arial"/>
                <a:sym typeface="Arial"/>
              </a:rPr>
              <a:t>How stakeholders were consulted as the district develops and updates the </a:t>
            </a:r>
            <a:r>
              <a:rPr lang="en-US" sz="3000" dirty="0">
                <a:solidFill>
                  <a:prstClr val="black"/>
                </a:solidFill>
                <a:cs typeface="Arial"/>
                <a:sym typeface="Arial"/>
              </a:rPr>
              <a:t>plan.</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94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7413" y="1997824"/>
            <a:ext cx="4083428" cy="3278627"/>
          </a:xfrm>
          <a:prstGeom prst="rect">
            <a:avLst/>
          </a:prstGeom>
          <a:noFill/>
          <a:ln>
            <a:noFill/>
          </a:ln>
          <a:effectLst/>
          <a:extLst/>
        </p:spPr>
      </p:pic>
    </p:spTree>
    <p:extLst>
      <p:ext uri="{BB962C8B-B14F-4D97-AF65-F5344CB8AC3E}">
        <p14:creationId xmlns:p14="http://schemas.microsoft.com/office/powerpoint/2010/main" val="374278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269" y="865664"/>
            <a:ext cx="8964890" cy="1143000"/>
          </a:xfrm>
        </p:spPr>
        <p:txBody>
          <a:bodyPr>
            <a:noAutofit/>
          </a:bodyPr>
          <a:lstStyle/>
          <a:p>
            <a:r>
              <a:rPr lang="en-US" sz="4000" u="sng" dirty="0" smtClean="0"/>
              <a:t>Local Control &amp; Accountability Plan Goals</a:t>
            </a:r>
            <a:endParaRPr lang="en-US" sz="4000" u="sng"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4167" b="85556"/>
          <a:stretch/>
        </p:blipFill>
        <p:spPr>
          <a:xfrm>
            <a:off x="3" y="23777"/>
            <a:ext cx="3520441" cy="832105"/>
          </a:xfrm>
          <a:prstGeom prst="rect">
            <a:avLst/>
          </a:prstGeom>
        </p:spPr>
      </p:pic>
      <p:cxnSp>
        <p:nvCxnSpPr>
          <p:cNvPr id="5" name="Straight Connector 4"/>
          <p:cNvCxnSpPr/>
          <p:nvPr/>
        </p:nvCxnSpPr>
        <p:spPr>
          <a:xfrm>
            <a:off x="0" y="855881"/>
            <a:ext cx="9144000" cy="0"/>
          </a:xfrm>
          <a:prstGeom prst="line">
            <a:avLst/>
          </a:prstGeom>
          <a:ln w="63500">
            <a:solidFill>
              <a:srgbClr val="339933"/>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4</a:t>
            </a:fld>
            <a:endParaRPr lang="en-US" dirty="0">
              <a:solidFill>
                <a:prstClr val="black">
                  <a:tint val="75000"/>
                </a:prstClr>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94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hape 151"/>
          <p:cNvCxnSpPr/>
          <p:nvPr/>
        </p:nvCxnSpPr>
        <p:spPr>
          <a:xfrm>
            <a:off x="0" y="855880"/>
            <a:ext cx="9144000" cy="0"/>
          </a:xfrm>
          <a:prstGeom prst="straightConnector1">
            <a:avLst/>
          </a:prstGeom>
          <a:noFill/>
          <a:ln w="63500" cap="flat" cmpd="sng">
            <a:solidFill>
              <a:srgbClr val="339933"/>
            </a:solidFill>
            <a:prstDash val="solid"/>
            <a:round/>
            <a:headEnd type="none" w="med" len="med"/>
            <a:tailEnd type="none" w="med" len="med"/>
          </a:ln>
        </p:spPr>
      </p:cxn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85836" y="1905000"/>
            <a:ext cx="71723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880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269" y="865664"/>
            <a:ext cx="8964890" cy="1143000"/>
          </a:xfrm>
        </p:spPr>
        <p:txBody>
          <a:bodyPr>
            <a:noAutofit/>
          </a:bodyPr>
          <a:lstStyle/>
          <a:p>
            <a:r>
              <a:rPr lang="en-US" sz="4000" u="sng" dirty="0" smtClean="0"/>
              <a:t>LCAP Translations</a:t>
            </a:r>
            <a:endParaRPr lang="en-US" sz="4000" u="sng"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4167" b="85556"/>
          <a:stretch/>
        </p:blipFill>
        <p:spPr>
          <a:xfrm>
            <a:off x="3" y="23777"/>
            <a:ext cx="3520441" cy="832105"/>
          </a:xfrm>
          <a:prstGeom prst="rect">
            <a:avLst/>
          </a:prstGeom>
        </p:spPr>
      </p:pic>
      <p:cxnSp>
        <p:nvCxnSpPr>
          <p:cNvPr id="5" name="Straight Connector 4"/>
          <p:cNvCxnSpPr/>
          <p:nvPr/>
        </p:nvCxnSpPr>
        <p:spPr>
          <a:xfrm>
            <a:off x="0" y="855881"/>
            <a:ext cx="9144000" cy="0"/>
          </a:xfrm>
          <a:prstGeom prst="line">
            <a:avLst/>
          </a:prstGeom>
          <a:ln w="63500">
            <a:solidFill>
              <a:srgbClr val="339933"/>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5</a:t>
            </a:fld>
            <a:endParaRPr lang="en-US" dirty="0">
              <a:solidFill>
                <a:prstClr val="black">
                  <a:tint val="75000"/>
                </a:prstClr>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94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hape 151"/>
          <p:cNvCxnSpPr/>
          <p:nvPr/>
        </p:nvCxnSpPr>
        <p:spPr>
          <a:xfrm>
            <a:off x="0" y="855880"/>
            <a:ext cx="9144000" cy="0"/>
          </a:xfrm>
          <a:prstGeom prst="straightConnector1">
            <a:avLst/>
          </a:prstGeom>
          <a:noFill/>
          <a:ln w="63500" cap="flat" cmpd="sng">
            <a:solidFill>
              <a:srgbClr val="339933"/>
            </a:solidFill>
            <a:prstDash val="solid"/>
            <a:round/>
            <a:headEnd type="none" w="med" len="med"/>
            <a:tailEnd type="none" w="med" len="med"/>
          </a:ln>
        </p:spPr>
      </p:cxnSp>
      <p:sp>
        <p:nvSpPr>
          <p:cNvPr id="2" name="Content Placeholder 1"/>
          <p:cNvSpPr>
            <a:spLocks noGrp="1"/>
          </p:cNvSpPr>
          <p:nvPr>
            <p:ph idx="1"/>
          </p:nvPr>
        </p:nvSpPr>
        <p:spPr>
          <a:xfrm>
            <a:off x="457200" y="1830387"/>
            <a:ext cx="8229600" cy="4525963"/>
          </a:xfrm>
        </p:spPr>
        <p:txBody>
          <a:bodyPr>
            <a:normAutofit/>
          </a:bodyPr>
          <a:lstStyle/>
          <a:p>
            <a:r>
              <a:rPr lang="en-US" dirty="0" smtClean="0"/>
              <a:t>We have printed copies of the LCAP for each of the district languages</a:t>
            </a:r>
          </a:p>
          <a:p>
            <a:pPr lvl="1"/>
            <a:r>
              <a:rPr lang="en-US" sz="3200" dirty="0" smtClean="0"/>
              <a:t>Resource binders at each table</a:t>
            </a:r>
          </a:p>
          <a:p>
            <a:r>
              <a:rPr lang="en-US" dirty="0" smtClean="0"/>
              <a:t>LCAP online:</a:t>
            </a:r>
          </a:p>
          <a:p>
            <a:pPr lvl="1"/>
            <a:r>
              <a:rPr lang="en-US" sz="3200" dirty="0" smtClean="0">
                <a:hlinkClick r:id="rId5"/>
              </a:rPr>
              <a:t>www.scusd.edu/LCAP</a:t>
            </a:r>
            <a:endParaRPr lang="en-US" sz="3200" dirty="0" smtClean="0"/>
          </a:p>
          <a:p>
            <a:pPr lvl="1"/>
            <a:endParaRPr lang="en-US" sz="3200" dirty="0"/>
          </a:p>
          <a:p>
            <a:r>
              <a:rPr lang="en-US" dirty="0" smtClean="0"/>
              <a:t>SPSA Translations in process</a:t>
            </a:r>
            <a:endParaRPr lang="en-US" dirty="0"/>
          </a:p>
        </p:txBody>
      </p:sp>
    </p:spTree>
    <p:extLst>
      <p:ext uri="{BB962C8B-B14F-4D97-AF65-F5344CB8AC3E}">
        <p14:creationId xmlns:p14="http://schemas.microsoft.com/office/powerpoint/2010/main" val="82534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cxnSp>
        <p:nvCxnSpPr>
          <p:cNvPr id="789" name="Shape 789"/>
          <p:cNvCxnSpPr/>
          <p:nvPr/>
        </p:nvCxnSpPr>
        <p:spPr>
          <a:xfrm>
            <a:off x="0" y="855879"/>
            <a:ext cx="9144000" cy="0"/>
          </a:xfrm>
          <a:prstGeom prst="straightConnector1">
            <a:avLst/>
          </a:prstGeom>
          <a:noFill/>
          <a:ln w="63500" cap="flat" cmpd="sng">
            <a:solidFill>
              <a:srgbClr val="339933"/>
            </a:solidFill>
            <a:prstDash val="solid"/>
            <a:round/>
            <a:headEnd type="none" w="med" len="med"/>
            <a:tailEnd type="none" w="med" len="med"/>
          </a:ln>
        </p:spPr>
      </p:cxnSp>
      <p:sp>
        <p:nvSpPr>
          <p:cNvPr id="790" name="Shape 79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buClr>
                <a:srgbClr val="888888"/>
              </a:buClr>
              <a:buSzPct val="25000"/>
              <a:buFont typeface="Calibri"/>
              <a:buNone/>
            </a:pPr>
            <a:fld id="{00000000-1234-1234-1234-123412341234}" type="slidenum">
              <a:rPr lang="en-US">
                <a:solidFill>
                  <a:srgbClr val="888888"/>
                </a:solidFill>
                <a:ea typeface="Calibri"/>
                <a:cs typeface="Calibri"/>
                <a:sym typeface="Calibri"/>
              </a:rPr>
              <a:pPr>
                <a:buClr>
                  <a:srgbClr val="888888"/>
                </a:buClr>
                <a:buSzPct val="25000"/>
                <a:buFont typeface="Calibri"/>
                <a:buNone/>
              </a:pPr>
              <a:t>6</a:t>
            </a:fld>
            <a:endParaRPr lang="en-US">
              <a:solidFill>
                <a:srgbClr val="888888"/>
              </a:solidFill>
              <a:ea typeface="Calibri"/>
              <a:cs typeface="Calibri"/>
              <a:sym typeface="Calibri"/>
            </a:endParaRPr>
          </a:p>
        </p:txBody>
      </p:sp>
      <p:pic>
        <p:nvPicPr>
          <p:cNvPr id="791" name="Shape 791" descr="C:\Users\cathy-morrison\AppData\Local\Microsoft\Windows\Temporary Internet Files\Content.Outlook\N136Q9UH\logo_est.jpg"/>
          <p:cNvPicPr preferRelativeResize="0"/>
          <p:nvPr/>
        </p:nvPicPr>
        <p:blipFill rotWithShape="1">
          <a:blip r:embed="rId3">
            <a:alphaModFix/>
          </a:blip>
          <a:srcRect/>
          <a:stretch/>
        </p:blipFill>
        <p:spPr>
          <a:xfrm>
            <a:off x="0" y="-2448"/>
            <a:ext cx="4392000" cy="809699"/>
          </a:xfrm>
          <a:prstGeom prst="rect">
            <a:avLst/>
          </a:prstGeom>
          <a:noFill/>
          <a:ln>
            <a:noFill/>
          </a:ln>
        </p:spPr>
      </p:pic>
      <p:sp>
        <p:nvSpPr>
          <p:cNvPr id="792" name="Shape 792"/>
          <p:cNvSpPr txBox="1"/>
          <p:nvPr/>
        </p:nvSpPr>
        <p:spPr>
          <a:xfrm>
            <a:off x="228600" y="910208"/>
            <a:ext cx="8763000" cy="694800"/>
          </a:xfrm>
          <a:prstGeom prst="rect">
            <a:avLst/>
          </a:prstGeom>
          <a:noFill/>
          <a:ln>
            <a:noFill/>
          </a:ln>
        </p:spPr>
        <p:txBody>
          <a:bodyPr lIns="91425" tIns="91425" rIns="91425" bIns="91425" anchor="t" anchorCtr="0">
            <a:noAutofit/>
          </a:bodyPr>
          <a:lstStyle/>
          <a:p>
            <a:pPr algn="ctr"/>
            <a:r>
              <a:rPr lang="en-US" sz="4000" u="sng" dirty="0" smtClean="0">
                <a:solidFill>
                  <a:prstClr val="black"/>
                </a:solidFill>
              </a:rPr>
              <a:t>LCAP Development Timeline</a:t>
            </a:r>
            <a:endParaRPr lang="en-US" sz="4000" u="sng" dirty="0">
              <a:solidFill>
                <a:prstClr val="black"/>
              </a:solidFill>
            </a:endParaRPr>
          </a:p>
          <a:p>
            <a:endParaRPr dirty="0">
              <a:solidFill>
                <a:prstClr val="black"/>
              </a:solidFill>
            </a:endParaRPr>
          </a:p>
        </p:txBody>
      </p:sp>
      <p:cxnSp>
        <p:nvCxnSpPr>
          <p:cNvPr id="4" name="Straight Arrow Connector 3"/>
          <p:cNvCxnSpPr/>
          <p:nvPr/>
        </p:nvCxnSpPr>
        <p:spPr>
          <a:xfrm>
            <a:off x="793428" y="4798235"/>
            <a:ext cx="7512372" cy="2365"/>
          </a:xfrm>
          <a:prstGeom prst="straightConnector1">
            <a:avLst/>
          </a:prstGeom>
          <a:ln w="254000" cap="flat">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81000" y="1767006"/>
            <a:ext cx="1815000" cy="1200329"/>
          </a:xfrm>
          <a:prstGeom prst="rect">
            <a:avLst/>
          </a:prstGeom>
          <a:solidFill>
            <a:schemeClr val="bg1"/>
          </a:solidFill>
        </p:spPr>
        <p:txBody>
          <a:bodyPr wrap="square" rtlCol="0">
            <a:spAutoFit/>
          </a:bodyPr>
          <a:lstStyle/>
          <a:p>
            <a:pPr algn="ctr"/>
            <a:r>
              <a:rPr lang="en-US" b="1" dirty="0" smtClean="0">
                <a:solidFill>
                  <a:prstClr val="black"/>
                </a:solidFill>
              </a:rPr>
              <a:t>November</a:t>
            </a:r>
          </a:p>
          <a:p>
            <a:pPr algn="ctr"/>
            <a:r>
              <a:rPr lang="en-US" dirty="0" smtClean="0">
                <a:solidFill>
                  <a:prstClr val="black"/>
                </a:solidFill>
              </a:rPr>
              <a:t>California School Dashboard</a:t>
            </a:r>
          </a:p>
          <a:p>
            <a:pPr algn="ctr"/>
            <a:r>
              <a:rPr lang="en-US" dirty="0" smtClean="0">
                <a:solidFill>
                  <a:prstClr val="black"/>
                </a:solidFill>
              </a:rPr>
              <a:t>Release</a:t>
            </a:r>
          </a:p>
        </p:txBody>
      </p:sp>
      <p:sp>
        <p:nvSpPr>
          <p:cNvPr id="10" name="TextBox 9"/>
          <p:cNvSpPr txBox="1"/>
          <p:nvPr/>
        </p:nvSpPr>
        <p:spPr>
          <a:xfrm>
            <a:off x="4736244" y="5257800"/>
            <a:ext cx="1129570" cy="1200329"/>
          </a:xfrm>
          <a:prstGeom prst="rect">
            <a:avLst/>
          </a:prstGeom>
          <a:noFill/>
        </p:spPr>
        <p:txBody>
          <a:bodyPr wrap="square" rtlCol="0">
            <a:spAutoFit/>
          </a:bodyPr>
          <a:lstStyle/>
          <a:p>
            <a:pPr algn="ctr"/>
            <a:r>
              <a:rPr lang="en-US" b="1" dirty="0" smtClean="0">
                <a:solidFill>
                  <a:prstClr val="black"/>
                </a:solidFill>
              </a:rPr>
              <a:t>April</a:t>
            </a:r>
          </a:p>
          <a:p>
            <a:pPr algn="ctr"/>
            <a:r>
              <a:rPr lang="en-US" dirty="0" smtClean="0">
                <a:solidFill>
                  <a:prstClr val="black"/>
                </a:solidFill>
              </a:rPr>
              <a:t>LCAP Draft</a:t>
            </a:r>
          </a:p>
          <a:p>
            <a:pPr algn="ctr"/>
            <a:r>
              <a:rPr lang="en-US" dirty="0" smtClean="0">
                <a:solidFill>
                  <a:prstClr val="black"/>
                </a:solidFill>
              </a:rPr>
              <a:t>Release</a:t>
            </a:r>
          </a:p>
        </p:txBody>
      </p:sp>
      <p:sp>
        <p:nvSpPr>
          <p:cNvPr id="11" name="TextBox 10"/>
          <p:cNvSpPr txBox="1"/>
          <p:nvPr/>
        </p:nvSpPr>
        <p:spPr>
          <a:xfrm>
            <a:off x="2370397" y="1899538"/>
            <a:ext cx="1205855" cy="923330"/>
          </a:xfrm>
          <a:prstGeom prst="rect">
            <a:avLst/>
          </a:prstGeom>
          <a:noFill/>
        </p:spPr>
        <p:txBody>
          <a:bodyPr wrap="square" rtlCol="0">
            <a:spAutoFit/>
          </a:bodyPr>
          <a:lstStyle/>
          <a:p>
            <a:pPr algn="ctr"/>
            <a:r>
              <a:rPr lang="en-US" b="1" dirty="0" smtClean="0">
                <a:solidFill>
                  <a:prstClr val="black"/>
                </a:solidFill>
              </a:rPr>
              <a:t>January</a:t>
            </a:r>
          </a:p>
          <a:p>
            <a:pPr algn="ctr"/>
            <a:r>
              <a:rPr lang="en-US" dirty="0" smtClean="0">
                <a:solidFill>
                  <a:prstClr val="black"/>
                </a:solidFill>
              </a:rPr>
              <a:t>Feedback Survey</a:t>
            </a:r>
          </a:p>
        </p:txBody>
      </p:sp>
      <p:sp>
        <p:nvSpPr>
          <p:cNvPr id="12" name="TextBox 11"/>
          <p:cNvSpPr txBox="1"/>
          <p:nvPr/>
        </p:nvSpPr>
        <p:spPr>
          <a:xfrm>
            <a:off x="3070412" y="5181600"/>
            <a:ext cx="1333500" cy="1200329"/>
          </a:xfrm>
          <a:prstGeom prst="rect">
            <a:avLst/>
          </a:prstGeom>
          <a:noFill/>
        </p:spPr>
        <p:txBody>
          <a:bodyPr wrap="square" rtlCol="0">
            <a:spAutoFit/>
          </a:bodyPr>
          <a:lstStyle/>
          <a:p>
            <a:pPr algn="ctr"/>
            <a:r>
              <a:rPr lang="en-US" b="1" dirty="0" smtClean="0">
                <a:solidFill>
                  <a:prstClr val="black"/>
                </a:solidFill>
              </a:rPr>
              <a:t>February</a:t>
            </a:r>
          </a:p>
          <a:p>
            <a:pPr algn="ctr"/>
            <a:r>
              <a:rPr lang="en-US" dirty="0" smtClean="0">
                <a:solidFill>
                  <a:prstClr val="black"/>
                </a:solidFill>
              </a:rPr>
              <a:t>LCAP Annual Review</a:t>
            </a:r>
          </a:p>
        </p:txBody>
      </p:sp>
      <p:sp>
        <p:nvSpPr>
          <p:cNvPr id="13" name="TextBox 12"/>
          <p:cNvSpPr txBox="1"/>
          <p:nvPr/>
        </p:nvSpPr>
        <p:spPr>
          <a:xfrm>
            <a:off x="4033905" y="3414140"/>
            <a:ext cx="2534247" cy="646331"/>
          </a:xfrm>
          <a:prstGeom prst="rect">
            <a:avLst/>
          </a:prstGeom>
          <a:noFill/>
        </p:spPr>
        <p:txBody>
          <a:bodyPr wrap="square" rtlCol="0">
            <a:spAutoFit/>
          </a:bodyPr>
          <a:lstStyle/>
          <a:p>
            <a:pPr algn="ctr"/>
            <a:r>
              <a:rPr lang="en-US" b="1" dirty="0" smtClean="0">
                <a:solidFill>
                  <a:prstClr val="black"/>
                </a:solidFill>
              </a:rPr>
              <a:t> DELAC Subcommittee Studies the LCAP</a:t>
            </a:r>
          </a:p>
        </p:txBody>
      </p:sp>
      <p:sp>
        <p:nvSpPr>
          <p:cNvPr id="14" name="TextBox 13"/>
          <p:cNvSpPr txBox="1"/>
          <p:nvPr/>
        </p:nvSpPr>
        <p:spPr>
          <a:xfrm>
            <a:off x="6235055" y="5257800"/>
            <a:ext cx="1345412" cy="1200329"/>
          </a:xfrm>
          <a:prstGeom prst="rect">
            <a:avLst/>
          </a:prstGeom>
          <a:noFill/>
        </p:spPr>
        <p:txBody>
          <a:bodyPr wrap="square" rtlCol="0">
            <a:spAutoFit/>
          </a:bodyPr>
          <a:lstStyle/>
          <a:p>
            <a:pPr algn="ctr"/>
            <a:r>
              <a:rPr lang="en-US" b="1" dirty="0" smtClean="0">
                <a:solidFill>
                  <a:prstClr val="black"/>
                </a:solidFill>
              </a:rPr>
              <a:t>May</a:t>
            </a:r>
          </a:p>
          <a:p>
            <a:pPr algn="ctr"/>
            <a:r>
              <a:rPr lang="en-US" dirty="0" smtClean="0">
                <a:solidFill>
                  <a:prstClr val="black"/>
                </a:solidFill>
              </a:rPr>
              <a:t>DELAC comment on the LCAP</a:t>
            </a:r>
          </a:p>
        </p:txBody>
      </p:sp>
      <p:cxnSp>
        <p:nvCxnSpPr>
          <p:cNvPr id="7" name="Straight Arrow Connector 6"/>
          <p:cNvCxnSpPr/>
          <p:nvPr/>
        </p:nvCxnSpPr>
        <p:spPr>
          <a:xfrm>
            <a:off x="853914" y="3137141"/>
            <a:ext cx="7512372" cy="0"/>
          </a:xfrm>
          <a:prstGeom prst="straightConnector1">
            <a:avLst/>
          </a:prstGeom>
          <a:ln w="2540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7199" y="4267200"/>
            <a:ext cx="2640562" cy="0"/>
          </a:xfrm>
          <a:prstGeom prst="straightConnector1">
            <a:avLst/>
          </a:prstGeom>
          <a:ln w="203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67199" y="4114799"/>
            <a:ext cx="1676401" cy="461665"/>
          </a:xfrm>
          <a:prstGeom prst="rect">
            <a:avLst/>
          </a:prstGeom>
          <a:noFill/>
        </p:spPr>
        <p:txBody>
          <a:bodyPr wrap="square" rtlCol="0">
            <a:spAutoFit/>
          </a:bodyPr>
          <a:lstStyle/>
          <a:p>
            <a:r>
              <a:rPr lang="en-US" sz="1200" dirty="0" smtClean="0">
                <a:solidFill>
                  <a:prstClr val="white"/>
                </a:solidFill>
              </a:rPr>
              <a:t>Subcommittee Work</a:t>
            </a:r>
          </a:p>
          <a:p>
            <a:endParaRPr lang="en-US" sz="1200" dirty="0">
              <a:solidFill>
                <a:prstClr val="black"/>
              </a:solidFill>
            </a:endParaRPr>
          </a:p>
        </p:txBody>
      </p:sp>
      <p:sp>
        <p:nvSpPr>
          <p:cNvPr id="21" name="TextBox 20"/>
          <p:cNvSpPr txBox="1"/>
          <p:nvPr/>
        </p:nvSpPr>
        <p:spPr>
          <a:xfrm>
            <a:off x="2196000" y="2967335"/>
            <a:ext cx="4550462" cy="553998"/>
          </a:xfrm>
          <a:prstGeom prst="rect">
            <a:avLst/>
          </a:prstGeom>
          <a:noFill/>
        </p:spPr>
        <p:txBody>
          <a:bodyPr wrap="square" rtlCol="0">
            <a:spAutoFit/>
          </a:bodyPr>
          <a:lstStyle/>
          <a:p>
            <a:r>
              <a:rPr lang="en-US" b="1" dirty="0" smtClean="0">
                <a:solidFill>
                  <a:schemeClr val="bg1"/>
                </a:solidFill>
                <a:cs typeface="Arial" panose="020B0604020202020204" pitchFamily="34" charset="0"/>
              </a:rPr>
              <a:t>D </a:t>
            </a:r>
            <a:r>
              <a:rPr lang="en-US" b="1" dirty="0" err="1" smtClean="0">
                <a:solidFill>
                  <a:schemeClr val="bg1"/>
                </a:solidFill>
                <a:cs typeface="Arial" panose="020B0604020202020204" pitchFamily="34" charset="0"/>
              </a:rPr>
              <a:t>i</a:t>
            </a:r>
            <a:r>
              <a:rPr lang="en-US" b="1" dirty="0" smtClean="0">
                <a:solidFill>
                  <a:schemeClr val="bg1"/>
                </a:solidFill>
                <a:cs typeface="Arial" panose="020B0604020202020204" pitchFamily="34" charset="0"/>
              </a:rPr>
              <a:t> s t r </a:t>
            </a:r>
            <a:r>
              <a:rPr lang="en-US" b="1" dirty="0" err="1" smtClean="0">
                <a:solidFill>
                  <a:schemeClr val="bg1"/>
                </a:solidFill>
                <a:cs typeface="Arial" panose="020B0604020202020204" pitchFamily="34" charset="0"/>
              </a:rPr>
              <a:t>i</a:t>
            </a:r>
            <a:r>
              <a:rPr lang="en-US" b="1" dirty="0" smtClean="0">
                <a:solidFill>
                  <a:schemeClr val="bg1"/>
                </a:solidFill>
                <a:cs typeface="Arial" panose="020B0604020202020204" pitchFamily="34" charset="0"/>
              </a:rPr>
              <a:t> c t   D e v e l o p m e n t   P r o c e s </a:t>
            </a:r>
            <a:r>
              <a:rPr lang="en-US" b="1" dirty="0" err="1" smtClean="0">
                <a:solidFill>
                  <a:schemeClr val="bg1"/>
                </a:solidFill>
                <a:cs typeface="Arial" panose="020B0604020202020204" pitchFamily="34" charset="0"/>
              </a:rPr>
              <a:t>s</a:t>
            </a:r>
            <a:r>
              <a:rPr lang="en-US" b="1" dirty="0" smtClean="0">
                <a:solidFill>
                  <a:schemeClr val="bg1"/>
                </a:solidFill>
                <a:cs typeface="Arial" panose="020B0604020202020204" pitchFamily="34" charset="0"/>
              </a:rPr>
              <a:t> </a:t>
            </a:r>
          </a:p>
          <a:p>
            <a:endParaRPr lang="en-US" sz="1200" dirty="0">
              <a:solidFill>
                <a:prstClr val="black"/>
              </a:solidFill>
            </a:endParaRPr>
          </a:p>
        </p:txBody>
      </p:sp>
      <p:sp>
        <p:nvSpPr>
          <p:cNvPr id="2" name="Rectangle 1"/>
          <p:cNvSpPr/>
          <p:nvPr/>
        </p:nvSpPr>
        <p:spPr>
          <a:xfrm>
            <a:off x="1257300" y="5181600"/>
            <a:ext cx="1202637" cy="1477328"/>
          </a:xfrm>
          <a:prstGeom prst="rect">
            <a:avLst/>
          </a:prstGeom>
          <a:solidFill>
            <a:schemeClr val="bg1"/>
          </a:solidFill>
        </p:spPr>
        <p:txBody>
          <a:bodyPr wrap="none">
            <a:spAutoFit/>
          </a:bodyPr>
          <a:lstStyle/>
          <a:p>
            <a:pPr algn="ctr"/>
            <a:r>
              <a:rPr lang="en-US" b="1" dirty="0" smtClean="0">
                <a:solidFill>
                  <a:prstClr val="black"/>
                </a:solidFill>
              </a:rPr>
              <a:t>December</a:t>
            </a:r>
          </a:p>
          <a:p>
            <a:pPr algn="ctr"/>
            <a:r>
              <a:rPr lang="en-US" dirty="0" smtClean="0">
                <a:solidFill>
                  <a:prstClr val="black"/>
                </a:solidFill>
              </a:rPr>
              <a:t>California</a:t>
            </a:r>
          </a:p>
          <a:p>
            <a:pPr algn="ctr"/>
            <a:r>
              <a:rPr lang="en-US" dirty="0" smtClean="0">
                <a:solidFill>
                  <a:prstClr val="black"/>
                </a:solidFill>
              </a:rPr>
              <a:t>School</a:t>
            </a:r>
          </a:p>
          <a:p>
            <a:pPr algn="ctr"/>
            <a:r>
              <a:rPr lang="en-US" dirty="0" smtClean="0">
                <a:solidFill>
                  <a:prstClr val="black"/>
                </a:solidFill>
              </a:rPr>
              <a:t>Dashboard</a:t>
            </a:r>
          </a:p>
          <a:p>
            <a:pPr algn="ctr"/>
            <a:r>
              <a:rPr lang="en-US" dirty="0" smtClean="0">
                <a:solidFill>
                  <a:prstClr val="black"/>
                </a:solidFill>
              </a:rPr>
              <a:t>workshop</a:t>
            </a:r>
            <a:endParaRPr lang="en-US" dirty="0">
              <a:solidFill>
                <a:prstClr val="black"/>
              </a:solidFill>
            </a:endParaRPr>
          </a:p>
        </p:txBody>
      </p:sp>
      <p:sp>
        <p:nvSpPr>
          <p:cNvPr id="8" name="Rectangle 7"/>
          <p:cNvSpPr/>
          <p:nvPr/>
        </p:nvSpPr>
        <p:spPr>
          <a:xfrm>
            <a:off x="7326274" y="1799845"/>
            <a:ext cx="1281953" cy="923330"/>
          </a:xfrm>
          <a:prstGeom prst="rect">
            <a:avLst/>
          </a:prstGeom>
        </p:spPr>
        <p:txBody>
          <a:bodyPr wrap="square">
            <a:spAutoFit/>
          </a:bodyPr>
          <a:lstStyle/>
          <a:p>
            <a:pPr algn="ctr"/>
            <a:r>
              <a:rPr lang="en-US" b="1" dirty="0" smtClean="0">
                <a:solidFill>
                  <a:prstClr val="black"/>
                </a:solidFill>
              </a:rPr>
              <a:t>June</a:t>
            </a:r>
          </a:p>
          <a:p>
            <a:pPr algn="ctr"/>
            <a:r>
              <a:rPr lang="en-US" dirty="0" smtClean="0">
                <a:solidFill>
                  <a:prstClr val="black"/>
                </a:solidFill>
              </a:rPr>
              <a:t>Board Approval</a:t>
            </a:r>
            <a:endParaRPr lang="en-US" dirty="0">
              <a:solidFill>
                <a:prstClr val="black"/>
              </a:solidFill>
            </a:endParaRPr>
          </a:p>
        </p:txBody>
      </p:sp>
      <p:sp>
        <p:nvSpPr>
          <p:cNvPr id="3" name="TextBox 2"/>
          <p:cNvSpPr txBox="1"/>
          <p:nvPr/>
        </p:nvSpPr>
        <p:spPr>
          <a:xfrm>
            <a:off x="2987823" y="4613569"/>
            <a:ext cx="4360864" cy="369332"/>
          </a:xfrm>
          <a:prstGeom prst="rect">
            <a:avLst/>
          </a:prstGeom>
          <a:noFill/>
        </p:spPr>
        <p:txBody>
          <a:bodyPr wrap="square" rtlCol="0">
            <a:spAutoFit/>
          </a:bodyPr>
          <a:lstStyle/>
          <a:p>
            <a:r>
              <a:rPr lang="en-US" b="1" dirty="0" smtClean="0">
                <a:solidFill>
                  <a:prstClr val="white"/>
                </a:solidFill>
              </a:rPr>
              <a:t>D E L A C   M e </a:t>
            </a:r>
            <a:r>
              <a:rPr lang="en-US" b="1" dirty="0" err="1" smtClean="0">
                <a:solidFill>
                  <a:prstClr val="white"/>
                </a:solidFill>
              </a:rPr>
              <a:t>e</a:t>
            </a:r>
            <a:r>
              <a:rPr lang="en-US" b="1" dirty="0" smtClean="0">
                <a:solidFill>
                  <a:prstClr val="white"/>
                </a:solidFill>
              </a:rPr>
              <a:t> t </a:t>
            </a:r>
            <a:r>
              <a:rPr lang="en-US" b="1" dirty="0" err="1" smtClean="0">
                <a:solidFill>
                  <a:prstClr val="white"/>
                </a:solidFill>
              </a:rPr>
              <a:t>i</a:t>
            </a:r>
            <a:r>
              <a:rPr lang="en-US" b="1" dirty="0" smtClean="0">
                <a:solidFill>
                  <a:prstClr val="white"/>
                </a:solidFill>
              </a:rPr>
              <a:t> n g s</a:t>
            </a:r>
            <a:endParaRPr lang="en-US" b="1" dirty="0">
              <a:solidFill>
                <a:prstClr val="white"/>
              </a:solidFill>
            </a:endParaRPr>
          </a:p>
        </p:txBody>
      </p:sp>
      <p:sp>
        <p:nvSpPr>
          <p:cNvPr id="26" name="Rectangle 25"/>
          <p:cNvSpPr/>
          <p:nvPr/>
        </p:nvSpPr>
        <p:spPr>
          <a:xfrm>
            <a:off x="3962399" y="1799845"/>
            <a:ext cx="1143000" cy="1200329"/>
          </a:xfrm>
          <a:prstGeom prst="rect">
            <a:avLst/>
          </a:prstGeom>
        </p:spPr>
        <p:txBody>
          <a:bodyPr wrap="square">
            <a:spAutoFit/>
          </a:bodyPr>
          <a:lstStyle/>
          <a:p>
            <a:pPr algn="ctr"/>
            <a:r>
              <a:rPr lang="en-US" b="1" dirty="0" smtClean="0">
                <a:solidFill>
                  <a:prstClr val="black"/>
                </a:solidFill>
              </a:rPr>
              <a:t>March</a:t>
            </a:r>
            <a:endParaRPr lang="en-US" b="1" dirty="0">
              <a:solidFill>
                <a:prstClr val="black"/>
              </a:solidFill>
            </a:endParaRPr>
          </a:p>
          <a:p>
            <a:pPr algn="ctr"/>
            <a:r>
              <a:rPr lang="en-US" dirty="0" smtClean="0">
                <a:solidFill>
                  <a:prstClr val="black"/>
                </a:solidFill>
              </a:rPr>
              <a:t>LCAP Annual Review</a:t>
            </a:r>
            <a:endParaRPr lang="en-US" dirty="0">
              <a:solidFill>
                <a:prstClr val="black"/>
              </a:solidFill>
            </a:endParaRPr>
          </a:p>
        </p:txBody>
      </p:sp>
      <p:sp>
        <p:nvSpPr>
          <p:cNvPr id="27" name="Rectangle 26"/>
          <p:cNvSpPr/>
          <p:nvPr/>
        </p:nvSpPr>
        <p:spPr>
          <a:xfrm>
            <a:off x="5546334" y="1899538"/>
            <a:ext cx="1361427" cy="923330"/>
          </a:xfrm>
          <a:prstGeom prst="rect">
            <a:avLst/>
          </a:prstGeom>
        </p:spPr>
        <p:txBody>
          <a:bodyPr wrap="square">
            <a:spAutoFit/>
          </a:bodyPr>
          <a:lstStyle/>
          <a:p>
            <a:pPr algn="ctr"/>
            <a:r>
              <a:rPr lang="en-US" b="1" dirty="0" smtClean="0">
                <a:solidFill>
                  <a:prstClr val="black"/>
                </a:solidFill>
              </a:rPr>
              <a:t>April-May</a:t>
            </a:r>
            <a:endParaRPr lang="en-US" b="1" dirty="0">
              <a:solidFill>
                <a:prstClr val="black"/>
              </a:solidFill>
            </a:endParaRPr>
          </a:p>
          <a:p>
            <a:pPr algn="ctr"/>
            <a:r>
              <a:rPr lang="en-US" dirty="0">
                <a:solidFill>
                  <a:prstClr val="black"/>
                </a:solidFill>
              </a:rPr>
              <a:t>LCAP </a:t>
            </a:r>
            <a:endParaRPr lang="en-US" dirty="0" smtClean="0">
              <a:solidFill>
                <a:prstClr val="black"/>
              </a:solidFill>
            </a:endParaRPr>
          </a:p>
          <a:p>
            <a:pPr algn="ctr"/>
            <a:r>
              <a:rPr lang="en-US" dirty="0" smtClean="0">
                <a:solidFill>
                  <a:prstClr val="black"/>
                </a:solidFill>
              </a:rPr>
              <a:t>Draft</a:t>
            </a:r>
            <a:endParaRPr lang="en-US" dirty="0">
              <a:solidFill>
                <a:prstClr val="black"/>
              </a:solidFill>
            </a:endParaRPr>
          </a:p>
        </p:txBody>
      </p:sp>
    </p:spTree>
    <p:extLst>
      <p:ext uri="{BB962C8B-B14F-4D97-AF65-F5344CB8AC3E}">
        <p14:creationId xmlns:p14="http://schemas.microsoft.com/office/powerpoint/2010/main" val="4242522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555" y="685800"/>
            <a:ext cx="8964890" cy="1143000"/>
          </a:xfrm>
        </p:spPr>
        <p:txBody>
          <a:bodyPr>
            <a:noAutofit/>
          </a:bodyPr>
          <a:lstStyle/>
          <a:p>
            <a:r>
              <a:rPr lang="en-US" sz="4000" u="sng" dirty="0" smtClean="0"/>
              <a:t>Next month: learn about the Dashboard</a:t>
            </a:r>
            <a:endParaRPr lang="en-US" sz="4000" u="sng"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4167" b="85556"/>
          <a:stretch/>
        </p:blipFill>
        <p:spPr>
          <a:xfrm>
            <a:off x="3" y="23777"/>
            <a:ext cx="3520441" cy="832105"/>
          </a:xfrm>
          <a:prstGeom prst="rect">
            <a:avLst/>
          </a:prstGeom>
        </p:spPr>
      </p:pic>
      <p:cxnSp>
        <p:nvCxnSpPr>
          <p:cNvPr id="5" name="Straight Connector 4"/>
          <p:cNvCxnSpPr/>
          <p:nvPr/>
        </p:nvCxnSpPr>
        <p:spPr>
          <a:xfrm>
            <a:off x="0" y="855881"/>
            <a:ext cx="9144000" cy="0"/>
          </a:xfrm>
          <a:prstGeom prst="line">
            <a:avLst/>
          </a:prstGeom>
          <a:ln w="63500">
            <a:solidFill>
              <a:srgbClr val="339933"/>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2DDF1208-A25C-D348-B786-80FB7464806D}" type="slidenum">
              <a:rPr lang="en-US" smtClean="0">
                <a:solidFill>
                  <a:prstClr val="black">
                    <a:tint val="75000"/>
                  </a:prstClr>
                </a:solidFill>
              </a:rPr>
              <a:pPr/>
              <a:t>7</a:t>
            </a:fld>
            <a:endParaRPr lang="en-US" dirty="0">
              <a:solidFill>
                <a:prstClr val="black">
                  <a:tint val="75000"/>
                </a:prstClr>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94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hape 151"/>
          <p:cNvCxnSpPr/>
          <p:nvPr/>
        </p:nvCxnSpPr>
        <p:spPr>
          <a:xfrm>
            <a:off x="0" y="855880"/>
            <a:ext cx="9144000" cy="0"/>
          </a:xfrm>
          <a:prstGeom prst="straightConnector1">
            <a:avLst/>
          </a:prstGeom>
          <a:noFill/>
          <a:ln w="63500" cap="flat" cmpd="sng">
            <a:solidFill>
              <a:srgbClr val="339933"/>
            </a:solidFill>
            <a:prstDash val="solid"/>
            <a:round/>
            <a:headEnd type="none" w="med" len="med"/>
            <a:tailEnd type="none" w="med" len="med"/>
          </a:ln>
        </p:spPr>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673783"/>
            <a:ext cx="6591300" cy="50000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254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269" y="865664"/>
            <a:ext cx="8964890" cy="1143000"/>
          </a:xfrm>
        </p:spPr>
        <p:txBody>
          <a:bodyPr>
            <a:noAutofit/>
          </a:bodyPr>
          <a:lstStyle/>
          <a:p>
            <a:r>
              <a:rPr lang="en-US" sz="4000" u="sng" dirty="0" smtClean="0"/>
              <a:t>Contact</a:t>
            </a:r>
            <a:endParaRPr lang="en-US" sz="4000" u="sng"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4167" b="85556"/>
          <a:stretch/>
        </p:blipFill>
        <p:spPr>
          <a:xfrm>
            <a:off x="3" y="23777"/>
            <a:ext cx="3520441" cy="832105"/>
          </a:xfrm>
          <a:prstGeom prst="rect">
            <a:avLst/>
          </a:prstGeom>
        </p:spPr>
      </p:pic>
      <p:cxnSp>
        <p:nvCxnSpPr>
          <p:cNvPr id="5" name="Straight Connector 4"/>
          <p:cNvCxnSpPr/>
          <p:nvPr/>
        </p:nvCxnSpPr>
        <p:spPr>
          <a:xfrm>
            <a:off x="0" y="855881"/>
            <a:ext cx="9144000" cy="0"/>
          </a:xfrm>
          <a:prstGeom prst="line">
            <a:avLst/>
          </a:prstGeom>
          <a:ln w="63500">
            <a:solidFill>
              <a:srgbClr val="339933"/>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F1208-A25C-D348-B786-80FB746480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94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hape 151"/>
          <p:cNvCxnSpPr/>
          <p:nvPr/>
        </p:nvCxnSpPr>
        <p:spPr>
          <a:xfrm>
            <a:off x="0" y="855880"/>
            <a:ext cx="9144000" cy="0"/>
          </a:xfrm>
          <a:prstGeom prst="straightConnector1">
            <a:avLst/>
          </a:prstGeom>
          <a:noFill/>
          <a:ln w="63500" cap="flat" cmpd="sng">
            <a:solidFill>
              <a:srgbClr val="339933"/>
            </a:solidFill>
            <a:prstDash val="solid"/>
            <a:round/>
            <a:headEnd type="none" w="med" len="med"/>
            <a:tailEnd type="none" w="med" len="med"/>
          </a:ln>
        </p:spPr>
      </p:cxnSp>
      <p:sp>
        <p:nvSpPr>
          <p:cNvPr id="2" name="Content Placeholder 1"/>
          <p:cNvSpPr>
            <a:spLocks noGrp="1"/>
          </p:cNvSpPr>
          <p:nvPr>
            <p:ph idx="1"/>
          </p:nvPr>
        </p:nvSpPr>
        <p:spPr>
          <a:xfrm>
            <a:off x="457200" y="1830387"/>
            <a:ext cx="8229600" cy="4525963"/>
          </a:xfrm>
        </p:spPr>
        <p:txBody>
          <a:bodyPr>
            <a:normAutofit/>
          </a:bodyPr>
          <a:lstStyle/>
          <a:p>
            <a:pPr marL="0" indent="0" algn="ctr">
              <a:buNone/>
            </a:pPr>
            <a:r>
              <a:rPr lang="es-ES" dirty="0" smtClean="0"/>
              <a:t> </a:t>
            </a:r>
          </a:p>
          <a:p>
            <a:pPr marL="0" indent="0" algn="ctr">
              <a:buNone/>
            </a:pPr>
            <a:r>
              <a:rPr lang="es-ES" dirty="0" smtClean="0"/>
              <a:t>LCAP </a:t>
            </a:r>
            <a:r>
              <a:rPr lang="es-ES" dirty="0" err="1" smtClean="0"/>
              <a:t>Coordinator</a:t>
            </a:r>
            <a:endParaRPr lang="es-ES" dirty="0" smtClean="0"/>
          </a:p>
          <a:p>
            <a:pPr marL="0" indent="0" algn="ctr">
              <a:buNone/>
            </a:pPr>
            <a:r>
              <a:rPr lang="es-ES" dirty="0" smtClean="0"/>
              <a:t>Cathy Morrison</a:t>
            </a:r>
          </a:p>
          <a:p>
            <a:pPr marL="457200" lvl="1" indent="0" algn="ctr">
              <a:buNone/>
            </a:pPr>
            <a:r>
              <a:rPr lang="en-US" sz="3200" dirty="0" smtClean="0"/>
              <a:t>Email: Cathy-Morrison@scusd.edu</a:t>
            </a:r>
            <a:endParaRPr lang="en-US" sz="3200" dirty="0"/>
          </a:p>
          <a:p>
            <a:pPr marL="0" indent="0" algn="ctr">
              <a:buNone/>
            </a:pPr>
            <a:r>
              <a:rPr lang="en-US" dirty="0" smtClean="0"/>
              <a:t>(916) 643-9222</a:t>
            </a:r>
            <a:endParaRPr lang="en-US" dirty="0"/>
          </a:p>
        </p:txBody>
      </p:sp>
    </p:spTree>
    <p:extLst>
      <p:ext uri="{BB962C8B-B14F-4D97-AF65-F5344CB8AC3E}">
        <p14:creationId xmlns:p14="http://schemas.microsoft.com/office/powerpoint/2010/main" val="5530524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785</Words>
  <Application>Microsoft Office PowerPoint</Application>
  <PresentationFormat>On-screen Show (4:3)</PresentationFormat>
  <Paragraphs>116</Paragraphs>
  <Slides>8</Slides>
  <Notes>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8</vt:i4>
      </vt:variant>
    </vt:vector>
  </HeadingPairs>
  <TitlesOfParts>
    <vt:vector size="13" baseType="lpstr">
      <vt:lpstr>Arial</vt:lpstr>
      <vt:lpstr>Calibri</vt:lpstr>
      <vt:lpstr>3_Office Theme</vt:lpstr>
      <vt:lpstr>1_Office Theme</vt:lpstr>
      <vt:lpstr>2_Office Theme</vt:lpstr>
      <vt:lpstr>Local Control Funding Formula</vt:lpstr>
      <vt:lpstr>LCFF Requirement:  Local Control and Accountability Plan (LCAP)</vt:lpstr>
      <vt:lpstr>Accountability in the LCAP</vt:lpstr>
      <vt:lpstr>Local Control &amp; Accountability Plan Goals</vt:lpstr>
      <vt:lpstr>LCAP Translations</vt:lpstr>
      <vt:lpstr>PowerPoint Presentation</vt:lpstr>
      <vt:lpstr>Next month: learn about the Dashboard</vt:lpstr>
      <vt:lpstr>Contact</vt:lpstr>
    </vt:vector>
  </TitlesOfParts>
  <Company>SCUSD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SCUSD</dc:creator>
  <cp:lastModifiedBy>Cathy Morrison</cp:lastModifiedBy>
  <cp:revision>15</cp:revision>
  <dcterms:created xsi:type="dcterms:W3CDTF">2017-10-25T21:38:42Z</dcterms:created>
  <dcterms:modified xsi:type="dcterms:W3CDTF">2017-10-26T17:50:22Z</dcterms:modified>
</cp:coreProperties>
</file>