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17"/>
  </p:notesMasterIdLst>
  <p:handoutMasterIdLst>
    <p:handoutMasterId r:id="rId18"/>
  </p:handoutMasterIdLst>
  <p:sldIdLst>
    <p:sldId id="677" r:id="rId3"/>
    <p:sldId id="678" r:id="rId4"/>
    <p:sldId id="679" r:id="rId5"/>
    <p:sldId id="680" r:id="rId6"/>
    <p:sldId id="681" r:id="rId7"/>
    <p:sldId id="682" r:id="rId8"/>
    <p:sldId id="683" r:id="rId9"/>
    <p:sldId id="684" r:id="rId10"/>
    <p:sldId id="685" r:id="rId11"/>
    <p:sldId id="686" r:id="rId12"/>
    <p:sldId id="687" r:id="rId13"/>
    <p:sldId id="688" r:id="rId14"/>
    <p:sldId id="689" r:id="rId15"/>
    <p:sldId id="714" r:id="rId16"/>
  </p:sldIdLst>
  <p:sldSz cx="9829800" cy="7315200"/>
  <p:notesSz cx="6950075" cy="9236075"/>
  <p:defaultTextStyle>
    <a:defPPr>
      <a:defRPr lang="en-US"/>
    </a:defPPr>
    <a:lvl1pPr marL="0" algn="l" defTabSz="979600" rtl="0" eaLnBrk="1" latinLnBrk="0" hangingPunct="1">
      <a:defRPr sz="1929" kern="1200">
        <a:solidFill>
          <a:schemeClr val="tx1"/>
        </a:solidFill>
        <a:latin typeface="+mn-lt"/>
        <a:ea typeface="+mn-ea"/>
        <a:cs typeface="+mn-cs"/>
      </a:defRPr>
    </a:lvl1pPr>
    <a:lvl2pPr marL="489800" algn="l" defTabSz="979600" rtl="0" eaLnBrk="1" latinLnBrk="0" hangingPunct="1">
      <a:defRPr sz="1929" kern="1200">
        <a:solidFill>
          <a:schemeClr val="tx1"/>
        </a:solidFill>
        <a:latin typeface="+mn-lt"/>
        <a:ea typeface="+mn-ea"/>
        <a:cs typeface="+mn-cs"/>
      </a:defRPr>
    </a:lvl2pPr>
    <a:lvl3pPr marL="979600" algn="l" defTabSz="979600" rtl="0" eaLnBrk="1" latinLnBrk="0" hangingPunct="1">
      <a:defRPr sz="1929" kern="1200">
        <a:solidFill>
          <a:schemeClr val="tx1"/>
        </a:solidFill>
        <a:latin typeface="+mn-lt"/>
        <a:ea typeface="+mn-ea"/>
        <a:cs typeface="+mn-cs"/>
      </a:defRPr>
    </a:lvl3pPr>
    <a:lvl4pPr marL="1469400" algn="l" defTabSz="979600" rtl="0" eaLnBrk="1" latinLnBrk="0" hangingPunct="1">
      <a:defRPr sz="1929" kern="1200">
        <a:solidFill>
          <a:schemeClr val="tx1"/>
        </a:solidFill>
        <a:latin typeface="+mn-lt"/>
        <a:ea typeface="+mn-ea"/>
        <a:cs typeface="+mn-cs"/>
      </a:defRPr>
    </a:lvl4pPr>
    <a:lvl5pPr marL="1959202" algn="l" defTabSz="979600" rtl="0" eaLnBrk="1" latinLnBrk="0" hangingPunct="1">
      <a:defRPr sz="1929" kern="1200">
        <a:solidFill>
          <a:schemeClr val="tx1"/>
        </a:solidFill>
        <a:latin typeface="+mn-lt"/>
        <a:ea typeface="+mn-ea"/>
        <a:cs typeface="+mn-cs"/>
      </a:defRPr>
    </a:lvl5pPr>
    <a:lvl6pPr marL="2449003" algn="l" defTabSz="979600" rtl="0" eaLnBrk="1" latinLnBrk="0" hangingPunct="1">
      <a:defRPr sz="1929" kern="1200">
        <a:solidFill>
          <a:schemeClr val="tx1"/>
        </a:solidFill>
        <a:latin typeface="+mn-lt"/>
        <a:ea typeface="+mn-ea"/>
        <a:cs typeface="+mn-cs"/>
      </a:defRPr>
    </a:lvl6pPr>
    <a:lvl7pPr marL="2938803" algn="l" defTabSz="979600" rtl="0" eaLnBrk="1" latinLnBrk="0" hangingPunct="1">
      <a:defRPr sz="1929" kern="1200">
        <a:solidFill>
          <a:schemeClr val="tx1"/>
        </a:solidFill>
        <a:latin typeface="+mn-lt"/>
        <a:ea typeface="+mn-ea"/>
        <a:cs typeface="+mn-cs"/>
      </a:defRPr>
    </a:lvl7pPr>
    <a:lvl8pPr marL="3428603" algn="l" defTabSz="979600" rtl="0" eaLnBrk="1" latinLnBrk="0" hangingPunct="1">
      <a:defRPr sz="1929" kern="1200">
        <a:solidFill>
          <a:schemeClr val="tx1"/>
        </a:solidFill>
        <a:latin typeface="+mn-lt"/>
        <a:ea typeface="+mn-ea"/>
        <a:cs typeface="+mn-cs"/>
      </a:defRPr>
    </a:lvl8pPr>
    <a:lvl9pPr marL="3918403" algn="l" defTabSz="979600" rtl="0" eaLnBrk="1" latinLnBrk="0" hangingPunct="1">
      <a:defRPr sz="1929"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04">
          <p15:clr>
            <a:srgbClr val="A4A3A4"/>
          </p15:clr>
        </p15:guide>
        <p15:guide id="2" pos="3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59" autoAdjust="0"/>
    <p:restoredTop sz="90750" autoAdjust="0"/>
  </p:normalViewPr>
  <p:slideViewPr>
    <p:cSldViewPr snapToGrid="0">
      <p:cViewPr>
        <p:scale>
          <a:sx n="80" d="100"/>
          <a:sy n="80" d="100"/>
        </p:scale>
        <p:origin x="-1134" y="168"/>
      </p:cViewPr>
      <p:guideLst>
        <p:guide orient="horz" pos="2304"/>
        <p:guide pos="3096"/>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15294"/>
    </p:cViewPr>
  </p:sorterViewPr>
  <p:notesViewPr>
    <p:cSldViewPr snapToGrid="0">
      <p:cViewPr varScale="1">
        <p:scale>
          <a:sx n="52" d="100"/>
          <a:sy n="52" d="100"/>
        </p:scale>
        <p:origin x="-1806"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6F81B-C59F-4D5B-9A73-D1463873730D}" type="doc">
      <dgm:prSet loTypeId="urn:microsoft.com/office/officeart/2005/8/layout/arrow2" loCatId="process" qsTypeId="urn:microsoft.com/office/officeart/2005/8/quickstyle/simple1" qsCatId="simple" csTypeId="urn:microsoft.com/office/officeart/2005/8/colors/accent1_2" csCatId="accent1" phldr="1"/>
      <dgm:spPr/>
    </dgm:pt>
    <dgm:pt modelId="{557B2CCA-99DA-433A-984D-30BF05A86CE8}">
      <dgm:prSet phldrT="[Text]" custT="1"/>
      <dgm:spPr/>
      <dgm:t>
        <a:bodyPr/>
        <a:lstStyle/>
        <a:p>
          <a:r>
            <a:rPr lang="en-US" sz="1600" dirty="0" smtClean="0"/>
            <a:t>Establishing expectations for all classroom talk</a:t>
          </a:r>
          <a:endParaRPr lang="en-US" sz="1600" dirty="0"/>
        </a:p>
      </dgm:t>
    </dgm:pt>
    <dgm:pt modelId="{C1B733D9-F55A-4B68-AB76-CDF283E57281}" type="parTrans" cxnId="{A25A0787-7F08-4F7C-BB3A-BC7F9B960A4B}">
      <dgm:prSet/>
      <dgm:spPr/>
      <dgm:t>
        <a:bodyPr/>
        <a:lstStyle/>
        <a:p>
          <a:endParaRPr lang="en-US"/>
        </a:p>
      </dgm:t>
    </dgm:pt>
    <dgm:pt modelId="{9C66C841-2546-48AF-BF6A-68A0AD9E2CD6}" type="sibTrans" cxnId="{A25A0787-7F08-4F7C-BB3A-BC7F9B960A4B}">
      <dgm:prSet/>
      <dgm:spPr/>
      <dgm:t>
        <a:bodyPr/>
        <a:lstStyle/>
        <a:p>
          <a:endParaRPr lang="en-US"/>
        </a:p>
      </dgm:t>
    </dgm:pt>
    <dgm:pt modelId="{D37AC0BA-1014-4E3A-A59B-994713A73E85}">
      <dgm:prSet phldrT="[Text]" custT="1"/>
      <dgm:spPr/>
      <dgm:t>
        <a:bodyPr/>
        <a:lstStyle/>
        <a:p>
          <a:r>
            <a:rPr lang="en-US" sz="1600" dirty="0" smtClean="0"/>
            <a:t>Implementing discussion protocols</a:t>
          </a:r>
          <a:endParaRPr lang="en-US" sz="1600" dirty="0"/>
        </a:p>
      </dgm:t>
    </dgm:pt>
    <dgm:pt modelId="{7DFFD62B-B789-4194-B10C-34B5A82A1FCA}" type="parTrans" cxnId="{C1AE11EE-F855-464D-99B4-DD03FDB983A2}">
      <dgm:prSet/>
      <dgm:spPr/>
      <dgm:t>
        <a:bodyPr/>
        <a:lstStyle/>
        <a:p>
          <a:endParaRPr lang="en-US"/>
        </a:p>
      </dgm:t>
    </dgm:pt>
    <dgm:pt modelId="{F7CC32D5-C57F-41A5-974D-59CB77D0A7B6}" type="sibTrans" cxnId="{C1AE11EE-F855-464D-99B4-DD03FDB983A2}">
      <dgm:prSet/>
      <dgm:spPr/>
      <dgm:t>
        <a:bodyPr/>
        <a:lstStyle/>
        <a:p>
          <a:endParaRPr lang="en-US"/>
        </a:p>
      </dgm:t>
    </dgm:pt>
    <dgm:pt modelId="{BA2AA7CF-B6CF-4EC4-8003-85E746DA63AE}">
      <dgm:prSet phldrT="[Text]" custT="1"/>
      <dgm:spPr/>
      <dgm:t>
        <a:bodyPr/>
        <a:lstStyle/>
        <a:p>
          <a:r>
            <a:rPr lang="en-US" sz="1600" dirty="0" smtClean="0"/>
            <a:t>Increasing depth of conversations</a:t>
          </a:r>
          <a:endParaRPr lang="en-US" sz="1600" dirty="0"/>
        </a:p>
      </dgm:t>
    </dgm:pt>
    <dgm:pt modelId="{49E0D8ED-C170-4850-9970-8E4E6C8141A2}" type="parTrans" cxnId="{41C5C148-C5FE-42CD-8387-16F26C29D969}">
      <dgm:prSet/>
      <dgm:spPr/>
      <dgm:t>
        <a:bodyPr/>
        <a:lstStyle/>
        <a:p>
          <a:endParaRPr lang="en-US"/>
        </a:p>
      </dgm:t>
    </dgm:pt>
    <dgm:pt modelId="{C4A09850-FA98-45D6-AED3-947BE338439B}" type="sibTrans" cxnId="{41C5C148-C5FE-42CD-8387-16F26C29D969}">
      <dgm:prSet/>
      <dgm:spPr/>
      <dgm:t>
        <a:bodyPr/>
        <a:lstStyle/>
        <a:p>
          <a:endParaRPr lang="en-US"/>
        </a:p>
      </dgm:t>
    </dgm:pt>
    <dgm:pt modelId="{33066457-AC2F-4BB1-BB17-7970D290EF79}">
      <dgm:prSet custT="1"/>
      <dgm:spPr/>
      <dgm:t>
        <a:bodyPr/>
        <a:lstStyle/>
        <a:p>
          <a:r>
            <a:rPr lang="en-US" sz="1600" dirty="0" smtClean="0"/>
            <a:t>Setting up physical environment that promotes conversation</a:t>
          </a:r>
          <a:endParaRPr lang="en-US" sz="1600" dirty="0"/>
        </a:p>
      </dgm:t>
    </dgm:pt>
    <dgm:pt modelId="{54723BDD-C155-430A-A580-0B905480F309}" type="parTrans" cxnId="{B81E857F-722B-49EF-A54A-50F1EE610DD4}">
      <dgm:prSet/>
      <dgm:spPr/>
      <dgm:t>
        <a:bodyPr/>
        <a:lstStyle/>
        <a:p>
          <a:endParaRPr lang="en-US"/>
        </a:p>
      </dgm:t>
    </dgm:pt>
    <dgm:pt modelId="{FFA6C414-CE42-4279-B361-38BC3B89373C}" type="sibTrans" cxnId="{B81E857F-722B-49EF-A54A-50F1EE610DD4}">
      <dgm:prSet/>
      <dgm:spPr/>
      <dgm:t>
        <a:bodyPr/>
        <a:lstStyle/>
        <a:p>
          <a:endParaRPr lang="en-US"/>
        </a:p>
      </dgm:t>
    </dgm:pt>
    <dgm:pt modelId="{03DFF705-C8FA-4AC2-B0E3-E17F390EED08}" type="pres">
      <dgm:prSet presAssocID="{4C26F81B-C59F-4D5B-9A73-D1463873730D}" presName="arrowDiagram" presStyleCnt="0">
        <dgm:presLayoutVars>
          <dgm:chMax val="5"/>
          <dgm:dir/>
          <dgm:resizeHandles val="exact"/>
        </dgm:presLayoutVars>
      </dgm:prSet>
      <dgm:spPr/>
    </dgm:pt>
    <dgm:pt modelId="{F6B9B0E2-D0E1-4529-AF53-5EB99496D8D4}" type="pres">
      <dgm:prSet presAssocID="{4C26F81B-C59F-4D5B-9A73-D1463873730D}" presName="arrow" presStyleLbl="bgShp" presStyleIdx="0" presStyleCnt="1"/>
      <dgm:spPr/>
    </dgm:pt>
    <dgm:pt modelId="{136DFB3E-56FB-46B2-881E-6BE6033DC1B9}" type="pres">
      <dgm:prSet presAssocID="{4C26F81B-C59F-4D5B-9A73-D1463873730D}" presName="arrowDiagram4" presStyleCnt="0"/>
      <dgm:spPr/>
    </dgm:pt>
    <dgm:pt modelId="{AD785B67-BBE1-48CB-AB94-183AA5943932}" type="pres">
      <dgm:prSet presAssocID="{33066457-AC2F-4BB1-BB17-7970D290EF79}" presName="bullet4a" presStyleLbl="node1" presStyleIdx="0" presStyleCnt="4"/>
      <dgm:spPr/>
    </dgm:pt>
    <dgm:pt modelId="{1C8F981D-8A5F-4B32-BA75-9031DFDEA6EC}" type="pres">
      <dgm:prSet presAssocID="{33066457-AC2F-4BB1-BB17-7970D290EF79}" presName="textBox4a" presStyleLbl="revTx" presStyleIdx="0" presStyleCnt="4" custScaleX="121145" custLinFactNeighborX="12717" custLinFactNeighborY="5641">
        <dgm:presLayoutVars>
          <dgm:bulletEnabled val="1"/>
        </dgm:presLayoutVars>
      </dgm:prSet>
      <dgm:spPr/>
      <dgm:t>
        <a:bodyPr/>
        <a:lstStyle/>
        <a:p>
          <a:endParaRPr lang="en-US"/>
        </a:p>
      </dgm:t>
    </dgm:pt>
    <dgm:pt modelId="{80C8F436-81EF-4BD4-B09E-3B761E05071D}" type="pres">
      <dgm:prSet presAssocID="{557B2CCA-99DA-433A-984D-30BF05A86CE8}" presName="bullet4b" presStyleLbl="node1" presStyleIdx="1" presStyleCnt="4"/>
      <dgm:spPr/>
    </dgm:pt>
    <dgm:pt modelId="{AA8C509D-CF79-455A-974B-C2E70D411027}" type="pres">
      <dgm:prSet presAssocID="{557B2CCA-99DA-433A-984D-30BF05A86CE8}" presName="textBox4b" presStyleLbl="revTx" presStyleIdx="1" presStyleCnt="4">
        <dgm:presLayoutVars>
          <dgm:bulletEnabled val="1"/>
        </dgm:presLayoutVars>
      </dgm:prSet>
      <dgm:spPr/>
      <dgm:t>
        <a:bodyPr/>
        <a:lstStyle/>
        <a:p>
          <a:endParaRPr lang="en-US"/>
        </a:p>
      </dgm:t>
    </dgm:pt>
    <dgm:pt modelId="{BEEF83EA-75E1-425F-930A-F759ADC0FF88}" type="pres">
      <dgm:prSet presAssocID="{D37AC0BA-1014-4E3A-A59B-994713A73E85}" presName="bullet4c" presStyleLbl="node1" presStyleIdx="2" presStyleCnt="4"/>
      <dgm:spPr/>
    </dgm:pt>
    <dgm:pt modelId="{3C42FB70-6FE0-457D-8BF0-990B12323FDA}" type="pres">
      <dgm:prSet presAssocID="{D37AC0BA-1014-4E3A-A59B-994713A73E85}" presName="textBox4c" presStyleLbl="revTx" presStyleIdx="2" presStyleCnt="4">
        <dgm:presLayoutVars>
          <dgm:bulletEnabled val="1"/>
        </dgm:presLayoutVars>
      </dgm:prSet>
      <dgm:spPr/>
      <dgm:t>
        <a:bodyPr/>
        <a:lstStyle/>
        <a:p>
          <a:endParaRPr lang="en-US"/>
        </a:p>
      </dgm:t>
    </dgm:pt>
    <dgm:pt modelId="{512C96CF-1673-4A3D-B77B-7B659676C5B0}" type="pres">
      <dgm:prSet presAssocID="{BA2AA7CF-B6CF-4EC4-8003-85E746DA63AE}" presName="bullet4d" presStyleLbl="node1" presStyleIdx="3" presStyleCnt="4"/>
      <dgm:spPr/>
    </dgm:pt>
    <dgm:pt modelId="{F02D5179-DE72-47A9-A779-A387B68BC7F0}" type="pres">
      <dgm:prSet presAssocID="{BA2AA7CF-B6CF-4EC4-8003-85E746DA63AE}" presName="textBox4d" presStyleLbl="revTx" presStyleIdx="3" presStyleCnt="4" custScaleX="128306" custScaleY="100127" custLinFactNeighborX="12243" custLinFactNeighborY="4808">
        <dgm:presLayoutVars>
          <dgm:bulletEnabled val="1"/>
        </dgm:presLayoutVars>
      </dgm:prSet>
      <dgm:spPr/>
      <dgm:t>
        <a:bodyPr/>
        <a:lstStyle/>
        <a:p>
          <a:endParaRPr lang="en-US"/>
        </a:p>
      </dgm:t>
    </dgm:pt>
  </dgm:ptLst>
  <dgm:cxnLst>
    <dgm:cxn modelId="{C1AE11EE-F855-464D-99B4-DD03FDB983A2}" srcId="{4C26F81B-C59F-4D5B-9A73-D1463873730D}" destId="{D37AC0BA-1014-4E3A-A59B-994713A73E85}" srcOrd="2" destOrd="0" parTransId="{7DFFD62B-B789-4194-B10C-34B5A82A1FCA}" sibTransId="{F7CC32D5-C57F-41A5-974D-59CB77D0A7B6}"/>
    <dgm:cxn modelId="{A25A0787-7F08-4F7C-BB3A-BC7F9B960A4B}" srcId="{4C26F81B-C59F-4D5B-9A73-D1463873730D}" destId="{557B2CCA-99DA-433A-984D-30BF05A86CE8}" srcOrd="1" destOrd="0" parTransId="{C1B733D9-F55A-4B68-AB76-CDF283E57281}" sibTransId="{9C66C841-2546-48AF-BF6A-68A0AD9E2CD6}"/>
    <dgm:cxn modelId="{B0571AB1-AA57-48D6-88A4-E4D6DE2FD6CE}" type="presOf" srcId="{4C26F81B-C59F-4D5B-9A73-D1463873730D}" destId="{03DFF705-C8FA-4AC2-B0E3-E17F390EED08}" srcOrd="0" destOrd="0" presId="urn:microsoft.com/office/officeart/2005/8/layout/arrow2"/>
    <dgm:cxn modelId="{B81E857F-722B-49EF-A54A-50F1EE610DD4}" srcId="{4C26F81B-C59F-4D5B-9A73-D1463873730D}" destId="{33066457-AC2F-4BB1-BB17-7970D290EF79}" srcOrd="0" destOrd="0" parTransId="{54723BDD-C155-430A-A580-0B905480F309}" sibTransId="{FFA6C414-CE42-4279-B361-38BC3B89373C}"/>
    <dgm:cxn modelId="{00CEDABA-8072-47A1-8F08-917B64F469EF}" type="presOf" srcId="{33066457-AC2F-4BB1-BB17-7970D290EF79}" destId="{1C8F981D-8A5F-4B32-BA75-9031DFDEA6EC}" srcOrd="0" destOrd="0" presId="urn:microsoft.com/office/officeart/2005/8/layout/arrow2"/>
    <dgm:cxn modelId="{49A49C5C-8BEB-4387-9EC6-2EFB87A27784}" type="presOf" srcId="{D37AC0BA-1014-4E3A-A59B-994713A73E85}" destId="{3C42FB70-6FE0-457D-8BF0-990B12323FDA}" srcOrd="0" destOrd="0" presId="urn:microsoft.com/office/officeart/2005/8/layout/arrow2"/>
    <dgm:cxn modelId="{862BE1B8-39BC-4F24-B03E-45A16D1C053B}" type="presOf" srcId="{BA2AA7CF-B6CF-4EC4-8003-85E746DA63AE}" destId="{F02D5179-DE72-47A9-A779-A387B68BC7F0}" srcOrd="0" destOrd="0" presId="urn:microsoft.com/office/officeart/2005/8/layout/arrow2"/>
    <dgm:cxn modelId="{41C5C148-C5FE-42CD-8387-16F26C29D969}" srcId="{4C26F81B-C59F-4D5B-9A73-D1463873730D}" destId="{BA2AA7CF-B6CF-4EC4-8003-85E746DA63AE}" srcOrd="3" destOrd="0" parTransId="{49E0D8ED-C170-4850-9970-8E4E6C8141A2}" sibTransId="{C4A09850-FA98-45D6-AED3-947BE338439B}"/>
    <dgm:cxn modelId="{A0407A69-7AD7-4A87-875C-4AEFC645C211}" type="presOf" srcId="{557B2CCA-99DA-433A-984D-30BF05A86CE8}" destId="{AA8C509D-CF79-455A-974B-C2E70D411027}" srcOrd="0" destOrd="0" presId="urn:microsoft.com/office/officeart/2005/8/layout/arrow2"/>
    <dgm:cxn modelId="{32367D99-98F8-40FB-A34F-259C86895B82}" type="presParOf" srcId="{03DFF705-C8FA-4AC2-B0E3-E17F390EED08}" destId="{F6B9B0E2-D0E1-4529-AF53-5EB99496D8D4}" srcOrd="0" destOrd="0" presId="urn:microsoft.com/office/officeart/2005/8/layout/arrow2"/>
    <dgm:cxn modelId="{66BC93B8-A5AA-4306-B341-0441C2180320}" type="presParOf" srcId="{03DFF705-C8FA-4AC2-B0E3-E17F390EED08}" destId="{136DFB3E-56FB-46B2-881E-6BE6033DC1B9}" srcOrd="1" destOrd="0" presId="urn:microsoft.com/office/officeart/2005/8/layout/arrow2"/>
    <dgm:cxn modelId="{1C5A1197-512B-47AC-99C8-32E246D6DF26}" type="presParOf" srcId="{136DFB3E-56FB-46B2-881E-6BE6033DC1B9}" destId="{AD785B67-BBE1-48CB-AB94-183AA5943932}" srcOrd="0" destOrd="0" presId="urn:microsoft.com/office/officeart/2005/8/layout/arrow2"/>
    <dgm:cxn modelId="{4D821B1B-7D9B-4F07-95A6-98B93749DD8F}" type="presParOf" srcId="{136DFB3E-56FB-46B2-881E-6BE6033DC1B9}" destId="{1C8F981D-8A5F-4B32-BA75-9031DFDEA6EC}" srcOrd="1" destOrd="0" presId="urn:microsoft.com/office/officeart/2005/8/layout/arrow2"/>
    <dgm:cxn modelId="{35A7D5CF-B90A-4576-B862-F627F5D89B38}" type="presParOf" srcId="{136DFB3E-56FB-46B2-881E-6BE6033DC1B9}" destId="{80C8F436-81EF-4BD4-B09E-3B761E05071D}" srcOrd="2" destOrd="0" presId="urn:microsoft.com/office/officeart/2005/8/layout/arrow2"/>
    <dgm:cxn modelId="{998445E7-6894-44BC-841E-31DF00AAB3E6}" type="presParOf" srcId="{136DFB3E-56FB-46B2-881E-6BE6033DC1B9}" destId="{AA8C509D-CF79-455A-974B-C2E70D411027}" srcOrd="3" destOrd="0" presId="urn:microsoft.com/office/officeart/2005/8/layout/arrow2"/>
    <dgm:cxn modelId="{E6DB8224-84B6-4525-B8EC-3E45F88DA357}" type="presParOf" srcId="{136DFB3E-56FB-46B2-881E-6BE6033DC1B9}" destId="{BEEF83EA-75E1-425F-930A-F759ADC0FF88}" srcOrd="4" destOrd="0" presId="urn:microsoft.com/office/officeart/2005/8/layout/arrow2"/>
    <dgm:cxn modelId="{09F92202-624D-4B5C-B6D1-8E0F28A09461}" type="presParOf" srcId="{136DFB3E-56FB-46B2-881E-6BE6033DC1B9}" destId="{3C42FB70-6FE0-457D-8BF0-990B12323FDA}" srcOrd="5" destOrd="0" presId="urn:microsoft.com/office/officeart/2005/8/layout/arrow2"/>
    <dgm:cxn modelId="{8092D8DC-F901-47DC-A991-045EBA2FEEAC}" type="presParOf" srcId="{136DFB3E-56FB-46B2-881E-6BE6033DC1B9}" destId="{512C96CF-1673-4A3D-B77B-7B659676C5B0}" srcOrd="6" destOrd="0" presId="urn:microsoft.com/office/officeart/2005/8/layout/arrow2"/>
    <dgm:cxn modelId="{F6021C51-B7F2-4DC4-986F-23A2BEB3BE8B}" type="presParOf" srcId="{136DFB3E-56FB-46B2-881E-6BE6033DC1B9}" destId="{F02D5179-DE72-47A9-A779-A387B68BC7F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1C420-7CA5-4B07-BCBC-1E2C1C4C5B9B}"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06B862C9-B798-4CDF-B3F7-E145F47788C7}">
      <dgm:prSet phldrT="[Text]"/>
      <dgm:spPr/>
      <dgm:t>
        <a:bodyPr/>
        <a:lstStyle/>
        <a:p>
          <a:r>
            <a:rPr lang="en-US" dirty="0" smtClean="0"/>
            <a:t>Level 1</a:t>
          </a:r>
        </a:p>
        <a:p>
          <a:r>
            <a:rPr lang="en-US" dirty="0" smtClean="0"/>
            <a:t>Recall</a:t>
          </a:r>
          <a:endParaRPr lang="en-US" dirty="0"/>
        </a:p>
      </dgm:t>
    </dgm:pt>
    <dgm:pt modelId="{987A1B55-92A7-4EC0-B3A9-1ABF0860A396}" type="parTrans" cxnId="{DDFBE387-C072-4282-9E96-7B31CC0E1E7F}">
      <dgm:prSet/>
      <dgm:spPr/>
      <dgm:t>
        <a:bodyPr/>
        <a:lstStyle/>
        <a:p>
          <a:endParaRPr lang="en-US"/>
        </a:p>
      </dgm:t>
    </dgm:pt>
    <dgm:pt modelId="{F292DF15-680B-4A5C-8221-60AA41F2D485}" type="sibTrans" cxnId="{DDFBE387-C072-4282-9E96-7B31CC0E1E7F}">
      <dgm:prSet/>
      <dgm:spPr/>
      <dgm:t>
        <a:bodyPr/>
        <a:lstStyle/>
        <a:p>
          <a:endParaRPr lang="en-US"/>
        </a:p>
      </dgm:t>
    </dgm:pt>
    <dgm:pt modelId="{E863CD90-DCB7-49B6-A3A7-852B0035C450}">
      <dgm:prSet phldrT="[Text]"/>
      <dgm:spPr/>
      <dgm:t>
        <a:bodyPr/>
        <a:lstStyle/>
        <a:p>
          <a:r>
            <a:rPr lang="en-US" dirty="0" smtClean="0"/>
            <a:t>Recall fact, or information</a:t>
          </a:r>
          <a:endParaRPr lang="en-US" dirty="0"/>
        </a:p>
      </dgm:t>
    </dgm:pt>
    <dgm:pt modelId="{31B83452-6769-49DD-A0D2-B552D853F657}" type="parTrans" cxnId="{D08B02A9-3D42-43D6-BD67-565FDAA1542F}">
      <dgm:prSet/>
      <dgm:spPr/>
      <dgm:t>
        <a:bodyPr/>
        <a:lstStyle/>
        <a:p>
          <a:endParaRPr lang="en-US"/>
        </a:p>
      </dgm:t>
    </dgm:pt>
    <dgm:pt modelId="{E0DD67EF-CCD3-460C-A67C-554D13E22A48}" type="sibTrans" cxnId="{D08B02A9-3D42-43D6-BD67-565FDAA1542F}">
      <dgm:prSet/>
      <dgm:spPr/>
      <dgm:t>
        <a:bodyPr/>
        <a:lstStyle/>
        <a:p>
          <a:endParaRPr lang="en-US"/>
        </a:p>
      </dgm:t>
    </dgm:pt>
    <dgm:pt modelId="{3DB24F02-DF01-4C46-8ADE-F8E9F651A011}">
      <dgm:prSet phldrT="[Text]"/>
      <dgm:spPr/>
      <dgm:t>
        <a:bodyPr/>
        <a:lstStyle/>
        <a:p>
          <a:r>
            <a:rPr lang="en-US" dirty="0" smtClean="0"/>
            <a:t>Level 2</a:t>
          </a:r>
        </a:p>
        <a:p>
          <a:r>
            <a:rPr lang="en-US" dirty="0" smtClean="0"/>
            <a:t>Skill/Concept</a:t>
          </a:r>
          <a:endParaRPr lang="en-US" dirty="0"/>
        </a:p>
      </dgm:t>
    </dgm:pt>
    <dgm:pt modelId="{A05A5FB8-A452-4455-BBFD-C52C00A62DF1}" type="parTrans" cxnId="{E8C9A98B-3136-49F2-9BB2-3C82B5CAA8B2}">
      <dgm:prSet/>
      <dgm:spPr/>
      <dgm:t>
        <a:bodyPr/>
        <a:lstStyle/>
        <a:p>
          <a:endParaRPr lang="en-US"/>
        </a:p>
      </dgm:t>
    </dgm:pt>
    <dgm:pt modelId="{17E64AB7-050A-4622-864B-46DB687E23B1}" type="sibTrans" cxnId="{E8C9A98B-3136-49F2-9BB2-3C82B5CAA8B2}">
      <dgm:prSet/>
      <dgm:spPr/>
      <dgm:t>
        <a:bodyPr/>
        <a:lstStyle/>
        <a:p>
          <a:endParaRPr lang="en-US"/>
        </a:p>
      </dgm:t>
    </dgm:pt>
    <dgm:pt modelId="{4BA5087E-8083-4D93-B5E3-8A00FB1142C0}">
      <dgm:prSet phldrT="[Text]"/>
      <dgm:spPr/>
      <dgm:t>
        <a:bodyPr/>
        <a:lstStyle/>
        <a:p>
          <a:r>
            <a:rPr lang="en-US" dirty="0" smtClean="0"/>
            <a:t>Use information, conceptual knowledge, procedures</a:t>
          </a:r>
          <a:endParaRPr lang="en-US" dirty="0"/>
        </a:p>
      </dgm:t>
    </dgm:pt>
    <dgm:pt modelId="{386B9885-E025-4401-ABD3-3BD242CEE523}" type="parTrans" cxnId="{C12E6A05-3977-4743-9F90-67CC60D35523}">
      <dgm:prSet/>
      <dgm:spPr/>
      <dgm:t>
        <a:bodyPr/>
        <a:lstStyle/>
        <a:p>
          <a:endParaRPr lang="en-US"/>
        </a:p>
      </dgm:t>
    </dgm:pt>
    <dgm:pt modelId="{057CCC0B-4E9F-4387-8343-A169F367E6A7}" type="sibTrans" cxnId="{C12E6A05-3977-4743-9F90-67CC60D35523}">
      <dgm:prSet/>
      <dgm:spPr/>
      <dgm:t>
        <a:bodyPr/>
        <a:lstStyle/>
        <a:p>
          <a:endParaRPr lang="en-US"/>
        </a:p>
      </dgm:t>
    </dgm:pt>
    <dgm:pt modelId="{D7CEC4D0-7A72-44D4-8703-B8455E0D5EC5}">
      <dgm:prSet phldrT="[Text]"/>
      <dgm:spPr/>
      <dgm:t>
        <a:bodyPr/>
        <a:lstStyle/>
        <a:p>
          <a:r>
            <a:rPr lang="en-US" dirty="0" smtClean="0"/>
            <a:t>Two or more steps</a:t>
          </a:r>
          <a:endParaRPr lang="en-US" dirty="0"/>
        </a:p>
      </dgm:t>
    </dgm:pt>
    <dgm:pt modelId="{DF70A136-E86D-4DEC-AA4F-077F878BB3D3}" type="parTrans" cxnId="{F5991C5D-6E43-4EA2-887B-0AD2D792B692}">
      <dgm:prSet/>
      <dgm:spPr/>
      <dgm:t>
        <a:bodyPr/>
        <a:lstStyle/>
        <a:p>
          <a:endParaRPr lang="en-US"/>
        </a:p>
      </dgm:t>
    </dgm:pt>
    <dgm:pt modelId="{9FCC9F57-0DCA-43E8-8E65-EF737A455BF0}" type="sibTrans" cxnId="{F5991C5D-6E43-4EA2-887B-0AD2D792B692}">
      <dgm:prSet/>
      <dgm:spPr/>
      <dgm:t>
        <a:bodyPr/>
        <a:lstStyle/>
        <a:p>
          <a:endParaRPr lang="en-US"/>
        </a:p>
      </dgm:t>
    </dgm:pt>
    <dgm:pt modelId="{D382194B-2199-4B7D-BBD7-9FFF2998748E}">
      <dgm:prSet phldrT="[Text]"/>
      <dgm:spPr/>
      <dgm:t>
        <a:bodyPr/>
        <a:lstStyle/>
        <a:p>
          <a:r>
            <a:rPr lang="en-US" dirty="0" smtClean="0"/>
            <a:t>Level 4</a:t>
          </a:r>
        </a:p>
        <a:p>
          <a:r>
            <a:rPr lang="en-US" dirty="0" smtClean="0"/>
            <a:t>Extended Thinking</a:t>
          </a:r>
          <a:endParaRPr lang="en-US" dirty="0"/>
        </a:p>
      </dgm:t>
    </dgm:pt>
    <dgm:pt modelId="{33A4A098-EE1A-460D-A83C-504EAFC285D7}" type="parTrans" cxnId="{227C62C0-5AF7-4E44-A3A5-734433071CAE}">
      <dgm:prSet/>
      <dgm:spPr/>
      <dgm:t>
        <a:bodyPr/>
        <a:lstStyle/>
        <a:p>
          <a:endParaRPr lang="en-US"/>
        </a:p>
      </dgm:t>
    </dgm:pt>
    <dgm:pt modelId="{3B2EA2AF-F6B5-4AB0-A13F-60CC9DA9F8DD}" type="sibTrans" cxnId="{227C62C0-5AF7-4E44-A3A5-734433071CAE}">
      <dgm:prSet/>
      <dgm:spPr/>
      <dgm:t>
        <a:bodyPr/>
        <a:lstStyle/>
        <a:p>
          <a:endParaRPr lang="en-US"/>
        </a:p>
      </dgm:t>
    </dgm:pt>
    <dgm:pt modelId="{97C03261-4E8E-446E-98B7-78B88ED76041}">
      <dgm:prSet phldrT="[Text]"/>
      <dgm:spPr/>
      <dgm:t>
        <a:bodyPr/>
        <a:lstStyle/>
        <a:p>
          <a:r>
            <a:rPr lang="en-US" dirty="0" smtClean="0"/>
            <a:t>Requires an investigation</a:t>
          </a:r>
          <a:endParaRPr lang="en-US" dirty="0"/>
        </a:p>
      </dgm:t>
    </dgm:pt>
    <dgm:pt modelId="{FA0BF0B3-779B-4596-A4E8-BC9690EE354F}" type="parTrans" cxnId="{660414CB-EED0-48DC-84A7-CC97B0F7FE91}">
      <dgm:prSet/>
      <dgm:spPr/>
      <dgm:t>
        <a:bodyPr/>
        <a:lstStyle/>
        <a:p>
          <a:endParaRPr lang="en-US"/>
        </a:p>
      </dgm:t>
    </dgm:pt>
    <dgm:pt modelId="{95689B6C-CA87-49DC-9736-4E72B79AB82A}" type="sibTrans" cxnId="{660414CB-EED0-48DC-84A7-CC97B0F7FE91}">
      <dgm:prSet/>
      <dgm:spPr/>
      <dgm:t>
        <a:bodyPr/>
        <a:lstStyle/>
        <a:p>
          <a:endParaRPr lang="en-US"/>
        </a:p>
      </dgm:t>
    </dgm:pt>
    <dgm:pt modelId="{B33AAF23-5B20-459A-B316-749E5C397ED8}">
      <dgm:prSet phldrT="[Text]"/>
      <dgm:spPr/>
      <dgm:t>
        <a:bodyPr/>
        <a:lstStyle/>
        <a:p>
          <a:r>
            <a:rPr lang="en-US" dirty="0" smtClean="0"/>
            <a:t>Time to process multiple conditions of the problem or task</a:t>
          </a:r>
          <a:endParaRPr lang="en-US" dirty="0"/>
        </a:p>
      </dgm:t>
    </dgm:pt>
    <dgm:pt modelId="{3C38F741-6AA4-42C4-8D28-E5A847A93D1E}" type="parTrans" cxnId="{212DE6C7-BC5C-48B0-81F4-9BDFCE4D9538}">
      <dgm:prSet/>
      <dgm:spPr/>
      <dgm:t>
        <a:bodyPr/>
        <a:lstStyle/>
        <a:p>
          <a:endParaRPr lang="en-US"/>
        </a:p>
      </dgm:t>
    </dgm:pt>
    <dgm:pt modelId="{2456A5D5-2FAC-4C03-A073-36AB9DE9C502}" type="sibTrans" cxnId="{212DE6C7-BC5C-48B0-81F4-9BDFCE4D9538}">
      <dgm:prSet/>
      <dgm:spPr/>
      <dgm:t>
        <a:bodyPr/>
        <a:lstStyle/>
        <a:p>
          <a:endParaRPr lang="en-US"/>
        </a:p>
      </dgm:t>
    </dgm:pt>
    <dgm:pt modelId="{A52E56E1-366C-4CC0-9A42-838FA80FC1D7}">
      <dgm:prSet/>
      <dgm:spPr/>
      <dgm:t>
        <a:bodyPr/>
        <a:lstStyle/>
        <a:p>
          <a:r>
            <a:rPr lang="en-US" dirty="0" smtClean="0"/>
            <a:t>Level 3</a:t>
          </a:r>
        </a:p>
        <a:p>
          <a:r>
            <a:rPr lang="en-US" dirty="0" smtClean="0"/>
            <a:t>Strategic Thinking</a:t>
          </a:r>
          <a:endParaRPr lang="en-US" dirty="0"/>
        </a:p>
      </dgm:t>
    </dgm:pt>
    <dgm:pt modelId="{FA1B02D3-9A3B-4167-A81F-ADD6A4FF9FCA}" type="parTrans" cxnId="{C1769F21-B379-49B7-95C7-3BEEDC608B08}">
      <dgm:prSet/>
      <dgm:spPr/>
      <dgm:t>
        <a:bodyPr/>
        <a:lstStyle/>
        <a:p>
          <a:endParaRPr lang="en-US"/>
        </a:p>
      </dgm:t>
    </dgm:pt>
    <dgm:pt modelId="{8C643275-0EDC-47FB-BF8A-23F629AC06E5}" type="sibTrans" cxnId="{C1769F21-B379-49B7-95C7-3BEEDC608B08}">
      <dgm:prSet/>
      <dgm:spPr/>
      <dgm:t>
        <a:bodyPr/>
        <a:lstStyle/>
        <a:p>
          <a:endParaRPr lang="en-US"/>
        </a:p>
      </dgm:t>
    </dgm:pt>
    <dgm:pt modelId="{399EEE7C-2A37-44AA-8DC5-C9F46B332550}">
      <dgm:prSet phldrT="[Text]"/>
      <dgm:spPr/>
      <dgm:t>
        <a:bodyPr/>
        <a:lstStyle/>
        <a:p>
          <a:r>
            <a:rPr lang="en-US" dirty="0" smtClean="0"/>
            <a:t>Recall procedure</a:t>
          </a:r>
          <a:endParaRPr lang="en-US" dirty="0"/>
        </a:p>
      </dgm:t>
    </dgm:pt>
    <dgm:pt modelId="{FEC9CBA3-CFF6-4181-9B18-4CFFC73CC0B3}" type="parTrans" cxnId="{DBFC771B-0F16-4465-A447-BBC7608357AB}">
      <dgm:prSet/>
      <dgm:spPr/>
      <dgm:t>
        <a:bodyPr/>
        <a:lstStyle/>
        <a:p>
          <a:endParaRPr lang="en-US"/>
        </a:p>
      </dgm:t>
    </dgm:pt>
    <dgm:pt modelId="{6FE8B7E4-0013-4838-B089-50FF9CB66054}" type="sibTrans" cxnId="{DBFC771B-0F16-4465-A447-BBC7608357AB}">
      <dgm:prSet/>
      <dgm:spPr/>
      <dgm:t>
        <a:bodyPr/>
        <a:lstStyle/>
        <a:p>
          <a:endParaRPr lang="en-US"/>
        </a:p>
      </dgm:t>
    </dgm:pt>
    <dgm:pt modelId="{4745CA75-D9F2-405A-B3C5-728FD83EA582}">
      <dgm:prSet/>
      <dgm:spPr/>
      <dgm:t>
        <a:bodyPr/>
        <a:lstStyle/>
        <a:p>
          <a:r>
            <a:rPr lang="en-US" dirty="0" smtClean="0"/>
            <a:t>Requires reasoning or developing a plan</a:t>
          </a:r>
          <a:endParaRPr lang="en-US" dirty="0"/>
        </a:p>
      </dgm:t>
    </dgm:pt>
    <dgm:pt modelId="{E5913898-EE71-43CF-898D-01CB3B5CFAA2}" type="parTrans" cxnId="{C9DA1B8F-5BE3-4066-BDE6-E722A58632E9}">
      <dgm:prSet/>
      <dgm:spPr/>
      <dgm:t>
        <a:bodyPr/>
        <a:lstStyle/>
        <a:p>
          <a:endParaRPr lang="en-US"/>
        </a:p>
      </dgm:t>
    </dgm:pt>
    <dgm:pt modelId="{C31296A2-C2DE-4E9F-8DC1-C04D744DDA22}" type="sibTrans" cxnId="{C9DA1B8F-5BE3-4066-BDE6-E722A58632E9}">
      <dgm:prSet/>
      <dgm:spPr/>
      <dgm:t>
        <a:bodyPr/>
        <a:lstStyle/>
        <a:p>
          <a:endParaRPr lang="en-US"/>
        </a:p>
      </dgm:t>
    </dgm:pt>
    <dgm:pt modelId="{DD898483-1FAB-4E3E-9493-A7E82F5F9C93}">
      <dgm:prSet/>
      <dgm:spPr/>
      <dgm:t>
        <a:bodyPr/>
        <a:lstStyle/>
        <a:p>
          <a:endParaRPr lang="en-US" dirty="0"/>
        </a:p>
      </dgm:t>
    </dgm:pt>
    <dgm:pt modelId="{17A6FC83-8644-42DC-BA96-7BF80094D2C1}" type="parTrans" cxnId="{7B801C82-4C5F-4406-9C7E-C9DB8E6A51AE}">
      <dgm:prSet/>
      <dgm:spPr/>
      <dgm:t>
        <a:bodyPr/>
        <a:lstStyle/>
        <a:p>
          <a:endParaRPr lang="en-US"/>
        </a:p>
      </dgm:t>
    </dgm:pt>
    <dgm:pt modelId="{2337FA9C-D912-4598-97CA-B29757544753}" type="sibTrans" cxnId="{7B801C82-4C5F-4406-9C7E-C9DB8E6A51AE}">
      <dgm:prSet/>
      <dgm:spPr/>
      <dgm:t>
        <a:bodyPr/>
        <a:lstStyle/>
        <a:p>
          <a:endParaRPr lang="en-US"/>
        </a:p>
      </dgm:t>
    </dgm:pt>
    <dgm:pt modelId="{AFBB915F-E0E3-4308-AFAC-69C32300E310}">
      <dgm:prSet/>
      <dgm:spPr/>
      <dgm:t>
        <a:bodyPr/>
        <a:lstStyle/>
        <a:p>
          <a:r>
            <a:rPr lang="en-US" dirty="0" smtClean="0"/>
            <a:t>More than one possible answer</a:t>
          </a:r>
          <a:endParaRPr lang="en-US" dirty="0"/>
        </a:p>
      </dgm:t>
    </dgm:pt>
    <dgm:pt modelId="{1CCE0BC5-D2A5-4380-9F03-AE4BA1266BB2}" type="parTrans" cxnId="{BA7CF748-2BA4-4EB9-9A10-E2AEEC584A1E}">
      <dgm:prSet/>
      <dgm:spPr/>
      <dgm:t>
        <a:bodyPr/>
        <a:lstStyle/>
        <a:p>
          <a:endParaRPr lang="en-US"/>
        </a:p>
      </dgm:t>
    </dgm:pt>
    <dgm:pt modelId="{93C16AEB-4503-4F3E-BA7F-E09B4120C275}" type="sibTrans" cxnId="{BA7CF748-2BA4-4EB9-9A10-E2AEEC584A1E}">
      <dgm:prSet/>
      <dgm:spPr/>
      <dgm:t>
        <a:bodyPr/>
        <a:lstStyle/>
        <a:p>
          <a:endParaRPr lang="en-US"/>
        </a:p>
      </dgm:t>
    </dgm:pt>
    <dgm:pt modelId="{1C6D02F3-4ECB-4024-94AB-93285D79918B}" type="pres">
      <dgm:prSet presAssocID="{E5F1C420-7CA5-4B07-BCBC-1E2C1C4C5B9B}" presName="Name0" presStyleCnt="0">
        <dgm:presLayoutVars>
          <dgm:dir/>
          <dgm:animLvl val="lvl"/>
          <dgm:resizeHandles val="exact"/>
        </dgm:presLayoutVars>
      </dgm:prSet>
      <dgm:spPr/>
      <dgm:t>
        <a:bodyPr/>
        <a:lstStyle/>
        <a:p>
          <a:endParaRPr lang="en-US"/>
        </a:p>
      </dgm:t>
    </dgm:pt>
    <dgm:pt modelId="{AD12B81D-EFC5-49D4-B5D0-A0B45A273B33}" type="pres">
      <dgm:prSet presAssocID="{06B862C9-B798-4CDF-B3F7-E145F47788C7}" presName="composite" presStyleCnt="0"/>
      <dgm:spPr/>
    </dgm:pt>
    <dgm:pt modelId="{057BDE85-36BD-451E-BAE4-AE7BE486C5CC}" type="pres">
      <dgm:prSet presAssocID="{06B862C9-B798-4CDF-B3F7-E145F47788C7}" presName="parTx" presStyleLbl="alignNode1" presStyleIdx="0" presStyleCnt="4">
        <dgm:presLayoutVars>
          <dgm:chMax val="0"/>
          <dgm:chPref val="0"/>
          <dgm:bulletEnabled val="1"/>
        </dgm:presLayoutVars>
      </dgm:prSet>
      <dgm:spPr/>
      <dgm:t>
        <a:bodyPr/>
        <a:lstStyle/>
        <a:p>
          <a:endParaRPr lang="en-US"/>
        </a:p>
      </dgm:t>
    </dgm:pt>
    <dgm:pt modelId="{841B49D6-E23B-4CB3-9530-51384EDC2661}" type="pres">
      <dgm:prSet presAssocID="{06B862C9-B798-4CDF-B3F7-E145F47788C7}" presName="desTx" presStyleLbl="alignAccFollowNode1" presStyleIdx="0" presStyleCnt="4">
        <dgm:presLayoutVars>
          <dgm:bulletEnabled val="1"/>
        </dgm:presLayoutVars>
      </dgm:prSet>
      <dgm:spPr/>
      <dgm:t>
        <a:bodyPr/>
        <a:lstStyle/>
        <a:p>
          <a:endParaRPr lang="en-US"/>
        </a:p>
      </dgm:t>
    </dgm:pt>
    <dgm:pt modelId="{CAC068A4-C6C7-4736-A6AD-1E0B32A46F46}" type="pres">
      <dgm:prSet presAssocID="{F292DF15-680B-4A5C-8221-60AA41F2D485}" presName="space" presStyleCnt="0"/>
      <dgm:spPr/>
    </dgm:pt>
    <dgm:pt modelId="{9B0AA188-E20F-42BE-8A21-E925BEC6CC84}" type="pres">
      <dgm:prSet presAssocID="{3DB24F02-DF01-4C46-8ADE-F8E9F651A011}" presName="composite" presStyleCnt="0"/>
      <dgm:spPr/>
    </dgm:pt>
    <dgm:pt modelId="{FC22756E-2767-4EDB-9FA9-9BB718F26796}" type="pres">
      <dgm:prSet presAssocID="{3DB24F02-DF01-4C46-8ADE-F8E9F651A011}" presName="parTx" presStyleLbl="alignNode1" presStyleIdx="1" presStyleCnt="4">
        <dgm:presLayoutVars>
          <dgm:chMax val="0"/>
          <dgm:chPref val="0"/>
          <dgm:bulletEnabled val="1"/>
        </dgm:presLayoutVars>
      </dgm:prSet>
      <dgm:spPr/>
      <dgm:t>
        <a:bodyPr/>
        <a:lstStyle/>
        <a:p>
          <a:endParaRPr lang="en-US"/>
        </a:p>
      </dgm:t>
    </dgm:pt>
    <dgm:pt modelId="{6D3FF966-2AD5-4C69-9DE1-8CE33834F619}" type="pres">
      <dgm:prSet presAssocID="{3DB24F02-DF01-4C46-8ADE-F8E9F651A011}" presName="desTx" presStyleLbl="alignAccFollowNode1" presStyleIdx="1" presStyleCnt="4">
        <dgm:presLayoutVars>
          <dgm:bulletEnabled val="1"/>
        </dgm:presLayoutVars>
      </dgm:prSet>
      <dgm:spPr/>
      <dgm:t>
        <a:bodyPr/>
        <a:lstStyle/>
        <a:p>
          <a:endParaRPr lang="en-US"/>
        </a:p>
      </dgm:t>
    </dgm:pt>
    <dgm:pt modelId="{CC281249-A4C7-4AB7-85FB-0EF9AD34C828}" type="pres">
      <dgm:prSet presAssocID="{17E64AB7-050A-4622-864B-46DB687E23B1}" presName="space" presStyleCnt="0"/>
      <dgm:spPr/>
    </dgm:pt>
    <dgm:pt modelId="{947A1FD0-4FC2-4961-B9D8-20352813512A}" type="pres">
      <dgm:prSet presAssocID="{A52E56E1-366C-4CC0-9A42-838FA80FC1D7}" presName="composite" presStyleCnt="0"/>
      <dgm:spPr/>
    </dgm:pt>
    <dgm:pt modelId="{7054D0D5-EFC1-4D51-AA1B-6D09FA40BE29}" type="pres">
      <dgm:prSet presAssocID="{A52E56E1-366C-4CC0-9A42-838FA80FC1D7}" presName="parTx" presStyleLbl="alignNode1" presStyleIdx="2" presStyleCnt="4">
        <dgm:presLayoutVars>
          <dgm:chMax val="0"/>
          <dgm:chPref val="0"/>
          <dgm:bulletEnabled val="1"/>
        </dgm:presLayoutVars>
      </dgm:prSet>
      <dgm:spPr/>
      <dgm:t>
        <a:bodyPr/>
        <a:lstStyle/>
        <a:p>
          <a:endParaRPr lang="en-US"/>
        </a:p>
      </dgm:t>
    </dgm:pt>
    <dgm:pt modelId="{F5D1E002-9C69-43B0-AC13-74BE8D9B18DF}" type="pres">
      <dgm:prSet presAssocID="{A52E56E1-366C-4CC0-9A42-838FA80FC1D7}" presName="desTx" presStyleLbl="alignAccFollowNode1" presStyleIdx="2" presStyleCnt="4">
        <dgm:presLayoutVars>
          <dgm:bulletEnabled val="1"/>
        </dgm:presLayoutVars>
      </dgm:prSet>
      <dgm:spPr/>
      <dgm:t>
        <a:bodyPr/>
        <a:lstStyle/>
        <a:p>
          <a:endParaRPr lang="en-US"/>
        </a:p>
      </dgm:t>
    </dgm:pt>
    <dgm:pt modelId="{BF0D5DB9-3513-4FEE-93D9-F0920FFD73AD}" type="pres">
      <dgm:prSet presAssocID="{8C643275-0EDC-47FB-BF8A-23F629AC06E5}" presName="space" presStyleCnt="0"/>
      <dgm:spPr/>
    </dgm:pt>
    <dgm:pt modelId="{7072F818-80AE-4AB4-8E94-CFB4DA3D6CF9}" type="pres">
      <dgm:prSet presAssocID="{D382194B-2199-4B7D-BBD7-9FFF2998748E}" presName="composite" presStyleCnt="0"/>
      <dgm:spPr/>
    </dgm:pt>
    <dgm:pt modelId="{06B4D3BF-89A9-4730-A85E-42BEF99EC356}" type="pres">
      <dgm:prSet presAssocID="{D382194B-2199-4B7D-BBD7-9FFF2998748E}" presName="parTx" presStyleLbl="alignNode1" presStyleIdx="3" presStyleCnt="4">
        <dgm:presLayoutVars>
          <dgm:chMax val="0"/>
          <dgm:chPref val="0"/>
          <dgm:bulletEnabled val="1"/>
        </dgm:presLayoutVars>
      </dgm:prSet>
      <dgm:spPr/>
      <dgm:t>
        <a:bodyPr/>
        <a:lstStyle/>
        <a:p>
          <a:endParaRPr lang="en-US"/>
        </a:p>
      </dgm:t>
    </dgm:pt>
    <dgm:pt modelId="{FFDF919D-93F0-41A0-B13D-B50352D1978C}" type="pres">
      <dgm:prSet presAssocID="{D382194B-2199-4B7D-BBD7-9FFF2998748E}" presName="desTx" presStyleLbl="alignAccFollowNode1" presStyleIdx="3" presStyleCnt="4">
        <dgm:presLayoutVars>
          <dgm:bulletEnabled val="1"/>
        </dgm:presLayoutVars>
      </dgm:prSet>
      <dgm:spPr/>
      <dgm:t>
        <a:bodyPr/>
        <a:lstStyle/>
        <a:p>
          <a:endParaRPr lang="en-US"/>
        </a:p>
      </dgm:t>
    </dgm:pt>
  </dgm:ptLst>
  <dgm:cxnLst>
    <dgm:cxn modelId="{9BD1DC5D-123C-4967-82E5-A7F796C8E3D9}" type="presOf" srcId="{E5F1C420-7CA5-4B07-BCBC-1E2C1C4C5B9B}" destId="{1C6D02F3-4ECB-4024-94AB-93285D79918B}" srcOrd="0" destOrd="0" presId="urn:microsoft.com/office/officeart/2005/8/layout/hList1"/>
    <dgm:cxn modelId="{DBFC771B-0F16-4465-A447-BBC7608357AB}" srcId="{06B862C9-B798-4CDF-B3F7-E145F47788C7}" destId="{399EEE7C-2A37-44AA-8DC5-C9F46B332550}" srcOrd="1" destOrd="0" parTransId="{FEC9CBA3-CFF6-4181-9B18-4CFFC73CC0B3}" sibTransId="{6FE8B7E4-0013-4838-B089-50FF9CB66054}"/>
    <dgm:cxn modelId="{5E8F335B-13A9-4A16-BAC8-CBDC4962B85A}" type="presOf" srcId="{4BA5087E-8083-4D93-B5E3-8A00FB1142C0}" destId="{6D3FF966-2AD5-4C69-9DE1-8CE33834F619}" srcOrd="0" destOrd="0" presId="urn:microsoft.com/office/officeart/2005/8/layout/hList1"/>
    <dgm:cxn modelId="{227C62C0-5AF7-4E44-A3A5-734433071CAE}" srcId="{E5F1C420-7CA5-4B07-BCBC-1E2C1C4C5B9B}" destId="{D382194B-2199-4B7D-BBD7-9FFF2998748E}" srcOrd="3" destOrd="0" parTransId="{33A4A098-EE1A-460D-A83C-504EAFC285D7}" sibTransId="{3B2EA2AF-F6B5-4AB0-A13F-60CC9DA9F8DD}"/>
    <dgm:cxn modelId="{AF3311BF-0BF2-41DB-A970-10C6928BAC45}" type="presOf" srcId="{AFBB915F-E0E3-4308-AFAC-69C32300E310}" destId="{F5D1E002-9C69-43B0-AC13-74BE8D9B18DF}" srcOrd="0" destOrd="1" presId="urn:microsoft.com/office/officeart/2005/8/layout/hList1"/>
    <dgm:cxn modelId="{B1FFE92D-2ECF-4FB4-B992-F9120CE1586D}" type="presOf" srcId="{D382194B-2199-4B7D-BBD7-9FFF2998748E}" destId="{06B4D3BF-89A9-4730-A85E-42BEF99EC356}" srcOrd="0" destOrd="0" presId="urn:microsoft.com/office/officeart/2005/8/layout/hList1"/>
    <dgm:cxn modelId="{540655CD-E306-460C-9C32-988D208DA20D}" type="presOf" srcId="{97C03261-4E8E-446E-98B7-78B88ED76041}" destId="{FFDF919D-93F0-41A0-B13D-B50352D1978C}" srcOrd="0" destOrd="0" presId="urn:microsoft.com/office/officeart/2005/8/layout/hList1"/>
    <dgm:cxn modelId="{F5088C92-78E2-474B-BBFA-90254D5D9CA5}" type="presOf" srcId="{4745CA75-D9F2-405A-B3C5-728FD83EA582}" destId="{F5D1E002-9C69-43B0-AC13-74BE8D9B18DF}" srcOrd="0" destOrd="0" presId="urn:microsoft.com/office/officeart/2005/8/layout/hList1"/>
    <dgm:cxn modelId="{E8C9A98B-3136-49F2-9BB2-3C82B5CAA8B2}" srcId="{E5F1C420-7CA5-4B07-BCBC-1E2C1C4C5B9B}" destId="{3DB24F02-DF01-4C46-8ADE-F8E9F651A011}" srcOrd="1" destOrd="0" parTransId="{A05A5FB8-A452-4455-BBFD-C52C00A62DF1}" sibTransId="{17E64AB7-050A-4622-864B-46DB687E23B1}"/>
    <dgm:cxn modelId="{D08B02A9-3D42-43D6-BD67-565FDAA1542F}" srcId="{06B862C9-B798-4CDF-B3F7-E145F47788C7}" destId="{E863CD90-DCB7-49B6-A3A7-852B0035C450}" srcOrd="0" destOrd="0" parTransId="{31B83452-6769-49DD-A0D2-B552D853F657}" sibTransId="{E0DD67EF-CCD3-460C-A67C-554D13E22A48}"/>
    <dgm:cxn modelId="{9C7FC822-8252-4D3F-A2B3-763B42093750}" type="presOf" srcId="{3DB24F02-DF01-4C46-8ADE-F8E9F651A011}" destId="{FC22756E-2767-4EDB-9FA9-9BB718F26796}" srcOrd="0" destOrd="0" presId="urn:microsoft.com/office/officeart/2005/8/layout/hList1"/>
    <dgm:cxn modelId="{05D970EC-C4EB-43B1-B496-132563584966}" type="presOf" srcId="{DD898483-1FAB-4E3E-9493-A7E82F5F9C93}" destId="{F5D1E002-9C69-43B0-AC13-74BE8D9B18DF}" srcOrd="0" destOrd="2" presId="urn:microsoft.com/office/officeart/2005/8/layout/hList1"/>
    <dgm:cxn modelId="{C1769F21-B379-49B7-95C7-3BEEDC608B08}" srcId="{E5F1C420-7CA5-4B07-BCBC-1E2C1C4C5B9B}" destId="{A52E56E1-366C-4CC0-9A42-838FA80FC1D7}" srcOrd="2" destOrd="0" parTransId="{FA1B02D3-9A3B-4167-A81F-ADD6A4FF9FCA}" sibTransId="{8C643275-0EDC-47FB-BF8A-23F629AC06E5}"/>
    <dgm:cxn modelId="{660414CB-EED0-48DC-84A7-CC97B0F7FE91}" srcId="{D382194B-2199-4B7D-BBD7-9FFF2998748E}" destId="{97C03261-4E8E-446E-98B7-78B88ED76041}" srcOrd="0" destOrd="0" parTransId="{FA0BF0B3-779B-4596-A4E8-BC9690EE354F}" sibTransId="{95689B6C-CA87-49DC-9736-4E72B79AB82A}"/>
    <dgm:cxn modelId="{CB3F3C78-84E8-416C-8031-59DA6EBA9E77}" type="presOf" srcId="{D7CEC4D0-7A72-44D4-8703-B8455E0D5EC5}" destId="{6D3FF966-2AD5-4C69-9DE1-8CE33834F619}" srcOrd="0" destOrd="1" presId="urn:microsoft.com/office/officeart/2005/8/layout/hList1"/>
    <dgm:cxn modelId="{DDFBE387-C072-4282-9E96-7B31CC0E1E7F}" srcId="{E5F1C420-7CA5-4B07-BCBC-1E2C1C4C5B9B}" destId="{06B862C9-B798-4CDF-B3F7-E145F47788C7}" srcOrd="0" destOrd="0" parTransId="{987A1B55-92A7-4EC0-B3A9-1ABF0860A396}" sibTransId="{F292DF15-680B-4A5C-8221-60AA41F2D485}"/>
    <dgm:cxn modelId="{9346F8EA-82E6-4F95-BAED-9ED7D28D88EF}" type="presOf" srcId="{399EEE7C-2A37-44AA-8DC5-C9F46B332550}" destId="{841B49D6-E23B-4CB3-9530-51384EDC2661}" srcOrd="0" destOrd="1" presId="urn:microsoft.com/office/officeart/2005/8/layout/hList1"/>
    <dgm:cxn modelId="{D3ED373D-D6B2-474C-8E48-2074F4BCCCDE}" type="presOf" srcId="{A52E56E1-366C-4CC0-9A42-838FA80FC1D7}" destId="{7054D0D5-EFC1-4D51-AA1B-6D09FA40BE29}" srcOrd="0" destOrd="0" presId="urn:microsoft.com/office/officeart/2005/8/layout/hList1"/>
    <dgm:cxn modelId="{7B801C82-4C5F-4406-9C7E-C9DB8E6A51AE}" srcId="{A52E56E1-366C-4CC0-9A42-838FA80FC1D7}" destId="{DD898483-1FAB-4E3E-9493-A7E82F5F9C93}" srcOrd="2" destOrd="0" parTransId="{17A6FC83-8644-42DC-BA96-7BF80094D2C1}" sibTransId="{2337FA9C-D912-4598-97CA-B29757544753}"/>
    <dgm:cxn modelId="{81ACEDFB-F513-42EA-8BCB-E398FBA141A3}" type="presOf" srcId="{E863CD90-DCB7-49B6-A3A7-852B0035C450}" destId="{841B49D6-E23B-4CB3-9530-51384EDC2661}" srcOrd="0" destOrd="0" presId="urn:microsoft.com/office/officeart/2005/8/layout/hList1"/>
    <dgm:cxn modelId="{C9DA1B8F-5BE3-4066-BDE6-E722A58632E9}" srcId="{A52E56E1-366C-4CC0-9A42-838FA80FC1D7}" destId="{4745CA75-D9F2-405A-B3C5-728FD83EA582}" srcOrd="0" destOrd="0" parTransId="{E5913898-EE71-43CF-898D-01CB3B5CFAA2}" sibTransId="{C31296A2-C2DE-4E9F-8DC1-C04D744DDA22}"/>
    <dgm:cxn modelId="{BA7CF748-2BA4-4EB9-9A10-E2AEEC584A1E}" srcId="{A52E56E1-366C-4CC0-9A42-838FA80FC1D7}" destId="{AFBB915F-E0E3-4308-AFAC-69C32300E310}" srcOrd="1" destOrd="0" parTransId="{1CCE0BC5-D2A5-4380-9F03-AE4BA1266BB2}" sibTransId="{93C16AEB-4503-4F3E-BA7F-E09B4120C275}"/>
    <dgm:cxn modelId="{B32D0B93-0C24-4EB8-90AD-46A90263EB70}" type="presOf" srcId="{B33AAF23-5B20-459A-B316-749E5C397ED8}" destId="{FFDF919D-93F0-41A0-B13D-B50352D1978C}" srcOrd="0" destOrd="1" presId="urn:microsoft.com/office/officeart/2005/8/layout/hList1"/>
    <dgm:cxn modelId="{F5991C5D-6E43-4EA2-887B-0AD2D792B692}" srcId="{3DB24F02-DF01-4C46-8ADE-F8E9F651A011}" destId="{D7CEC4D0-7A72-44D4-8703-B8455E0D5EC5}" srcOrd="1" destOrd="0" parTransId="{DF70A136-E86D-4DEC-AA4F-077F878BB3D3}" sibTransId="{9FCC9F57-0DCA-43E8-8E65-EF737A455BF0}"/>
    <dgm:cxn modelId="{C12E6A05-3977-4743-9F90-67CC60D35523}" srcId="{3DB24F02-DF01-4C46-8ADE-F8E9F651A011}" destId="{4BA5087E-8083-4D93-B5E3-8A00FB1142C0}" srcOrd="0" destOrd="0" parTransId="{386B9885-E025-4401-ABD3-3BD242CEE523}" sibTransId="{057CCC0B-4E9F-4387-8343-A169F367E6A7}"/>
    <dgm:cxn modelId="{212DE6C7-BC5C-48B0-81F4-9BDFCE4D9538}" srcId="{D382194B-2199-4B7D-BBD7-9FFF2998748E}" destId="{B33AAF23-5B20-459A-B316-749E5C397ED8}" srcOrd="1" destOrd="0" parTransId="{3C38F741-6AA4-42C4-8D28-E5A847A93D1E}" sibTransId="{2456A5D5-2FAC-4C03-A073-36AB9DE9C502}"/>
    <dgm:cxn modelId="{AF1E97EA-2424-423B-914A-D56C310C6B82}" type="presOf" srcId="{06B862C9-B798-4CDF-B3F7-E145F47788C7}" destId="{057BDE85-36BD-451E-BAE4-AE7BE486C5CC}" srcOrd="0" destOrd="0" presId="urn:microsoft.com/office/officeart/2005/8/layout/hList1"/>
    <dgm:cxn modelId="{4904BDFA-9DF5-404E-A574-CF9FB961358F}" type="presParOf" srcId="{1C6D02F3-4ECB-4024-94AB-93285D79918B}" destId="{AD12B81D-EFC5-49D4-B5D0-A0B45A273B33}" srcOrd="0" destOrd="0" presId="urn:microsoft.com/office/officeart/2005/8/layout/hList1"/>
    <dgm:cxn modelId="{00D0D91E-2F75-4FEB-AB29-B5AE58369A90}" type="presParOf" srcId="{AD12B81D-EFC5-49D4-B5D0-A0B45A273B33}" destId="{057BDE85-36BD-451E-BAE4-AE7BE486C5CC}" srcOrd="0" destOrd="0" presId="urn:microsoft.com/office/officeart/2005/8/layout/hList1"/>
    <dgm:cxn modelId="{C501C304-8B39-4E57-A96C-C34C5FF3159C}" type="presParOf" srcId="{AD12B81D-EFC5-49D4-B5D0-A0B45A273B33}" destId="{841B49D6-E23B-4CB3-9530-51384EDC2661}" srcOrd="1" destOrd="0" presId="urn:microsoft.com/office/officeart/2005/8/layout/hList1"/>
    <dgm:cxn modelId="{348E2704-D5B0-481B-9279-F6EDE4F3E32D}" type="presParOf" srcId="{1C6D02F3-4ECB-4024-94AB-93285D79918B}" destId="{CAC068A4-C6C7-4736-A6AD-1E0B32A46F46}" srcOrd="1" destOrd="0" presId="urn:microsoft.com/office/officeart/2005/8/layout/hList1"/>
    <dgm:cxn modelId="{11ACC476-852E-4034-BAF0-4DD240B5B46F}" type="presParOf" srcId="{1C6D02F3-4ECB-4024-94AB-93285D79918B}" destId="{9B0AA188-E20F-42BE-8A21-E925BEC6CC84}" srcOrd="2" destOrd="0" presId="urn:microsoft.com/office/officeart/2005/8/layout/hList1"/>
    <dgm:cxn modelId="{54B73B74-9F1C-43B2-A364-06D42A25A03A}" type="presParOf" srcId="{9B0AA188-E20F-42BE-8A21-E925BEC6CC84}" destId="{FC22756E-2767-4EDB-9FA9-9BB718F26796}" srcOrd="0" destOrd="0" presId="urn:microsoft.com/office/officeart/2005/8/layout/hList1"/>
    <dgm:cxn modelId="{76B22835-4E22-4FE0-BD59-AEEA47922662}" type="presParOf" srcId="{9B0AA188-E20F-42BE-8A21-E925BEC6CC84}" destId="{6D3FF966-2AD5-4C69-9DE1-8CE33834F619}" srcOrd="1" destOrd="0" presId="urn:microsoft.com/office/officeart/2005/8/layout/hList1"/>
    <dgm:cxn modelId="{B95BD62C-C132-4467-B90D-5E5AB26E9017}" type="presParOf" srcId="{1C6D02F3-4ECB-4024-94AB-93285D79918B}" destId="{CC281249-A4C7-4AB7-85FB-0EF9AD34C828}" srcOrd="3" destOrd="0" presId="urn:microsoft.com/office/officeart/2005/8/layout/hList1"/>
    <dgm:cxn modelId="{05A4F44C-3A0E-4BED-B31B-7D3A7DEA1CB8}" type="presParOf" srcId="{1C6D02F3-4ECB-4024-94AB-93285D79918B}" destId="{947A1FD0-4FC2-4961-B9D8-20352813512A}" srcOrd="4" destOrd="0" presId="urn:microsoft.com/office/officeart/2005/8/layout/hList1"/>
    <dgm:cxn modelId="{1D854D13-DD9C-4028-ACB7-C16D6605BAE5}" type="presParOf" srcId="{947A1FD0-4FC2-4961-B9D8-20352813512A}" destId="{7054D0D5-EFC1-4D51-AA1B-6D09FA40BE29}" srcOrd="0" destOrd="0" presId="urn:microsoft.com/office/officeart/2005/8/layout/hList1"/>
    <dgm:cxn modelId="{8AD85DE1-BE8E-4AFC-895A-833E133B6E87}" type="presParOf" srcId="{947A1FD0-4FC2-4961-B9D8-20352813512A}" destId="{F5D1E002-9C69-43B0-AC13-74BE8D9B18DF}" srcOrd="1" destOrd="0" presId="urn:microsoft.com/office/officeart/2005/8/layout/hList1"/>
    <dgm:cxn modelId="{4654897E-DC03-4F2A-9196-63774E385EA5}" type="presParOf" srcId="{1C6D02F3-4ECB-4024-94AB-93285D79918B}" destId="{BF0D5DB9-3513-4FEE-93D9-F0920FFD73AD}" srcOrd="5" destOrd="0" presId="urn:microsoft.com/office/officeart/2005/8/layout/hList1"/>
    <dgm:cxn modelId="{8D381791-6779-4B7B-94F8-0B85890D1E43}" type="presParOf" srcId="{1C6D02F3-4ECB-4024-94AB-93285D79918B}" destId="{7072F818-80AE-4AB4-8E94-CFB4DA3D6CF9}" srcOrd="6" destOrd="0" presId="urn:microsoft.com/office/officeart/2005/8/layout/hList1"/>
    <dgm:cxn modelId="{6FFFBFDA-180D-49F6-B1D2-D0E0049673F0}" type="presParOf" srcId="{7072F818-80AE-4AB4-8E94-CFB4DA3D6CF9}" destId="{06B4D3BF-89A9-4730-A85E-42BEF99EC356}" srcOrd="0" destOrd="0" presId="urn:microsoft.com/office/officeart/2005/8/layout/hList1"/>
    <dgm:cxn modelId="{C1075C95-449D-4DCB-B78B-C80DF7B20132}" type="presParOf" srcId="{7072F818-80AE-4AB4-8E94-CFB4DA3D6CF9}" destId="{FFDF919D-93F0-41A0-B13D-B50352D1978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9B0E2-D0E1-4529-AF53-5EB99496D8D4}">
      <dsp:nvSpPr>
        <dsp:cNvPr id="0" name=""/>
        <dsp:cNvSpPr/>
      </dsp:nvSpPr>
      <dsp:spPr>
        <a:xfrm>
          <a:off x="0" y="135592"/>
          <a:ext cx="6553200" cy="40957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85B67-BBE1-48CB-AB94-183AA5943932}">
      <dsp:nvSpPr>
        <dsp:cNvPr id="0" name=""/>
        <dsp:cNvSpPr/>
      </dsp:nvSpPr>
      <dsp:spPr>
        <a:xfrm>
          <a:off x="645490" y="3181192"/>
          <a:ext cx="150723" cy="150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981D-8A5F-4B32-BA75-9031DFDEA6EC}">
      <dsp:nvSpPr>
        <dsp:cNvPr id="0" name=""/>
        <dsp:cNvSpPr/>
      </dsp:nvSpPr>
      <dsp:spPr>
        <a:xfrm>
          <a:off x="744883" y="3311541"/>
          <a:ext cx="1357547" cy="974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65" tIns="0" rIns="0" bIns="0" numCol="1" spcCol="1270" anchor="t" anchorCtr="0">
          <a:noAutofit/>
        </a:bodyPr>
        <a:lstStyle/>
        <a:p>
          <a:pPr lvl="0" algn="l" defTabSz="711200">
            <a:lnSpc>
              <a:spcPct val="90000"/>
            </a:lnSpc>
            <a:spcBef>
              <a:spcPct val="0"/>
            </a:spcBef>
            <a:spcAft>
              <a:spcPct val="35000"/>
            </a:spcAft>
          </a:pPr>
          <a:r>
            <a:rPr lang="en-US" sz="1600" kern="1200" dirty="0" smtClean="0"/>
            <a:t>Setting up physical environment that promotes conversation</a:t>
          </a:r>
          <a:endParaRPr lang="en-US" sz="1600" kern="1200" dirty="0"/>
        </a:p>
      </dsp:txBody>
      <dsp:txXfrm>
        <a:off x="744883" y="3311541"/>
        <a:ext cx="1357547" cy="974788"/>
      </dsp:txXfrm>
    </dsp:sp>
    <dsp:sp modelId="{80C8F436-81EF-4BD4-B09E-3B761E05071D}">
      <dsp:nvSpPr>
        <dsp:cNvPr id="0" name=""/>
        <dsp:cNvSpPr/>
      </dsp:nvSpPr>
      <dsp:spPr>
        <a:xfrm>
          <a:off x="1710385" y="2228520"/>
          <a:ext cx="262128" cy="262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C509D-CF79-455A-974B-C2E70D411027}">
      <dsp:nvSpPr>
        <dsp:cNvPr id="0" name=""/>
        <dsp:cNvSpPr/>
      </dsp:nvSpPr>
      <dsp:spPr>
        <a:xfrm>
          <a:off x="1841449" y="2359584"/>
          <a:ext cx="1376172" cy="18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96" tIns="0" rIns="0" bIns="0" numCol="1" spcCol="1270" anchor="t" anchorCtr="0">
          <a:noAutofit/>
        </a:bodyPr>
        <a:lstStyle/>
        <a:p>
          <a:pPr lvl="0" algn="l" defTabSz="711200">
            <a:lnSpc>
              <a:spcPct val="90000"/>
            </a:lnSpc>
            <a:spcBef>
              <a:spcPct val="0"/>
            </a:spcBef>
            <a:spcAft>
              <a:spcPct val="35000"/>
            </a:spcAft>
          </a:pPr>
          <a:r>
            <a:rPr lang="en-US" sz="1600" kern="1200" dirty="0" smtClean="0"/>
            <a:t>Establishing expectations for all classroom talk</a:t>
          </a:r>
          <a:endParaRPr lang="en-US" sz="1600" kern="1200" dirty="0"/>
        </a:p>
      </dsp:txBody>
      <dsp:txXfrm>
        <a:off x="1841449" y="2359584"/>
        <a:ext cx="1376172" cy="1871757"/>
      </dsp:txXfrm>
    </dsp:sp>
    <dsp:sp modelId="{BEEF83EA-75E1-425F-930A-F759ADC0FF88}">
      <dsp:nvSpPr>
        <dsp:cNvPr id="0" name=""/>
        <dsp:cNvSpPr/>
      </dsp:nvSpPr>
      <dsp:spPr>
        <a:xfrm>
          <a:off x="3070174" y="1526509"/>
          <a:ext cx="347319" cy="3473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FB70-6FE0-457D-8BF0-990B12323FDA}">
      <dsp:nvSpPr>
        <dsp:cNvPr id="0" name=""/>
        <dsp:cNvSpPr/>
      </dsp:nvSpPr>
      <dsp:spPr>
        <a:xfrm>
          <a:off x="3243834" y="1700169"/>
          <a:ext cx="1376172" cy="25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37" tIns="0" rIns="0" bIns="0" numCol="1" spcCol="1270" anchor="t" anchorCtr="0">
          <a:noAutofit/>
        </a:bodyPr>
        <a:lstStyle/>
        <a:p>
          <a:pPr lvl="0" algn="l" defTabSz="711200">
            <a:lnSpc>
              <a:spcPct val="90000"/>
            </a:lnSpc>
            <a:spcBef>
              <a:spcPct val="0"/>
            </a:spcBef>
            <a:spcAft>
              <a:spcPct val="35000"/>
            </a:spcAft>
          </a:pPr>
          <a:r>
            <a:rPr lang="en-US" sz="1600" kern="1200" dirty="0" smtClean="0"/>
            <a:t>Implementing discussion protocols</a:t>
          </a:r>
          <a:endParaRPr lang="en-US" sz="1600" kern="1200" dirty="0"/>
        </a:p>
      </dsp:txBody>
      <dsp:txXfrm>
        <a:off x="3243834" y="1700169"/>
        <a:ext cx="1376172" cy="2531173"/>
      </dsp:txXfrm>
    </dsp:sp>
    <dsp:sp modelId="{512C96CF-1673-4A3D-B77B-7B659676C5B0}">
      <dsp:nvSpPr>
        <dsp:cNvPr id="0" name=""/>
        <dsp:cNvSpPr/>
      </dsp:nvSpPr>
      <dsp:spPr>
        <a:xfrm>
          <a:off x="4551197" y="1062051"/>
          <a:ext cx="465277" cy="4652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D5179-DE72-47A9-A779-A387B68BC7F0}">
      <dsp:nvSpPr>
        <dsp:cNvPr id="0" name=""/>
        <dsp:cNvSpPr/>
      </dsp:nvSpPr>
      <dsp:spPr>
        <a:xfrm>
          <a:off x="4757551" y="1428417"/>
          <a:ext cx="1765711" cy="294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41" tIns="0" rIns="0" bIns="0" numCol="1" spcCol="1270" anchor="t" anchorCtr="0">
          <a:noAutofit/>
        </a:bodyPr>
        <a:lstStyle/>
        <a:p>
          <a:pPr lvl="0" algn="l" defTabSz="711200">
            <a:lnSpc>
              <a:spcPct val="90000"/>
            </a:lnSpc>
            <a:spcBef>
              <a:spcPct val="0"/>
            </a:spcBef>
            <a:spcAft>
              <a:spcPct val="35000"/>
            </a:spcAft>
          </a:pPr>
          <a:r>
            <a:rPr lang="en-US" sz="1600" kern="1200" dirty="0" smtClean="0"/>
            <a:t>Increasing depth of conversations</a:t>
          </a:r>
          <a:endParaRPr lang="en-US" sz="1600" kern="1200" dirty="0"/>
        </a:p>
      </dsp:txBody>
      <dsp:txXfrm>
        <a:off x="4757551" y="1428417"/>
        <a:ext cx="1765711" cy="2940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BDE85-36BD-451E-BAE4-AE7BE486C5CC}">
      <dsp:nvSpPr>
        <dsp:cNvPr id="0" name=""/>
        <dsp:cNvSpPr/>
      </dsp:nvSpPr>
      <dsp:spPr>
        <a:xfrm>
          <a:off x="2299" y="21298"/>
          <a:ext cx="1382734" cy="45709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smtClean="0"/>
            <a:t>Level 1</a:t>
          </a:r>
        </a:p>
        <a:p>
          <a:pPr lvl="0" algn="ctr" defTabSz="488950">
            <a:lnSpc>
              <a:spcPct val="90000"/>
            </a:lnSpc>
            <a:spcBef>
              <a:spcPct val="0"/>
            </a:spcBef>
            <a:spcAft>
              <a:spcPct val="35000"/>
            </a:spcAft>
          </a:pPr>
          <a:r>
            <a:rPr lang="en-US" sz="1100" kern="1200" dirty="0" smtClean="0"/>
            <a:t>Recall</a:t>
          </a:r>
          <a:endParaRPr lang="en-US" sz="1100" kern="1200" dirty="0"/>
        </a:p>
      </dsp:txBody>
      <dsp:txXfrm>
        <a:off x="2299" y="21298"/>
        <a:ext cx="1382734" cy="457099"/>
      </dsp:txXfrm>
    </dsp:sp>
    <dsp:sp modelId="{841B49D6-E23B-4CB3-9530-51384EDC2661}">
      <dsp:nvSpPr>
        <dsp:cNvPr id="0" name=""/>
        <dsp:cNvSpPr/>
      </dsp:nvSpPr>
      <dsp:spPr>
        <a:xfrm>
          <a:off x="2299" y="478397"/>
          <a:ext cx="1382734" cy="1103473"/>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Recall fact, or information</a:t>
          </a:r>
          <a:endParaRPr lang="en-US" sz="1100" kern="1200" dirty="0"/>
        </a:p>
        <a:p>
          <a:pPr marL="57150" lvl="1" indent="-57150" algn="l" defTabSz="488950">
            <a:lnSpc>
              <a:spcPct val="90000"/>
            </a:lnSpc>
            <a:spcBef>
              <a:spcPct val="0"/>
            </a:spcBef>
            <a:spcAft>
              <a:spcPct val="15000"/>
            </a:spcAft>
            <a:buChar char="••"/>
          </a:pPr>
          <a:r>
            <a:rPr lang="en-US" sz="1100" kern="1200" dirty="0" smtClean="0"/>
            <a:t>Recall procedure</a:t>
          </a:r>
          <a:endParaRPr lang="en-US" sz="1100" kern="1200" dirty="0"/>
        </a:p>
      </dsp:txBody>
      <dsp:txXfrm>
        <a:off x="2299" y="478397"/>
        <a:ext cx="1382734" cy="1103473"/>
      </dsp:txXfrm>
    </dsp:sp>
    <dsp:sp modelId="{FC22756E-2767-4EDB-9FA9-9BB718F26796}">
      <dsp:nvSpPr>
        <dsp:cNvPr id="0" name=""/>
        <dsp:cNvSpPr/>
      </dsp:nvSpPr>
      <dsp:spPr>
        <a:xfrm>
          <a:off x="1578617" y="21298"/>
          <a:ext cx="1382734" cy="45709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smtClean="0"/>
            <a:t>Level 2</a:t>
          </a:r>
        </a:p>
        <a:p>
          <a:pPr lvl="0" algn="ctr" defTabSz="488950">
            <a:lnSpc>
              <a:spcPct val="90000"/>
            </a:lnSpc>
            <a:spcBef>
              <a:spcPct val="0"/>
            </a:spcBef>
            <a:spcAft>
              <a:spcPct val="35000"/>
            </a:spcAft>
          </a:pPr>
          <a:r>
            <a:rPr lang="en-US" sz="1100" kern="1200" dirty="0" smtClean="0"/>
            <a:t>Skill/Concept</a:t>
          </a:r>
          <a:endParaRPr lang="en-US" sz="1100" kern="1200" dirty="0"/>
        </a:p>
      </dsp:txBody>
      <dsp:txXfrm>
        <a:off x="1578617" y="21298"/>
        <a:ext cx="1382734" cy="457099"/>
      </dsp:txXfrm>
    </dsp:sp>
    <dsp:sp modelId="{6D3FF966-2AD5-4C69-9DE1-8CE33834F619}">
      <dsp:nvSpPr>
        <dsp:cNvPr id="0" name=""/>
        <dsp:cNvSpPr/>
      </dsp:nvSpPr>
      <dsp:spPr>
        <a:xfrm>
          <a:off x="1578617" y="478397"/>
          <a:ext cx="1382734" cy="1103473"/>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Use information, conceptual knowledge, procedures</a:t>
          </a:r>
          <a:endParaRPr lang="en-US" sz="1100" kern="1200" dirty="0"/>
        </a:p>
        <a:p>
          <a:pPr marL="57150" lvl="1" indent="-57150" algn="l" defTabSz="488950">
            <a:lnSpc>
              <a:spcPct val="90000"/>
            </a:lnSpc>
            <a:spcBef>
              <a:spcPct val="0"/>
            </a:spcBef>
            <a:spcAft>
              <a:spcPct val="15000"/>
            </a:spcAft>
            <a:buChar char="••"/>
          </a:pPr>
          <a:r>
            <a:rPr lang="en-US" sz="1100" kern="1200" dirty="0" smtClean="0"/>
            <a:t>Two or more steps</a:t>
          </a:r>
          <a:endParaRPr lang="en-US" sz="1100" kern="1200" dirty="0"/>
        </a:p>
      </dsp:txBody>
      <dsp:txXfrm>
        <a:off x="1578617" y="478397"/>
        <a:ext cx="1382734" cy="1103473"/>
      </dsp:txXfrm>
    </dsp:sp>
    <dsp:sp modelId="{7054D0D5-EFC1-4D51-AA1B-6D09FA40BE29}">
      <dsp:nvSpPr>
        <dsp:cNvPr id="0" name=""/>
        <dsp:cNvSpPr/>
      </dsp:nvSpPr>
      <dsp:spPr>
        <a:xfrm>
          <a:off x="3154934" y="21298"/>
          <a:ext cx="1382734" cy="45709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smtClean="0"/>
            <a:t>Level 3</a:t>
          </a:r>
        </a:p>
        <a:p>
          <a:pPr lvl="0" algn="ctr" defTabSz="488950">
            <a:lnSpc>
              <a:spcPct val="90000"/>
            </a:lnSpc>
            <a:spcBef>
              <a:spcPct val="0"/>
            </a:spcBef>
            <a:spcAft>
              <a:spcPct val="35000"/>
            </a:spcAft>
          </a:pPr>
          <a:r>
            <a:rPr lang="en-US" sz="1100" kern="1200" dirty="0" smtClean="0"/>
            <a:t>Strategic Thinking</a:t>
          </a:r>
          <a:endParaRPr lang="en-US" sz="1100" kern="1200" dirty="0"/>
        </a:p>
      </dsp:txBody>
      <dsp:txXfrm>
        <a:off x="3154934" y="21298"/>
        <a:ext cx="1382734" cy="457099"/>
      </dsp:txXfrm>
    </dsp:sp>
    <dsp:sp modelId="{F5D1E002-9C69-43B0-AC13-74BE8D9B18DF}">
      <dsp:nvSpPr>
        <dsp:cNvPr id="0" name=""/>
        <dsp:cNvSpPr/>
      </dsp:nvSpPr>
      <dsp:spPr>
        <a:xfrm>
          <a:off x="3154934" y="478397"/>
          <a:ext cx="1382734" cy="1103473"/>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Requires reasoning or developing a plan</a:t>
          </a:r>
          <a:endParaRPr lang="en-US" sz="1100" kern="1200" dirty="0"/>
        </a:p>
        <a:p>
          <a:pPr marL="57150" lvl="1" indent="-57150" algn="l" defTabSz="488950">
            <a:lnSpc>
              <a:spcPct val="90000"/>
            </a:lnSpc>
            <a:spcBef>
              <a:spcPct val="0"/>
            </a:spcBef>
            <a:spcAft>
              <a:spcPct val="15000"/>
            </a:spcAft>
            <a:buChar char="••"/>
          </a:pPr>
          <a:r>
            <a:rPr lang="en-US" sz="1100" kern="1200" dirty="0" smtClean="0"/>
            <a:t>More than one possible answer</a:t>
          </a:r>
          <a:endParaRPr lang="en-US" sz="1100" kern="1200" dirty="0"/>
        </a:p>
        <a:p>
          <a:pPr marL="57150" lvl="1" indent="-57150" algn="l" defTabSz="488950">
            <a:lnSpc>
              <a:spcPct val="90000"/>
            </a:lnSpc>
            <a:spcBef>
              <a:spcPct val="0"/>
            </a:spcBef>
            <a:spcAft>
              <a:spcPct val="15000"/>
            </a:spcAft>
            <a:buChar char="••"/>
          </a:pPr>
          <a:endParaRPr lang="en-US" sz="1100" kern="1200" dirty="0"/>
        </a:p>
      </dsp:txBody>
      <dsp:txXfrm>
        <a:off x="3154934" y="478397"/>
        <a:ext cx="1382734" cy="1103473"/>
      </dsp:txXfrm>
    </dsp:sp>
    <dsp:sp modelId="{06B4D3BF-89A9-4730-A85E-42BEF99EC356}">
      <dsp:nvSpPr>
        <dsp:cNvPr id="0" name=""/>
        <dsp:cNvSpPr/>
      </dsp:nvSpPr>
      <dsp:spPr>
        <a:xfrm>
          <a:off x="4731251" y="21298"/>
          <a:ext cx="1382734" cy="45709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smtClean="0"/>
            <a:t>Level 4</a:t>
          </a:r>
        </a:p>
        <a:p>
          <a:pPr lvl="0" algn="ctr" defTabSz="488950">
            <a:lnSpc>
              <a:spcPct val="90000"/>
            </a:lnSpc>
            <a:spcBef>
              <a:spcPct val="0"/>
            </a:spcBef>
            <a:spcAft>
              <a:spcPct val="35000"/>
            </a:spcAft>
          </a:pPr>
          <a:r>
            <a:rPr lang="en-US" sz="1100" kern="1200" dirty="0" smtClean="0"/>
            <a:t>Extended Thinking</a:t>
          </a:r>
          <a:endParaRPr lang="en-US" sz="1100" kern="1200" dirty="0"/>
        </a:p>
      </dsp:txBody>
      <dsp:txXfrm>
        <a:off x="4731251" y="21298"/>
        <a:ext cx="1382734" cy="457099"/>
      </dsp:txXfrm>
    </dsp:sp>
    <dsp:sp modelId="{FFDF919D-93F0-41A0-B13D-B50352D1978C}">
      <dsp:nvSpPr>
        <dsp:cNvPr id="0" name=""/>
        <dsp:cNvSpPr/>
      </dsp:nvSpPr>
      <dsp:spPr>
        <a:xfrm>
          <a:off x="4731251" y="478397"/>
          <a:ext cx="1382734" cy="1103473"/>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Requires an investigation</a:t>
          </a:r>
          <a:endParaRPr lang="en-US" sz="1100" kern="1200" dirty="0"/>
        </a:p>
        <a:p>
          <a:pPr marL="57150" lvl="1" indent="-57150" algn="l" defTabSz="488950">
            <a:lnSpc>
              <a:spcPct val="90000"/>
            </a:lnSpc>
            <a:spcBef>
              <a:spcPct val="0"/>
            </a:spcBef>
            <a:spcAft>
              <a:spcPct val="15000"/>
            </a:spcAft>
            <a:buChar char="••"/>
          </a:pPr>
          <a:r>
            <a:rPr lang="en-US" sz="1100" kern="1200" dirty="0" smtClean="0"/>
            <a:t>Time to process multiple conditions of the problem or task</a:t>
          </a:r>
          <a:endParaRPr lang="en-US" sz="1100" kern="1200" dirty="0"/>
        </a:p>
      </dsp:txBody>
      <dsp:txXfrm>
        <a:off x="4731251" y="478397"/>
        <a:ext cx="1382734" cy="110347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2120"/>
          </a:xfrm>
          <a:prstGeom prst="rect">
            <a:avLst/>
          </a:prstGeom>
        </p:spPr>
        <p:txBody>
          <a:bodyPr vert="horz" lIns="91440" tIns="45720" rIns="91440" bIns="45720" rtlCol="0"/>
          <a:lstStyle>
            <a:lvl1pPr algn="r">
              <a:defRPr sz="1200"/>
            </a:lvl1pPr>
          </a:lstStyle>
          <a:p>
            <a:fld id="{BDC7E070-0954-4E6B-A953-1F74F70B0E8C}" type="datetimeFigureOut">
              <a:rPr lang="en-US" smtClean="0"/>
              <a:t>9/1/2014</a:t>
            </a:fld>
            <a:endParaRPr lang="en-US" dirty="0"/>
          </a:p>
        </p:txBody>
      </p:sp>
      <p:sp>
        <p:nvSpPr>
          <p:cNvPr id="4" name="Footer Placeholder 3"/>
          <p:cNvSpPr>
            <a:spLocks noGrp="1"/>
          </p:cNvSpPr>
          <p:nvPr>
            <p:ph type="ftr" sz="quarter" idx="2"/>
          </p:nvPr>
        </p:nvSpPr>
        <p:spPr>
          <a:xfrm>
            <a:off x="0" y="8772378"/>
            <a:ext cx="3011699" cy="4621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378"/>
            <a:ext cx="3011699" cy="462120"/>
          </a:xfrm>
          <a:prstGeom prst="rect">
            <a:avLst/>
          </a:prstGeom>
        </p:spPr>
        <p:txBody>
          <a:bodyPr vert="horz" lIns="91440" tIns="45720" rIns="91440" bIns="45720" rtlCol="0" anchor="b"/>
          <a:lstStyle>
            <a:lvl1pPr algn="r">
              <a:defRPr sz="1200"/>
            </a:lvl1pPr>
          </a:lstStyle>
          <a:p>
            <a:fld id="{3A0CFFCC-51EF-4D03-9720-4C976BF68B5B}" type="slidenum">
              <a:rPr lang="en-US" smtClean="0"/>
              <a:t>‹#›</a:t>
            </a:fld>
            <a:endParaRPr lang="en-US" dirty="0"/>
          </a:p>
        </p:txBody>
      </p:sp>
    </p:spTree>
    <p:extLst>
      <p:ext uri="{BB962C8B-B14F-4D97-AF65-F5344CB8AC3E}">
        <p14:creationId xmlns:p14="http://schemas.microsoft.com/office/powerpoint/2010/main" val="392705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11699" cy="463407"/>
          </a:xfrm>
          <a:prstGeom prst="rect">
            <a:avLst/>
          </a:prstGeom>
        </p:spPr>
        <p:txBody>
          <a:bodyPr vert="horz" lIns="92472" tIns="46235" rIns="92472" bIns="46235" rtlCol="0"/>
          <a:lstStyle>
            <a:lvl1pPr algn="l">
              <a:defRPr sz="1200"/>
            </a:lvl1pPr>
          </a:lstStyle>
          <a:p>
            <a:endParaRPr lang="en-US" dirty="0"/>
          </a:p>
        </p:txBody>
      </p:sp>
      <p:sp>
        <p:nvSpPr>
          <p:cNvPr id="3" name="Date Placeholder 2"/>
          <p:cNvSpPr>
            <a:spLocks noGrp="1"/>
          </p:cNvSpPr>
          <p:nvPr>
            <p:ph type="dt" idx="1"/>
          </p:nvPr>
        </p:nvSpPr>
        <p:spPr>
          <a:xfrm>
            <a:off x="3936768" y="4"/>
            <a:ext cx="3011699" cy="463407"/>
          </a:xfrm>
          <a:prstGeom prst="rect">
            <a:avLst/>
          </a:prstGeom>
        </p:spPr>
        <p:txBody>
          <a:bodyPr vert="horz" lIns="92472" tIns="46235" rIns="92472" bIns="46235" rtlCol="0"/>
          <a:lstStyle>
            <a:lvl1pPr algn="r">
              <a:defRPr sz="1200"/>
            </a:lvl1pPr>
          </a:lstStyle>
          <a:p>
            <a:fld id="{3B00B56A-1FF1-4473-BD78-3B9FB34FA2F8}" type="datetimeFigureOut">
              <a:rPr lang="en-US" smtClean="0"/>
              <a:t>9/1/2014</a:t>
            </a:fld>
            <a:endParaRPr lang="en-US" dirty="0"/>
          </a:p>
        </p:txBody>
      </p:sp>
      <p:sp>
        <p:nvSpPr>
          <p:cNvPr id="4" name="Slide Image Placeholder 3"/>
          <p:cNvSpPr>
            <a:spLocks noGrp="1" noRot="1" noChangeAspect="1"/>
          </p:cNvSpPr>
          <p:nvPr>
            <p:ph type="sldImg" idx="2"/>
          </p:nvPr>
        </p:nvSpPr>
        <p:spPr>
          <a:xfrm>
            <a:off x="1379538" y="1154113"/>
            <a:ext cx="4191000" cy="3117850"/>
          </a:xfrm>
          <a:prstGeom prst="rect">
            <a:avLst/>
          </a:prstGeom>
          <a:noFill/>
          <a:ln w="12700">
            <a:solidFill>
              <a:prstClr val="black"/>
            </a:solidFill>
          </a:ln>
        </p:spPr>
        <p:txBody>
          <a:bodyPr vert="horz" lIns="92472" tIns="46235" rIns="92472" bIns="46235" rtlCol="0" anchor="ctr"/>
          <a:lstStyle/>
          <a:p>
            <a:endParaRPr lang="en-US" dirty="0"/>
          </a:p>
        </p:txBody>
      </p:sp>
      <p:sp>
        <p:nvSpPr>
          <p:cNvPr id="5" name="Notes Placeholder 4"/>
          <p:cNvSpPr>
            <a:spLocks noGrp="1"/>
          </p:cNvSpPr>
          <p:nvPr>
            <p:ph type="body" sz="quarter" idx="3"/>
          </p:nvPr>
        </p:nvSpPr>
        <p:spPr>
          <a:xfrm>
            <a:off x="695008" y="4444865"/>
            <a:ext cx="5560060" cy="3636705"/>
          </a:xfrm>
          <a:prstGeom prst="rect">
            <a:avLst/>
          </a:prstGeom>
        </p:spPr>
        <p:txBody>
          <a:bodyPr vert="horz" lIns="92472" tIns="46235" rIns="92472" bIns="462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6"/>
          </a:xfrm>
          <a:prstGeom prst="rect">
            <a:avLst/>
          </a:prstGeom>
        </p:spPr>
        <p:txBody>
          <a:bodyPr vert="horz" lIns="92472" tIns="46235" rIns="92472" bIns="462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72" tIns="46235" rIns="92472" bIns="46235" rtlCol="0" anchor="b"/>
          <a:lstStyle>
            <a:lvl1pPr algn="r">
              <a:defRPr sz="1200"/>
            </a:lvl1pPr>
          </a:lstStyle>
          <a:p>
            <a:fld id="{6F81C11A-4A62-4E2C-9802-7B45E53D192F}" type="slidenum">
              <a:rPr lang="en-US" smtClean="0"/>
              <a:t>‹#›</a:t>
            </a:fld>
            <a:endParaRPr lang="en-US" dirty="0"/>
          </a:p>
        </p:txBody>
      </p:sp>
    </p:spTree>
    <p:extLst>
      <p:ext uri="{BB962C8B-B14F-4D97-AF65-F5344CB8AC3E}">
        <p14:creationId xmlns:p14="http://schemas.microsoft.com/office/powerpoint/2010/main" val="3851187382"/>
      </p:ext>
    </p:extLst>
  </p:cSld>
  <p:clrMap bg1="lt1" tx1="dk1" bg2="lt2" tx2="dk2" accent1="accent1" accent2="accent2" accent3="accent3" accent4="accent4" accent5="accent5" accent6="accent6" hlink="hlink" folHlink="folHlink"/>
  <p:notesStyle>
    <a:lvl1pPr marL="0" algn="l" defTabSz="979600" rtl="0" eaLnBrk="1" latinLnBrk="0" hangingPunct="1">
      <a:defRPr sz="1286" kern="1200">
        <a:solidFill>
          <a:schemeClr val="tx1"/>
        </a:solidFill>
        <a:latin typeface="+mn-lt"/>
        <a:ea typeface="+mn-ea"/>
        <a:cs typeface="+mn-cs"/>
      </a:defRPr>
    </a:lvl1pPr>
    <a:lvl2pPr marL="489800" algn="l" defTabSz="979600" rtl="0" eaLnBrk="1" latinLnBrk="0" hangingPunct="1">
      <a:defRPr sz="1286" kern="1200">
        <a:solidFill>
          <a:schemeClr val="tx1"/>
        </a:solidFill>
        <a:latin typeface="+mn-lt"/>
        <a:ea typeface="+mn-ea"/>
        <a:cs typeface="+mn-cs"/>
      </a:defRPr>
    </a:lvl2pPr>
    <a:lvl3pPr marL="979600" algn="l" defTabSz="979600" rtl="0" eaLnBrk="1" latinLnBrk="0" hangingPunct="1">
      <a:defRPr sz="1286" kern="1200">
        <a:solidFill>
          <a:schemeClr val="tx1"/>
        </a:solidFill>
        <a:latin typeface="+mn-lt"/>
        <a:ea typeface="+mn-ea"/>
        <a:cs typeface="+mn-cs"/>
      </a:defRPr>
    </a:lvl3pPr>
    <a:lvl4pPr marL="1469400" algn="l" defTabSz="979600" rtl="0" eaLnBrk="1" latinLnBrk="0" hangingPunct="1">
      <a:defRPr sz="1286" kern="1200">
        <a:solidFill>
          <a:schemeClr val="tx1"/>
        </a:solidFill>
        <a:latin typeface="+mn-lt"/>
        <a:ea typeface="+mn-ea"/>
        <a:cs typeface="+mn-cs"/>
      </a:defRPr>
    </a:lvl4pPr>
    <a:lvl5pPr marL="1959202" algn="l" defTabSz="979600" rtl="0" eaLnBrk="1" latinLnBrk="0" hangingPunct="1">
      <a:defRPr sz="1286" kern="1200">
        <a:solidFill>
          <a:schemeClr val="tx1"/>
        </a:solidFill>
        <a:latin typeface="+mn-lt"/>
        <a:ea typeface="+mn-ea"/>
        <a:cs typeface="+mn-cs"/>
      </a:defRPr>
    </a:lvl5pPr>
    <a:lvl6pPr marL="2449003" algn="l" defTabSz="979600" rtl="0" eaLnBrk="1" latinLnBrk="0" hangingPunct="1">
      <a:defRPr sz="1286" kern="1200">
        <a:solidFill>
          <a:schemeClr val="tx1"/>
        </a:solidFill>
        <a:latin typeface="+mn-lt"/>
        <a:ea typeface="+mn-ea"/>
        <a:cs typeface="+mn-cs"/>
      </a:defRPr>
    </a:lvl6pPr>
    <a:lvl7pPr marL="2938803" algn="l" defTabSz="979600" rtl="0" eaLnBrk="1" latinLnBrk="0" hangingPunct="1">
      <a:defRPr sz="1286" kern="1200">
        <a:solidFill>
          <a:schemeClr val="tx1"/>
        </a:solidFill>
        <a:latin typeface="+mn-lt"/>
        <a:ea typeface="+mn-ea"/>
        <a:cs typeface="+mn-cs"/>
      </a:defRPr>
    </a:lvl7pPr>
    <a:lvl8pPr marL="3428603" algn="l" defTabSz="979600" rtl="0" eaLnBrk="1" latinLnBrk="0" hangingPunct="1">
      <a:defRPr sz="1286" kern="1200">
        <a:solidFill>
          <a:schemeClr val="tx1"/>
        </a:solidFill>
        <a:latin typeface="+mn-lt"/>
        <a:ea typeface="+mn-ea"/>
        <a:cs typeface="+mn-cs"/>
      </a:defRPr>
    </a:lvl8pPr>
    <a:lvl9pPr marL="3918403" algn="l" defTabSz="979600" rtl="0" eaLnBrk="1" latinLnBrk="0" hangingPunct="1">
      <a:defRPr sz="12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a:t>
            </a:fld>
            <a:endParaRPr lang="en-US" dirty="0"/>
          </a:p>
        </p:txBody>
      </p:sp>
    </p:spTree>
    <p:extLst>
      <p:ext uri="{BB962C8B-B14F-4D97-AF65-F5344CB8AC3E}">
        <p14:creationId xmlns:p14="http://schemas.microsoft.com/office/powerpoint/2010/main" val="354380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did the 2 minute think time affect the conversation you had?</a:t>
            </a:r>
          </a:p>
          <a:p>
            <a:r>
              <a:rPr lang="en-US" baseline="0" dirty="0" smtClean="0"/>
              <a:t>How did you manage your time in the conversation?</a:t>
            </a:r>
          </a:p>
          <a:p>
            <a:r>
              <a:rPr lang="en-US" baseline="0" dirty="0" smtClean="0"/>
              <a:t>How did the turn and talk help you build up your ideas about academic conversation?</a:t>
            </a:r>
          </a:p>
          <a:p>
            <a:endParaRPr lang="en-US" baseline="0" dirty="0" smtClean="0"/>
          </a:p>
        </p:txBody>
      </p:sp>
      <p:sp>
        <p:nvSpPr>
          <p:cNvPr id="4" name="Slide Number Placeholder 3"/>
          <p:cNvSpPr>
            <a:spLocks noGrp="1"/>
          </p:cNvSpPr>
          <p:nvPr>
            <p:ph type="sldNum" sz="quarter" idx="10"/>
          </p:nvPr>
        </p:nvSpPr>
        <p:spPr/>
        <p:txBody>
          <a:bodyPr/>
          <a:lstStyle/>
          <a:p>
            <a:fld id="{6F81C11A-4A62-4E2C-9802-7B45E53D192F}" type="slidenum">
              <a:rPr lang="en-US" smtClean="0"/>
              <a:t>10</a:t>
            </a:fld>
            <a:endParaRPr lang="en-US" dirty="0"/>
          </a:p>
        </p:txBody>
      </p:sp>
    </p:spTree>
    <p:extLst>
      <p:ext uri="{BB962C8B-B14F-4D97-AF65-F5344CB8AC3E}">
        <p14:creationId xmlns:p14="http://schemas.microsoft.com/office/powerpoint/2010/main" val="215367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Here is an example of a prompt from </a:t>
            </a:r>
            <a:r>
              <a:rPr lang="en-US" sz="1400" i="1" dirty="0" smtClean="0">
                <a:solidFill>
                  <a:srgbClr val="FF0000"/>
                </a:solidFill>
              </a:rPr>
              <a:t>Core Ready </a:t>
            </a:r>
            <a:r>
              <a:rPr lang="en-US" sz="1400" dirty="0" smtClean="0">
                <a:solidFill>
                  <a:srgbClr val="FF0000"/>
                </a:solidFill>
              </a:rPr>
              <a:t>(page 54/55 of Journey to Meaning 3-5).  It is given after students have read an article on the topic.</a:t>
            </a:r>
          </a:p>
          <a:p>
            <a:r>
              <a:rPr lang="en-US" sz="1400" dirty="0" smtClean="0">
                <a:solidFill>
                  <a:srgbClr val="FF0000"/>
                </a:solidFill>
              </a:rPr>
              <a:t>What makes this prompt clear and engaging?</a:t>
            </a:r>
          </a:p>
          <a:p>
            <a:r>
              <a:rPr lang="en-US" sz="1400" dirty="0" smtClean="0">
                <a:solidFill>
                  <a:srgbClr val="FF0000"/>
                </a:solidFill>
              </a:rPr>
              <a:t>Where does this fall on DOK?</a:t>
            </a:r>
          </a:p>
          <a:p>
            <a:r>
              <a:rPr lang="en-US" sz="1400" dirty="0" smtClean="0">
                <a:solidFill>
                  <a:srgbClr val="FF0000"/>
                </a:solidFill>
              </a:rPr>
              <a:t>Luckily, </a:t>
            </a:r>
            <a:r>
              <a:rPr lang="en-US" sz="1400" i="1" dirty="0" smtClean="0">
                <a:solidFill>
                  <a:srgbClr val="FF0000"/>
                </a:solidFill>
              </a:rPr>
              <a:t>Core Ready </a:t>
            </a:r>
            <a:r>
              <a:rPr lang="en-US" sz="1400" i="0" dirty="0" smtClean="0">
                <a:solidFill>
                  <a:srgbClr val="FF0000"/>
                </a:solidFill>
              </a:rPr>
              <a:t>provides us with many clear and engaging prompts that</a:t>
            </a:r>
            <a:r>
              <a:rPr lang="en-US" sz="1400" i="0" baseline="0" dirty="0" smtClean="0">
                <a:solidFill>
                  <a:srgbClr val="FF0000"/>
                </a:solidFill>
              </a:rPr>
              <a:t> require complex thinking.  Not all of them are listed as turn and talks or small group discussions.  This doesn’t mean that you cannot decide to have students work with partners or groups to address the prompts.  It is your decision as the teacher what will most greatly benefit your students.  You will use these supplemental materials as you see that they will best support your implementation of the curriculum maps.</a:t>
            </a:r>
            <a:endParaRPr lang="en-US" sz="1400" i="1" dirty="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11</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tool we have developed to help you reflect on your classroom regarding academic conversations.  The front has each of the four components that build academic conversations.  Webb’s DOK level descriptors are here under Increasing depth of conversation and on the back is the Constructive Conversation Skills Poster from </a:t>
            </a:r>
            <a:r>
              <a:rPr lang="en-US" baseline="0" dirty="0" err="1" smtClean="0"/>
              <a:t>Zwiers</a:t>
            </a:r>
            <a:r>
              <a:rPr lang="en-US" baseline="0" dirty="0" smtClean="0"/>
              <a:t>.  We hope this will assist you in planning your launch unit as well as throughout the year as you reflect on the effectiveness of the conversations students are having. </a:t>
            </a:r>
          </a:p>
        </p:txBody>
      </p:sp>
      <p:sp>
        <p:nvSpPr>
          <p:cNvPr id="4" name="Slide Number Placeholder 3"/>
          <p:cNvSpPr>
            <a:spLocks noGrp="1"/>
          </p:cNvSpPr>
          <p:nvPr>
            <p:ph type="sldNum" sz="quarter" idx="10"/>
          </p:nvPr>
        </p:nvSpPr>
        <p:spPr/>
        <p:txBody>
          <a:bodyPr/>
          <a:lstStyle/>
          <a:p>
            <a:fld id="{6F81C11A-4A62-4E2C-9802-7B45E53D192F}" type="slidenum">
              <a:rPr lang="en-US" smtClean="0"/>
              <a:t>12</a:t>
            </a:fld>
            <a:endParaRPr lang="en-US" dirty="0"/>
          </a:p>
        </p:txBody>
      </p:sp>
    </p:spTree>
    <p:extLst>
      <p:ext uri="{BB962C8B-B14F-4D97-AF65-F5344CB8AC3E}">
        <p14:creationId xmlns:p14="http://schemas.microsoft.com/office/powerpoint/2010/main" val="2153671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all at different places in our journey toward frequent and deep academic conversation in our classroom.  Looking at graphic “Building Academic Conversations” think about where your classroom is with regards to academic conversation.  What would the next logical step be to move the conversations in your classroom?  2 minutes to think first.  Now you have 3 minutes to discuss with partner.  As you discuss with your partner, practice the conversation skill of clarifying.  You may use the starters from your poster if you find them helpful.</a:t>
            </a:r>
          </a:p>
        </p:txBody>
      </p:sp>
      <p:sp>
        <p:nvSpPr>
          <p:cNvPr id="4" name="Slide Number Placeholder 3"/>
          <p:cNvSpPr>
            <a:spLocks noGrp="1"/>
          </p:cNvSpPr>
          <p:nvPr>
            <p:ph type="sldNum" sz="quarter" idx="10"/>
          </p:nvPr>
        </p:nvSpPr>
        <p:spPr/>
        <p:txBody>
          <a:bodyPr/>
          <a:lstStyle/>
          <a:p>
            <a:fld id="{6F81C11A-4A62-4E2C-9802-7B45E53D192F}" type="slidenum">
              <a:rPr lang="en-US" smtClean="0"/>
              <a:t>13</a:t>
            </a:fld>
            <a:endParaRPr lang="en-US" dirty="0"/>
          </a:p>
        </p:txBody>
      </p:sp>
    </p:spTree>
    <p:extLst>
      <p:ext uri="{BB962C8B-B14F-4D97-AF65-F5344CB8AC3E}">
        <p14:creationId xmlns:p14="http://schemas.microsoft.com/office/powerpoint/2010/main" val="2153671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resources to grow our knowledge and understanding</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14</a:t>
            </a:fld>
            <a:endParaRPr lang="en-US" dirty="0"/>
          </a:p>
        </p:txBody>
      </p:sp>
    </p:spTree>
    <p:extLst>
      <p:ext uri="{BB962C8B-B14F-4D97-AF65-F5344CB8AC3E}">
        <p14:creationId xmlns:p14="http://schemas.microsoft.com/office/powerpoint/2010/main" val="159478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importance of academic conversations in common core.  All these come from Speaking and Listening Standard 1</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2</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ELD</a:t>
            </a:r>
            <a:r>
              <a:rPr lang="en-US" baseline="0" dirty="0" smtClean="0"/>
              <a:t> standards created after CCSS and are closely aligned.  They help shed light on language that ALL kids will need to be successful in the common core.  Two parts…  As we focus on academic conversations, we are addressing Part 1, Mode 1 (Collaboration)</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3</a:t>
            </a:fld>
            <a:endParaRPr lang="en-US" dirty="0"/>
          </a:p>
        </p:txBody>
      </p:sp>
    </p:spTree>
    <p:extLst>
      <p:ext uri="{BB962C8B-B14F-4D97-AF65-F5344CB8AC3E}">
        <p14:creationId xmlns:p14="http://schemas.microsoft.com/office/powerpoint/2010/main" val="168811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a:t>
            </a:r>
          </a:p>
        </p:txBody>
      </p:sp>
      <p:sp>
        <p:nvSpPr>
          <p:cNvPr id="4" name="Slide Number Placeholder 3"/>
          <p:cNvSpPr>
            <a:spLocks noGrp="1"/>
          </p:cNvSpPr>
          <p:nvPr>
            <p:ph type="sldNum" sz="quarter" idx="10"/>
          </p:nvPr>
        </p:nvSpPr>
        <p:spPr/>
        <p:txBody>
          <a:bodyPr/>
          <a:lstStyle/>
          <a:p>
            <a:fld id="{6F81C11A-4A62-4E2C-9802-7B45E53D192F}" type="slidenum">
              <a:rPr lang="en-US" smtClean="0"/>
              <a:t>4</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Earlier in the day, we discussed that the physical environment must support collaborative learning.  More specifically, the Common Core standards as well as the ELD standards require that students engage in a variety of discussions: large group, small group, and partner.  As teachers, we need to think about the way our physical environment either encourages or hinders students’ ability to engage in these types of conversations.  We want to think about where in the classroom will students engage in these types of conversations, how we will transition in and out of each space or transform the same space to meet different needs (e.g., turning desks to face a partner or group).  We also want to think about how much structure will be required to support students in maximizing their time in each space.  Assigned seating is a commonly used strategy that minimizes the amount of time spent transitioning from one space to the next.  What are some other effective strategies for maximizing student work time?</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5</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Co-creating charts, AS A CLASS, is an effective way of setting classroom expectations.  Here you see pictures of some classroom anchor charts around the basics of academic conversations.  These are expectations that apply to all classroom talk regardless of size of group or specific discussion protocol.  Some of the b</a:t>
            </a:r>
            <a:r>
              <a:rPr lang="en-US" sz="1400" dirty="0" smtClean="0">
                <a:solidFill>
                  <a:srgbClr val="FF0000"/>
                </a:solidFill>
              </a:rPr>
              <a:t>asics</a:t>
            </a:r>
            <a:r>
              <a:rPr lang="en-US" sz="1400" baseline="0" dirty="0" smtClean="0">
                <a:solidFill>
                  <a:srgbClr val="FF0000"/>
                </a:solidFill>
              </a:rPr>
              <a:t> include: eye contact, face your partner, speak audibly.  You may also use this opportunity to introduce stems or frames for basic conversation skills, such as sharing ideas, agreeing, disagreeing, requesting clarification, inviting participation of others, etc. How many skills you introduce will be grade-level dependent.  For example, in the beginning of kindergarten we are excited if students exhibit turn taking and clearly state their own idea.  In sixth grade, we would expect students to request clarification and stick with one idea for an extended time elaborating and clarifying throughout the conversation.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6</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r>
              <a:rPr lang="en-US" dirty="0" smtClean="0"/>
              <a:t>Talking</a:t>
            </a:r>
            <a:r>
              <a:rPr lang="en-US" baseline="0" dirty="0" smtClean="0"/>
              <a:t> points: </a:t>
            </a:r>
            <a:r>
              <a:rPr lang="en-US" sz="1400" baseline="0" dirty="0" smtClean="0">
                <a:solidFill>
                  <a:srgbClr val="FF0000"/>
                </a:solidFill>
              </a:rPr>
              <a:t>In </a:t>
            </a:r>
            <a:r>
              <a:rPr lang="en-US" sz="1400" i="1" baseline="0" dirty="0" smtClean="0">
                <a:solidFill>
                  <a:srgbClr val="FF0000"/>
                </a:solidFill>
              </a:rPr>
              <a:t>Core Ready </a:t>
            </a:r>
            <a:r>
              <a:rPr lang="en-US" sz="1400" baseline="0" dirty="0" smtClean="0">
                <a:solidFill>
                  <a:srgbClr val="FF0000"/>
                </a:solidFill>
              </a:rPr>
              <a:t>materials partner work is often referred to as turn and talk.  Many of you are probably familiar with Think, Pair, Share.  I recommend calling it Think, Pair, Share or Think, Turn, and Talk because it is easy to forget the think time that is so critical to the success of the discussion.  When introducing a new discussion protocol, it is important to address each of these areas in order to set your students up for success.  For (Think) Turn and Talk, these areas might be addressed like this.</a:t>
            </a:r>
            <a:endParaRPr lang="en-US" sz="1400" dirty="0" smtClean="0"/>
          </a:p>
          <a:p>
            <a:r>
              <a:rPr lang="en-US" sz="1400" i="1" dirty="0" smtClean="0">
                <a:solidFill>
                  <a:srgbClr val="FF0000"/>
                </a:solidFill>
              </a:rPr>
              <a:t>What it</a:t>
            </a:r>
            <a:r>
              <a:rPr lang="en-US" sz="1400" i="1" baseline="0" dirty="0" smtClean="0">
                <a:solidFill>
                  <a:srgbClr val="FF0000"/>
                </a:solidFill>
              </a:rPr>
              <a:t> is, why we use it </a:t>
            </a:r>
            <a:r>
              <a:rPr lang="en-US" sz="1400" baseline="0" dirty="0" smtClean="0">
                <a:solidFill>
                  <a:srgbClr val="FF0000"/>
                </a:solidFill>
              </a:rPr>
              <a:t>– partner discussion will be our most commonly used form of discussion because talking with partners means EVERYBODY gets a chance to talk and process their ideas, we also can get nervous when sharing our ideas with larger groups and we get comfortable working with our partner regularly</a:t>
            </a:r>
          </a:p>
          <a:p>
            <a:r>
              <a:rPr lang="en-US" sz="1400" i="1" baseline="0" dirty="0" smtClean="0">
                <a:solidFill>
                  <a:srgbClr val="FF0000"/>
                </a:solidFill>
              </a:rPr>
              <a:t>Establish partnerships </a:t>
            </a:r>
            <a:r>
              <a:rPr lang="en-US" sz="1400" baseline="0" dirty="0" smtClean="0">
                <a:solidFill>
                  <a:srgbClr val="FF0000"/>
                </a:solidFill>
              </a:rPr>
              <a:t>– We can increase the success of this protocol through strategic partnering.  This can mean heterogeneous or homogeneous pairs based on ability in content area,  pairs of students with the same primary language, pairs based on interest, etc.  Having assigned partners allows you to scaffold in the moment depending on tasks.  For example, I could have eyeball partners and elbow partners (or A/B partners) predetermined.  One is a heterogeneous pairing and one is homogeneous by ability.  If I think my struggling students will need additional scaffolding for a task I ask them to work with their elbow partner (higher achieving peer), If I want each pairing to struggle through something at their level, they can work with they eyeball partner.  I would seat students accordingly when planning my physical environment.  Some teachers, especially at older grades prefer to have students choose their own partners in order to promote agency.  I personally have concerns about this strategy because I have seen many classrooms in which the same student never gets chosen and must be assigned a partner by the teacher.  It also removes the ability of the teacher to take advantage of strategic partnering.  If you choose to use this strategy, just be sure you have addressed those two issues in some other way.  You also want to be sure you have a procedure in place for what to do if your partner is absent.  You know it’s going to happen so you might as well have a plan in place so it doesn’t take away from the student work-time.</a:t>
            </a:r>
          </a:p>
          <a:p>
            <a:r>
              <a:rPr lang="en-US" i="1" dirty="0" smtClean="0"/>
              <a:t>Model</a:t>
            </a:r>
            <a:r>
              <a:rPr lang="en-US" dirty="0" smtClean="0"/>
              <a:t> – Modeling</a:t>
            </a:r>
            <a:r>
              <a:rPr lang="en-US" baseline="0" dirty="0" smtClean="0"/>
              <a:t> of this protocol can take many forms.  The t</a:t>
            </a:r>
            <a:r>
              <a:rPr lang="en-US" dirty="0" smtClean="0"/>
              <a:t>eacher can model</a:t>
            </a:r>
            <a:r>
              <a:rPr lang="en-US" baseline="0" dirty="0" smtClean="0"/>
              <a:t> with a student; two students can model for the rest of the class in a fish bowl; you can take the class to visit an older class using the protocol.  </a:t>
            </a:r>
          </a:p>
          <a:p>
            <a:r>
              <a:rPr lang="en-US" i="1" baseline="0" dirty="0" smtClean="0"/>
              <a:t>Practice with student-friendly topics </a:t>
            </a:r>
            <a:r>
              <a:rPr lang="en-US" baseline="0" dirty="0" smtClean="0"/>
              <a:t>– In order to provide students a chance to be meta-cognitive about the structure of the protocol, they can practice with a topic that is comfortable and engaging.  Even though the topic is student-friendly, the task should require the same type of conversation you expect students to engage in.  For example, “With a partner, design a robot that can do your three least-favorite household chores.” will elicit more complex conversation than “Tell your partner your three least-favorite household chores.”</a:t>
            </a:r>
          </a:p>
          <a:p>
            <a:r>
              <a:rPr lang="en-US" i="1" baseline="0" dirty="0" smtClean="0"/>
              <a:t>Debrief</a:t>
            </a:r>
            <a:r>
              <a:rPr lang="en-US" baseline="0" dirty="0" smtClean="0"/>
              <a:t> – SUPER IMPORTANT!!!  The debrief can be general, such as “what worked/didn’t work” or focused on a particular area, such as “how did we do with staying on topic?”.  Younger children especially will need to debrief their product before process.  This may mean sharing the content of your conversation with another partnership, having additional think time around the process, and then sharing that as a large group. </a:t>
            </a:r>
          </a:p>
          <a:p>
            <a:r>
              <a:rPr lang="en-US" i="1" baseline="0" dirty="0" smtClean="0"/>
              <a:t>Chart</a:t>
            </a:r>
            <a:r>
              <a:rPr lang="en-US" baseline="0" dirty="0" smtClean="0"/>
              <a:t> – You may not need a chart for this protocol since it is relatively simple and you will use it so often, but more complex protocols (jigsaw, or numbered heads together) or those that are less frequently used will benefit from an anchor chart for students to refer to during the protocol.</a:t>
            </a:r>
          </a:p>
          <a:p>
            <a:r>
              <a:rPr lang="en-US" i="1" baseline="0" dirty="0" smtClean="0"/>
              <a:t>Multiple opportunities</a:t>
            </a:r>
            <a:r>
              <a:rPr lang="en-US" baseline="0" dirty="0" smtClean="0"/>
              <a:t> – Once your students seem to have a protocol mastered, it is easy to forget that they’ll need opportunities to practice and debrief over time.  But don’t worry, they have ways of letting you know when they need them.</a:t>
            </a:r>
          </a:p>
          <a:p>
            <a:r>
              <a:rPr lang="en-US" baseline="0" dirty="0" smtClean="0"/>
              <a:t>This process for introducing discussion protocols can be used for any new protocol for partner talk, small group or whole class. And is included in your handouts.</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7</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a:t>
            </a:r>
            <a:r>
              <a:rPr lang="en-US" sz="1400" dirty="0" smtClean="0">
                <a:solidFill>
                  <a:srgbClr val="FF0000"/>
                </a:solidFill>
              </a:rPr>
              <a:t>Constructive</a:t>
            </a:r>
            <a:r>
              <a:rPr lang="en-US" sz="1400" baseline="0" dirty="0" smtClean="0">
                <a:solidFill>
                  <a:srgbClr val="FF0000"/>
                </a:solidFill>
              </a:rPr>
              <a:t> Conversation Skills Poster and Depth of Knowledge/Blooms</a:t>
            </a:r>
          </a:p>
          <a:p>
            <a:r>
              <a:rPr lang="en-US" sz="1400" baseline="0" dirty="0" smtClean="0">
                <a:solidFill>
                  <a:srgbClr val="FF0000"/>
                </a:solidFill>
              </a:rPr>
              <a:t>Conversations will build from level one moving through the depths of knowledge. </a:t>
            </a:r>
          </a:p>
        </p:txBody>
      </p:sp>
      <p:sp>
        <p:nvSpPr>
          <p:cNvPr id="4" name="Slide Number Placeholder 3"/>
          <p:cNvSpPr>
            <a:spLocks noGrp="1"/>
          </p:cNvSpPr>
          <p:nvPr>
            <p:ph type="sldNum" sz="quarter" idx="10"/>
          </p:nvPr>
        </p:nvSpPr>
        <p:spPr/>
        <p:txBody>
          <a:bodyPr/>
          <a:lstStyle/>
          <a:p>
            <a:fld id="{6F81C11A-4A62-4E2C-9802-7B45E53D192F}" type="slidenum">
              <a:rPr lang="en-US" smtClean="0"/>
              <a:t>8</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C</a:t>
            </a:r>
            <a:r>
              <a:rPr lang="en-US" dirty="0" smtClean="0"/>
              <a:t>onstructive</a:t>
            </a:r>
            <a:r>
              <a:rPr lang="en-US" baseline="0" dirty="0" smtClean="0"/>
              <a:t> Conversation Skills Poster.  It is a tool for helping teach students to facilitate their own conversations is teacher-like ways. Each conversation skill should be explicitly taught including some ways the skill might sound in conversation.  Read the passage from Jeff </a:t>
            </a:r>
            <a:r>
              <a:rPr lang="en-US" baseline="0" dirty="0" err="1" smtClean="0"/>
              <a:t>Zwiers</a:t>
            </a:r>
            <a:r>
              <a:rPr lang="en-US" baseline="0" dirty="0" smtClean="0"/>
              <a:t> </a:t>
            </a:r>
            <a:r>
              <a:rPr lang="en-US" baseline="0" dirty="0" smtClean="0">
                <a:solidFill>
                  <a:srgbClr val="FF0000"/>
                </a:solidFill>
              </a:rPr>
              <a:t>BOOK TITLE </a:t>
            </a:r>
            <a:r>
              <a:rPr lang="en-US" baseline="0" dirty="0" smtClean="0"/>
              <a:t>explaining each of the skills. Think time (2 minute plan) how would you teach this in your classroom? Now you will have 5 minutes to come up with the steps you would take in your classroom to teach one of these skills.  </a:t>
            </a:r>
          </a:p>
          <a:p>
            <a:r>
              <a:rPr lang="en-US" i="1" baseline="0" dirty="0" smtClean="0"/>
              <a:t>Note to presenter: Be sure modeling the skills, practicing with student-friendly content, and developing an anchor chart are among strategies discussed as a group.</a:t>
            </a:r>
            <a:endParaRPr lang="en-US" i="1" dirty="0"/>
          </a:p>
        </p:txBody>
      </p:sp>
      <p:sp>
        <p:nvSpPr>
          <p:cNvPr id="4" name="Slide Number Placeholder 3"/>
          <p:cNvSpPr>
            <a:spLocks noGrp="1"/>
          </p:cNvSpPr>
          <p:nvPr>
            <p:ph type="sldNum" sz="quarter" idx="10"/>
          </p:nvPr>
        </p:nvSpPr>
        <p:spPr/>
        <p:txBody>
          <a:bodyPr/>
          <a:lstStyle/>
          <a:p>
            <a:fld id="{6F81C11A-4A62-4E2C-9802-7B45E53D192F}" type="slidenum">
              <a:rPr lang="en-US" smtClean="0"/>
              <a:t>9</a:t>
            </a:fld>
            <a:endParaRPr lang="en-US" dirty="0"/>
          </a:p>
        </p:txBody>
      </p:sp>
    </p:spTree>
    <p:extLst>
      <p:ext uri="{BB962C8B-B14F-4D97-AF65-F5344CB8AC3E}">
        <p14:creationId xmlns:p14="http://schemas.microsoft.com/office/powerpoint/2010/main" val="215367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72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688"/>
            </a:lvl1pPr>
            <a:lvl2pPr marL="512067" indent="0" algn="ctr">
              <a:buNone/>
              <a:defRPr sz="2240"/>
            </a:lvl2pPr>
            <a:lvl3pPr marL="1024134" indent="0" algn="ctr">
              <a:buNone/>
              <a:defRPr sz="2017"/>
            </a:lvl3pPr>
            <a:lvl4pPr marL="1536202" indent="0" algn="ctr">
              <a:buNone/>
              <a:defRPr sz="1792"/>
            </a:lvl4pPr>
            <a:lvl5pPr marL="2048269" indent="0" algn="ctr">
              <a:buNone/>
              <a:defRPr sz="1792"/>
            </a:lvl5pPr>
            <a:lvl6pPr marL="2560336" indent="0" algn="ctr">
              <a:buNone/>
              <a:defRPr sz="1792"/>
            </a:lvl6pPr>
            <a:lvl7pPr marL="3072403" indent="0" algn="ctr">
              <a:buNone/>
              <a:defRPr sz="1792"/>
            </a:lvl7pPr>
            <a:lvl8pPr marL="3584470" indent="0" algn="ctr">
              <a:buNone/>
              <a:defRPr sz="1792"/>
            </a:lvl8pPr>
            <a:lvl9pPr marL="4096538" indent="0" algn="ctr">
              <a:buNone/>
              <a:defRPr sz="179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63793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78759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2"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802"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288528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40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561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61649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22"/>
            <a:ext cx="8478203" cy="3042919"/>
          </a:xfrm>
        </p:spPr>
        <p:txBody>
          <a:bodyPr anchor="b"/>
          <a:lstStyle>
            <a:lvl1pPr>
              <a:defRPr sz="640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29"/>
            <a:ext cx="8478203" cy="1600199"/>
          </a:xfrm>
        </p:spPr>
        <p:txBody>
          <a:bodyPr/>
          <a:lstStyle>
            <a:lvl1pPr marL="0" indent="0">
              <a:buNone/>
              <a:defRPr sz="256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1464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77324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68"/>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1"/>
            <a:ext cx="415846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7" y="1793241"/>
            <a:ext cx="4178945"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4976337"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48996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39356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54167" b="85556"/>
          <a:stretch/>
        </p:blipFill>
        <p:spPr>
          <a:xfrm>
            <a:off x="152400" y="176176"/>
            <a:ext cx="3520441" cy="832105"/>
          </a:xfrm>
          <a:prstGeom prst="rect">
            <a:avLst/>
          </a:prstGeom>
        </p:spPr>
      </p:pic>
      <p:cxnSp>
        <p:nvCxnSpPr>
          <p:cNvPr id="6" name="Straight Connector 5"/>
          <p:cNvCxnSpPr/>
          <p:nvPr userDrawn="1"/>
        </p:nvCxnSpPr>
        <p:spPr>
          <a:xfrm>
            <a:off x="30281" y="1008281"/>
            <a:ext cx="9799519" cy="9526"/>
          </a:xfrm>
          <a:prstGeom prst="line">
            <a:avLst/>
          </a:prstGeom>
          <a:ln w="63500">
            <a:solidFill>
              <a:srgbClr val="33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60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Content Placeholder 2"/>
          <p:cNvSpPr>
            <a:spLocks noGrp="1"/>
          </p:cNvSpPr>
          <p:nvPr>
            <p:ph idx="1"/>
          </p:nvPr>
        </p:nvSpPr>
        <p:spPr>
          <a:xfrm>
            <a:off x="4178945" y="1053255"/>
            <a:ext cx="4976336"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36566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468469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55"/>
            <a:ext cx="4976336"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69547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393511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1"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799"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88659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32"/>
            <a:ext cx="8478203" cy="3042919"/>
          </a:xfrm>
        </p:spPr>
        <p:txBody>
          <a:bodyPr anchor="b"/>
          <a:lstStyle>
            <a:lvl1pPr>
              <a:defRPr sz="672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39"/>
            <a:ext cx="8478203" cy="1600199"/>
          </a:xfrm>
        </p:spPr>
        <p:txBody>
          <a:bodyPr/>
          <a:lstStyle>
            <a:lvl1pPr marL="0" indent="0">
              <a:buNone/>
              <a:defRPr sz="2688">
                <a:solidFill>
                  <a:schemeClr val="tx1"/>
                </a:solidFill>
              </a:defRPr>
            </a:lvl1pPr>
            <a:lvl2pPr marL="512067" indent="0">
              <a:buNone/>
              <a:defRPr sz="2240">
                <a:solidFill>
                  <a:schemeClr val="tx1">
                    <a:tint val="75000"/>
                  </a:schemeClr>
                </a:solidFill>
              </a:defRPr>
            </a:lvl2pPr>
            <a:lvl3pPr marL="1024134" indent="0">
              <a:buNone/>
              <a:defRPr sz="2017">
                <a:solidFill>
                  <a:schemeClr val="tx1">
                    <a:tint val="75000"/>
                  </a:schemeClr>
                </a:solidFill>
              </a:defRPr>
            </a:lvl3pPr>
            <a:lvl4pPr marL="1536202" indent="0">
              <a:buNone/>
              <a:defRPr sz="1792">
                <a:solidFill>
                  <a:schemeClr val="tx1">
                    <a:tint val="75000"/>
                  </a:schemeClr>
                </a:solidFill>
              </a:defRPr>
            </a:lvl4pPr>
            <a:lvl5pPr marL="2048269" indent="0">
              <a:buNone/>
              <a:defRPr sz="1792">
                <a:solidFill>
                  <a:schemeClr val="tx1">
                    <a:tint val="75000"/>
                  </a:schemeClr>
                </a:solidFill>
              </a:defRPr>
            </a:lvl5pPr>
            <a:lvl6pPr marL="2560336" indent="0">
              <a:buNone/>
              <a:defRPr sz="1792">
                <a:solidFill>
                  <a:schemeClr val="tx1">
                    <a:tint val="75000"/>
                  </a:schemeClr>
                </a:solidFill>
              </a:defRPr>
            </a:lvl6pPr>
            <a:lvl7pPr marL="3072403" indent="0">
              <a:buNone/>
              <a:defRPr sz="1792">
                <a:solidFill>
                  <a:schemeClr val="tx1">
                    <a:tint val="75000"/>
                  </a:schemeClr>
                </a:solidFill>
              </a:defRPr>
            </a:lvl7pPr>
            <a:lvl8pPr marL="3584470" indent="0">
              <a:buNone/>
              <a:defRPr sz="1792">
                <a:solidFill>
                  <a:schemeClr val="tx1">
                    <a:tint val="75000"/>
                  </a:schemeClr>
                </a:solidFill>
              </a:defRPr>
            </a:lvl8pPr>
            <a:lvl9pPr marL="4096538" indent="0">
              <a:buNone/>
              <a:defRPr sz="17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83190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94934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71"/>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2"/>
            <a:ext cx="4158466"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9" y="1793242"/>
            <a:ext cx="4178945"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6" name="Content Placeholder 5"/>
          <p:cNvSpPr>
            <a:spLocks noGrp="1"/>
          </p:cNvSpPr>
          <p:nvPr>
            <p:ph sz="quarter" idx="4"/>
          </p:nvPr>
        </p:nvSpPr>
        <p:spPr>
          <a:xfrm>
            <a:off x="4976339"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2843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04561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811471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Content Placeholder 2"/>
          <p:cNvSpPr>
            <a:spLocks noGrp="1"/>
          </p:cNvSpPr>
          <p:nvPr>
            <p:ph idx="1"/>
          </p:nvPr>
        </p:nvSpPr>
        <p:spPr>
          <a:xfrm>
            <a:off x="4178945" y="1053265"/>
            <a:ext cx="4976336" cy="5198533"/>
          </a:xfrm>
        </p:spPr>
        <p:txBody>
          <a:bodyPr/>
          <a:lstStyle>
            <a:lvl1pPr>
              <a:defRPr sz="3584"/>
            </a:lvl1pPr>
            <a:lvl2pPr>
              <a:defRPr sz="3136"/>
            </a:lvl2pPr>
            <a:lvl3pPr>
              <a:defRPr sz="2688"/>
            </a:lvl3pPr>
            <a:lvl4pPr>
              <a:defRPr sz="2240"/>
            </a:lvl4pPr>
            <a:lvl5pPr>
              <a:defRPr sz="2240"/>
            </a:lvl5pPr>
            <a:lvl6pPr>
              <a:defRPr sz="2240"/>
            </a:lvl6pPr>
            <a:lvl7pPr>
              <a:defRPr sz="2240"/>
            </a:lvl7pPr>
            <a:lvl8pPr>
              <a:defRPr sz="2240"/>
            </a:lvl8pPr>
            <a:lvl9pPr>
              <a:defRPr sz="22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3874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65"/>
            <a:ext cx="4976336" cy="5198533"/>
          </a:xfrm>
        </p:spPr>
        <p:txBody>
          <a:bodyPr anchor="t"/>
          <a:lstStyle>
            <a:lvl1pPr marL="0" indent="0">
              <a:buNone/>
              <a:defRPr sz="3584"/>
            </a:lvl1pPr>
            <a:lvl2pPr marL="512067" indent="0">
              <a:buNone/>
              <a:defRPr sz="3136"/>
            </a:lvl2pPr>
            <a:lvl3pPr marL="1024134" indent="0">
              <a:buNone/>
              <a:defRPr sz="2688"/>
            </a:lvl3pPr>
            <a:lvl4pPr marL="1536202" indent="0">
              <a:buNone/>
              <a:defRPr sz="2240"/>
            </a:lvl4pPr>
            <a:lvl5pPr marL="2048269" indent="0">
              <a:buNone/>
              <a:defRPr sz="2240"/>
            </a:lvl5pPr>
            <a:lvl6pPr marL="2560336" indent="0">
              <a:buNone/>
              <a:defRPr sz="2240"/>
            </a:lvl6pPr>
            <a:lvl7pPr marL="3072403" indent="0">
              <a:buNone/>
              <a:defRPr sz="2240"/>
            </a:lvl7pPr>
            <a:lvl8pPr marL="3584470" indent="0">
              <a:buNone/>
              <a:defRPr sz="2240"/>
            </a:lvl8pPr>
            <a:lvl9pPr marL="4096538" indent="0">
              <a:buNone/>
              <a:defRPr sz="224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9818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800" y="389471"/>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800"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18"/>
            <a:ext cx="2211705" cy="389467"/>
          </a:xfrm>
          <a:prstGeom prst="rect">
            <a:avLst/>
          </a:prstGeom>
        </p:spPr>
        <p:txBody>
          <a:bodyPr vert="horz" lIns="91440" tIns="45720" rIns="91440" bIns="45720" rtlCol="0" anchor="ctr"/>
          <a:lstStyle>
            <a:lvl1pPr algn="l">
              <a:defRPr sz="1344">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2" y="6780118"/>
            <a:ext cx="3317558" cy="389467"/>
          </a:xfrm>
          <a:prstGeom prst="rect">
            <a:avLst/>
          </a:prstGeom>
        </p:spPr>
        <p:txBody>
          <a:bodyPr vert="horz" lIns="91440" tIns="45720" rIns="91440" bIns="45720" rtlCol="0" anchor="ctr"/>
          <a:lstStyle>
            <a:lvl1pPr algn="ctr">
              <a:defRPr sz="134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18"/>
            <a:ext cx="2211705" cy="389467"/>
          </a:xfrm>
          <a:prstGeom prst="rect">
            <a:avLst/>
          </a:prstGeom>
        </p:spPr>
        <p:txBody>
          <a:bodyPr vert="horz" lIns="91440" tIns="45720" rIns="91440" bIns="45720" rtlCol="0" anchor="ctr"/>
          <a:lstStyle>
            <a:lvl1pPr algn="r">
              <a:defRPr sz="1344">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3296303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1024134" rtl="0" eaLnBrk="1" latinLnBrk="0" hangingPunct="1">
        <a:lnSpc>
          <a:spcPct val="90000"/>
        </a:lnSpc>
        <a:spcBef>
          <a:spcPct val="0"/>
        </a:spcBef>
        <a:buNone/>
        <a:defRPr sz="4928" kern="1200">
          <a:solidFill>
            <a:schemeClr val="tx1"/>
          </a:solidFill>
          <a:latin typeface="+mj-lt"/>
          <a:ea typeface="+mj-ea"/>
          <a:cs typeface="+mj-cs"/>
        </a:defRPr>
      </a:lvl1pPr>
    </p:titleStyle>
    <p:bodyStyle>
      <a:lvl1pPr marL="256035" indent="-256035" algn="l" defTabSz="1024134" rtl="0" eaLnBrk="1" latinLnBrk="0" hangingPunct="1">
        <a:lnSpc>
          <a:spcPct val="90000"/>
        </a:lnSpc>
        <a:spcBef>
          <a:spcPts val="1121"/>
        </a:spcBef>
        <a:buFont typeface="Arial" panose="020B0604020202020204" pitchFamily="34" charset="0"/>
        <a:buChar char="•"/>
        <a:defRPr sz="3136" kern="1200">
          <a:solidFill>
            <a:schemeClr val="tx1"/>
          </a:solidFill>
          <a:latin typeface="+mn-lt"/>
          <a:ea typeface="+mn-ea"/>
          <a:cs typeface="+mn-cs"/>
        </a:defRPr>
      </a:lvl1pPr>
      <a:lvl2pPr marL="768102" indent="-256035" algn="l" defTabSz="1024134" rtl="0" eaLnBrk="1" latinLnBrk="0" hangingPunct="1">
        <a:lnSpc>
          <a:spcPct val="90000"/>
        </a:lnSpc>
        <a:spcBef>
          <a:spcPts val="560"/>
        </a:spcBef>
        <a:buFont typeface="Arial" panose="020B0604020202020204" pitchFamily="34" charset="0"/>
        <a:buChar char="•"/>
        <a:defRPr sz="2688" kern="1200">
          <a:solidFill>
            <a:schemeClr val="tx1"/>
          </a:solidFill>
          <a:latin typeface="+mn-lt"/>
          <a:ea typeface="+mn-ea"/>
          <a:cs typeface="+mn-cs"/>
        </a:defRPr>
      </a:lvl2pPr>
      <a:lvl3pPr marL="1280169" indent="-256035" algn="l" defTabSz="1024134" rtl="0" eaLnBrk="1" latinLnBrk="0" hangingPunct="1">
        <a:lnSpc>
          <a:spcPct val="90000"/>
        </a:lnSpc>
        <a:spcBef>
          <a:spcPts val="560"/>
        </a:spcBef>
        <a:buFont typeface="Arial" panose="020B0604020202020204" pitchFamily="34" charset="0"/>
        <a:buChar char="•"/>
        <a:defRPr sz="2240" kern="1200">
          <a:solidFill>
            <a:schemeClr val="tx1"/>
          </a:solidFill>
          <a:latin typeface="+mn-lt"/>
          <a:ea typeface="+mn-ea"/>
          <a:cs typeface="+mn-cs"/>
        </a:defRPr>
      </a:lvl3pPr>
      <a:lvl4pPr marL="1792236"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4pPr>
      <a:lvl5pPr marL="2304303"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5pPr>
      <a:lvl6pPr marL="2816371"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6pPr>
      <a:lvl7pPr marL="3328438"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7pPr>
      <a:lvl8pPr marL="3840505"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8pPr>
      <a:lvl9pPr marL="4352572"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9pPr>
    </p:bodyStyle>
    <p:otherStyle>
      <a:defPPr>
        <a:defRPr lang="en-US"/>
      </a:defPPr>
      <a:lvl1pPr marL="0" algn="l" defTabSz="1024134" rtl="0" eaLnBrk="1" latinLnBrk="0" hangingPunct="1">
        <a:defRPr sz="2017" kern="1200">
          <a:solidFill>
            <a:schemeClr val="tx1"/>
          </a:solidFill>
          <a:latin typeface="+mn-lt"/>
          <a:ea typeface="+mn-ea"/>
          <a:cs typeface="+mn-cs"/>
        </a:defRPr>
      </a:lvl1pPr>
      <a:lvl2pPr marL="512067" algn="l" defTabSz="1024134" rtl="0" eaLnBrk="1" latinLnBrk="0" hangingPunct="1">
        <a:defRPr sz="2017" kern="1200">
          <a:solidFill>
            <a:schemeClr val="tx1"/>
          </a:solidFill>
          <a:latin typeface="+mn-lt"/>
          <a:ea typeface="+mn-ea"/>
          <a:cs typeface="+mn-cs"/>
        </a:defRPr>
      </a:lvl2pPr>
      <a:lvl3pPr marL="1024134" algn="l" defTabSz="1024134" rtl="0" eaLnBrk="1" latinLnBrk="0" hangingPunct="1">
        <a:defRPr sz="2017" kern="1200">
          <a:solidFill>
            <a:schemeClr val="tx1"/>
          </a:solidFill>
          <a:latin typeface="+mn-lt"/>
          <a:ea typeface="+mn-ea"/>
          <a:cs typeface="+mn-cs"/>
        </a:defRPr>
      </a:lvl3pPr>
      <a:lvl4pPr marL="1536202" algn="l" defTabSz="1024134" rtl="0" eaLnBrk="1" latinLnBrk="0" hangingPunct="1">
        <a:defRPr sz="2017" kern="1200">
          <a:solidFill>
            <a:schemeClr val="tx1"/>
          </a:solidFill>
          <a:latin typeface="+mn-lt"/>
          <a:ea typeface="+mn-ea"/>
          <a:cs typeface="+mn-cs"/>
        </a:defRPr>
      </a:lvl4pPr>
      <a:lvl5pPr marL="2048269" algn="l" defTabSz="1024134" rtl="0" eaLnBrk="1" latinLnBrk="0" hangingPunct="1">
        <a:defRPr sz="2017" kern="1200">
          <a:solidFill>
            <a:schemeClr val="tx1"/>
          </a:solidFill>
          <a:latin typeface="+mn-lt"/>
          <a:ea typeface="+mn-ea"/>
          <a:cs typeface="+mn-cs"/>
        </a:defRPr>
      </a:lvl5pPr>
      <a:lvl6pPr marL="2560336" algn="l" defTabSz="1024134" rtl="0" eaLnBrk="1" latinLnBrk="0" hangingPunct="1">
        <a:defRPr sz="2017" kern="1200">
          <a:solidFill>
            <a:schemeClr val="tx1"/>
          </a:solidFill>
          <a:latin typeface="+mn-lt"/>
          <a:ea typeface="+mn-ea"/>
          <a:cs typeface="+mn-cs"/>
        </a:defRPr>
      </a:lvl6pPr>
      <a:lvl7pPr marL="3072403" algn="l" defTabSz="1024134" rtl="0" eaLnBrk="1" latinLnBrk="0" hangingPunct="1">
        <a:defRPr sz="2017" kern="1200">
          <a:solidFill>
            <a:schemeClr val="tx1"/>
          </a:solidFill>
          <a:latin typeface="+mn-lt"/>
          <a:ea typeface="+mn-ea"/>
          <a:cs typeface="+mn-cs"/>
        </a:defRPr>
      </a:lvl7pPr>
      <a:lvl8pPr marL="3584470" algn="l" defTabSz="1024134" rtl="0" eaLnBrk="1" latinLnBrk="0" hangingPunct="1">
        <a:defRPr sz="2017" kern="1200">
          <a:solidFill>
            <a:schemeClr val="tx1"/>
          </a:solidFill>
          <a:latin typeface="+mn-lt"/>
          <a:ea typeface="+mn-ea"/>
          <a:cs typeface="+mn-cs"/>
        </a:defRPr>
      </a:lvl8pPr>
      <a:lvl9pPr marL="4096538" algn="l" defTabSz="1024134" rtl="0" eaLnBrk="1" latinLnBrk="0" hangingPunct="1">
        <a:defRPr sz="201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799" y="389468"/>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799"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08"/>
            <a:ext cx="2211705"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1" y="6780108"/>
            <a:ext cx="3317558"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08"/>
            <a:ext cx="2211705"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22214777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www.jeffzwiers.org/"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8"/>
            <a:ext cx="8355330" cy="548486"/>
          </a:xfrm>
        </p:spPr>
        <p:txBody>
          <a:bodyPr>
            <a:normAutofit fontScale="90000"/>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Supplemental Materials Sessions</a:t>
            </a:r>
            <a:br>
              <a:rPr lang="en-US" sz="4400" dirty="0" smtClean="0"/>
            </a:br>
            <a:r>
              <a:rPr lang="en-US" sz="4400" dirty="0" smtClean="0"/>
              <a:t>August 2014 </a:t>
            </a:r>
            <a:endParaRPr lang="en-US" sz="4400" dirty="0"/>
          </a:p>
        </p:txBody>
      </p:sp>
      <p:sp>
        <p:nvSpPr>
          <p:cNvPr id="3" name="Subtitle 2"/>
          <p:cNvSpPr>
            <a:spLocks noGrp="1"/>
          </p:cNvSpPr>
          <p:nvPr>
            <p:ph type="subTitle" idx="1"/>
          </p:nvPr>
        </p:nvSpPr>
        <p:spPr>
          <a:xfrm>
            <a:off x="0" y="2090057"/>
            <a:ext cx="9829800" cy="4536374"/>
          </a:xfrm>
        </p:spPr>
        <p:txBody>
          <a:bodyPr>
            <a:noAutofit/>
          </a:bodyPr>
          <a:lstStyle/>
          <a:p>
            <a:endParaRPr lang="en-US" sz="5400" dirty="0" smtClean="0"/>
          </a:p>
          <a:p>
            <a:endParaRPr lang="en-US" sz="5400" dirty="0" smtClean="0"/>
          </a:p>
          <a:p>
            <a:r>
              <a:rPr lang="en-US" sz="5400" dirty="0" smtClean="0"/>
              <a:t>Academic Conversations to Support Common Core and</a:t>
            </a:r>
          </a:p>
          <a:p>
            <a:r>
              <a:rPr lang="en-US" sz="5400" i="1" dirty="0" smtClean="0"/>
              <a:t>Core Ready Lesson Sets</a:t>
            </a:r>
          </a:p>
          <a:p>
            <a:endParaRPr lang="en-US" sz="1050" dirty="0"/>
          </a:p>
        </p:txBody>
      </p:sp>
      <p:pic>
        <p:nvPicPr>
          <p:cNvPr id="1026" name="Picture 1" descr="New Green Logo 3 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616" y="2322030"/>
            <a:ext cx="973776" cy="105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US" sz="1400" dirty="0" smtClean="0"/>
              <a:t>Kinder through 6</a:t>
            </a:r>
            <a:r>
              <a:rPr lang="en-US" sz="1400" baseline="30000" dirty="0" smtClean="0"/>
              <a:t>th</a:t>
            </a:r>
            <a:r>
              <a:rPr lang="en-US" sz="1400" dirty="0" smtClean="0"/>
              <a:t> Grade</a:t>
            </a:r>
            <a:endParaRPr lang="en-US" sz="1400" dirty="0"/>
          </a:p>
        </p:txBody>
      </p:sp>
    </p:spTree>
    <p:extLst>
      <p:ext uri="{BB962C8B-B14F-4D97-AF65-F5344CB8AC3E}">
        <p14:creationId xmlns:p14="http://schemas.microsoft.com/office/powerpoint/2010/main" val="554220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8777" y="1151905"/>
            <a:ext cx="7647709" cy="1200329"/>
          </a:xfrm>
          <a:prstGeom prst="rect">
            <a:avLst/>
          </a:prstGeom>
          <a:noFill/>
        </p:spPr>
        <p:txBody>
          <a:bodyPr wrap="square" rtlCol="0">
            <a:spAutoFit/>
          </a:bodyPr>
          <a:lstStyle/>
          <a:p>
            <a:pPr algn="ctr"/>
            <a:r>
              <a:rPr lang="en-US" sz="3600" b="1" dirty="0" smtClean="0"/>
              <a:t>(Think), Turn and Talk Debrief</a:t>
            </a:r>
          </a:p>
          <a:p>
            <a:endParaRPr lang="en-US" sz="3600" dirty="0" smtClean="0"/>
          </a:p>
        </p:txBody>
      </p:sp>
      <p:sp>
        <p:nvSpPr>
          <p:cNvPr id="3" name="Rectangle 2"/>
          <p:cNvSpPr/>
          <p:nvPr/>
        </p:nvSpPr>
        <p:spPr>
          <a:xfrm>
            <a:off x="700641" y="1923803"/>
            <a:ext cx="8383979" cy="4431983"/>
          </a:xfrm>
          <a:prstGeom prst="rect">
            <a:avLst/>
          </a:prstGeom>
        </p:spPr>
        <p:txBody>
          <a:bodyPr wrap="square">
            <a:spAutoFit/>
          </a:bodyPr>
          <a:lstStyle/>
          <a:p>
            <a:pPr marL="342900" indent="-342900">
              <a:spcAft>
                <a:spcPts val="1800"/>
              </a:spcAft>
              <a:buFont typeface="Arial" panose="020B0604020202020204" pitchFamily="34" charset="0"/>
              <a:buChar char="•"/>
            </a:pPr>
            <a:r>
              <a:rPr lang="en-US" sz="3600" dirty="0"/>
              <a:t>How did the 2 minute think time affect the conversation you had?</a:t>
            </a:r>
          </a:p>
          <a:p>
            <a:pPr marL="342900" indent="-342900">
              <a:spcAft>
                <a:spcPts val="1800"/>
              </a:spcAft>
              <a:buFont typeface="Arial" panose="020B0604020202020204" pitchFamily="34" charset="0"/>
              <a:buChar char="•"/>
            </a:pPr>
            <a:r>
              <a:rPr lang="en-US" sz="3600" dirty="0"/>
              <a:t>How did you manage your time in the conversation?</a:t>
            </a:r>
          </a:p>
          <a:p>
            <a:pPr marL="342900" indent="-342900">
              <a:spcAft>
                <a:spcPts val="1800"/>
              </a:spcAft>
              <a:buFont typeface="Arial" panose="020B0604020202020204" pitchFamily="34" charset="0"/>
              <a:buChar char="•"/>
            </a:pPr>
            <a:r>
              <a:rPr lang="en-US" sz="3600" dirty="0"/>
              <a:t>How did the </a:t>
            </a:r>
            <a:r>
              <a:rPr lang="en-US" sz="3600" dirty="0" smtClean="0"/>
              <a:t>(think) turn </a:t>
            </a:r>
            <a:r>
              <a:rPr lang="en-US" sz="3600" dirty="0"/>
              <a:t>and talk help you build up your ideas about academic conversation?</a:t>
            </a:r>
          </a:p>
        </p:txBody>
      </p:sp>
    </p:spTree>
    <p:extLst>
      <p:ext uri="{BB962C8B-B14F-4D97-AF65-F5344CB8AC3E}">
        <p14:creationId xmlns:p14="http://schemas.microsoft.com/office/powerpoint/2010/main" val="10446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149" y="1235502"/>
            <a:ext cx="8122722" cy="1200329"/>
          </a:xfrm>
          <a:prstGeom prst="rect">
            <a:avLst/>
          </a:prstGeom>
          <a:noFill/>
        </p:spPr>
        <p:txBody>
          <a:bodyPr wrap="square" rtlCol="0">
            <a:spAutoFit/>
          </a:bodyPr>
          <a:lstStyle/>
          <a:p>
            <a:pPr algn="ctr"/>
            <a:r>
              <a:rPr lang="en-US" sz="3600" b="1" dirty="0"/>
              <a:t>Increasing Depth of </a:t>
            </a:r>
            <a:r>
              <a:rPr lang="en-US" sz="3600" b="1" dirty="0" smtClean="0"/>
              <a:t>Conversations       </a:t>
            </a:r>
            <a:r>
              <a:rPr lang="en-US" sz="3600" dirty="0" smtClean="0"/>
              <a:t>with Prompts </a:t>
            </a:r>
            <a:endParaRPr lang="en-US" sz="2400" dirty="0" smtClean="0"/>
          </a:p>
        </p:txBody>
      </p:sp>
      <p:sp>
        <p:nvSpPr>
          <p:cNvPr id="4" name="TextBox 3"/>
          <p:cNvSpPr txBox="1"/>
          <p:nvPr/>
        </p:nvSpPr>
        <p:spPr>
          <a:xfrm>
            <a:off x="700643" y="2342263"/>
            <a:ext cx="8265228" cy="830997"/>
          </a:xfrm>
          <a:prstGeom prst="rect">
            <a:avLst/>
          </a:prstGeom>
          <a:noFill/>
        </p:spPr>
        <p:txBody>
          <a:bodyPr wrap="square" rtlCol="0">
            <a:spAutoFit/>
          </a:bodyPr>
          <a:lstStyle/>
          <a:p>
            <a:r>
              <a:rPr lang="en-US" sz="2400" dirty="0" smtClean="0"/>
              <a:t>One way to increase depth of conversation is through clear and engaging prompts that require complex thinking.</a:t>
            </a:r>
          </a:p>
        </p:txBody>
      </p:sp>
      <p:sp>
        <p:nvSpPr>
          <p:cNvPr id="3" name="Rectangle 2"/>
          <p:cNvSpPr/>
          <p:nvPr/>
        </p:nvSpPr>
        <p:spPr>
          <a:xfrm>
            <a:off x="843148" y="3275462"/>
            <a:ext cx="7766461" cy="3654847"/>
          </a:xfrm>
          <a:prstGeom prst="rect">
            <a:avLst/>
          </a:prstGeom>
          <a:ln>
            <a:solidFill>
              <a:schemeClr val="tx1"/>
            </a:solidFill>
          </a:ln>
        </p:spPr>
        <p:txBody>
          <a:bodyPr wrap="square">
            <a:spAutoFit/>
          </a:bodyPr>
          <a:lstStyle/>
          <a:p>
            <a:r>
              <a:rPr lang="en-US" i="1" dirty="0" smtClean="0"/>
              <a:t>From Core Ready “Journey to Meaning” Grade 3</a:t>
            </a:r>
          </a:p>
          <a:p>
            <a:endParaRPr lang="en-US" i="1" dirty="0" smtClean="0"/>
          </a:p>
          <a:p>
            <a:r>
              <a:rPr lang="en-US" dirty="0" smtClean="0"/>
              <a:t>Now, open your research folder and look at your notes.  Read all of your notes to yourself first.  Then, turn and talk to your partner, sharing with him or her some notes that seem to go together.  Let your partner know if you agree with what he or she has found.  Ask yourselves and each other, “Does it sound like those notes go together?”</a:t>
            </a:r>
          </a:p>
          <a:p>
            <a:endParaRPr lang="en-US" i="1" dirty="0"/>
          </a:p>
          <a:p>
            <a:r>
              <a:rPr lang="en-US" dirty="0" smtClean="0">
                <a:latin typeface="Times New Roman" panose="02020603050405020304" pitchFamily="18" charset="0"/>
                <a:cs typeface="Times New Roman" panose="02020603050405020304" pitchFamily="18" charset="0"/>
              </a:rPr>
              <a:t>Provide your students with some sentence starters for this partner talk:</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 agree that your notes about ______________ go together.”</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 disagree because your notes about _____________ and _____________ don’t seem to fit together.”</a:t>
            </a:r>
          </a:p>
        </p:txBody>
      </p:sp>
    </p:spTree>
    <p:extLst>
      <p:ext uri="{BB962C8B-B14F-4D97-AF65-F5344CB8AC3E}">
        <p14:creationId xmlns:p14="http://schemas.microsoft.com/office/powerpoint/2010/main" val="354345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655" y="1116279"/>
            <a:ext cx="7647709" cy="646331"/>
          </a:xfrm>
          <a:prstGeom prst="rect">
            <a:avLst/>
          </a:prstGeom>
          <a:noFill/>
        </p:spPr>
        <p:txBody>
          <a:bodyPr wrap="square" rtlCol="0">
            <a:spAutoFit/>
          </a:bodyPr>
          <a:lstStyle/>
          <a:p>
            <a:pPr algn="ctr"/>
            <a:r>
              <a:rPr lang="en-US" sz="3600" b="1" dirty="0" smtClean="0"/>
              <a:t>Reflection Tool</a:t>
            </a:r>
          </a:p>
        </p:txBody>
      </p:sp>
      <p:graphicFrame>
        <p:nvGraphicFramePr>
          <p:cNvPr id="4" name="Table 3"/>
          <p:cNvGraphicFramePr>
            <a:graphicFrameLocks noGrp="1"/>
          </p:cNvGraphicFramePr>
          <p:nvPr>
            <p:extLst>
              <p:ext uri="{D42A27DB-BD31-4B8C-83A1-F6EECF244321}">
                <p14:modId xmlns:p14="http://schemas.microsoft.com/office/powerpoint/2010/main" val="1509851167"/>
              </p:ext>
            </p:extLst>
          </p:nvPr>
        </p:nvGraphicFramePr>
        <p:xfrm>
          <a:off x="296635" y="1674421"/>
          <a:ext cx="9274878" cy="5427023"/>
        </p:xfrm>
        <a:graphic>
          <a:graphicData uri="http://schemas.openxmlformats.org/drawingml/2006/table">
            <a:tbl>
              <a:tblPr firstRow="1" bandRow="1">
                <a:tableStyleId>{5940675A-B579-460E-94D1-54222C63F5DA}</a:tableStyleId>
              </a:tblPr>
              <a:tblGrid>
                <a:gridCol w="3091626"/>
                <a:gridCol w="3091626"/>
                <a:gridCol w="3091626"/>
              </a:tblGrid>
              <a:tr h="2781740">
                <a:tc>
                  <a:txBody>
                    <a:bodyPr/>
                    <a:lstStyle/>
                    <a:p>
                      <a:r>
                        <a:rPr lang="en-US" sz="1600" b="1" dirty="0" smtClean="0"/>
                        <a:t>Physical</a:t>
                      </a:r>
                      <a:r>
                        <a:rPr lang="en-US" sz="1600" b="1" baseline="0" dirty="0" smtClean="0"/>
                        <a:t> Environment</a:t>
                      </a:r>
                    </a:p>
                    <a:p>
                      <a:pPr marL="285750" indent="-285750">
                        <a:buFont typeface="Arial" panose="020B0604020202020204" pitchFamily="34" charset="0"/>
                        <a:buChar char="•"/>
                      </a:pPr>
                      <a:r>
                        <a:rPr lang="en-US" sz="1400" baseline="0" dirty="0" smtClean="0"/>
                        <a:t>There is an established space for</a:t>
                      </a:r>
                    </a:p>
                    <a:p>
                      <a:pPr marL="773445" lvl="1" indent="-285750">
                        <a:buFont typeface="Arial" panose="020B0604020202020204" pitchFamily="34" charset="0"/>
                        <a:buChar char="•"/>
                      </a:pPr>
                      <a:r>
                        <a:rPr lang="en-US" sz="1400" baseline="0" dirty="0" smtClean="0"/>
                        <a:t>Large group discussion</a:t>
                      </a:r>
                    </a:p>
                    <a:p>
                      <a:pPr marL="773445" lvl="1" indent="-285750">
                        <a:buFont typeface="Arial" panose="020B0604020202020204" pitchFamily="34" charset="0"/>
                        <a:buChar char="•"/>
                      </a:pPr>
                      <a:r>
                        <a:rPr lang="en-US" sz="1400" baseline="0" dirty="0" smtClean="0"/>
                        <a:t>Small group discussion</a:t>
                      </a:r>
                    </a:p>
                    <a:p>
                      <a:pPr marL="773445" lvl="1" indent="-285750">
                        <a:buFont typeface="Arial" panose="020B0604020202020204" pitchFamily="34" charset="0"/>
                        <a:buChar char="•"/>
                      </a:pPr>
                      <a:r>
                        <a:rPr lang="en-US" sz="1400" baseline="0" dirty="0" smtClean="0"/>
                        <a:t>Partner discussion</a:t>
                      </a:r>
                    </a:p>
                    <a:p>
                      <a:pPr marL="285750" indent="-285750">
                        <a:buFont typeface="Arial" panose="020B0604020202020204" pitchFamily="34" charset="0"/>
                        <a:buChar char="•"/>
                      </a:pPr>
                      <a:r>
                        <a:rPr lang="en-US" sz="1400" baseline="0" dirty="0" smtClean="0"/>
                        <a:t>Transition procedures are well rehearsed </a:t>
                      </a:r>
                    </a:p>
                    <a:p>
                      <a:pPr marL="285750" indent="-285750">
                        <a:buFont typeface="Arial" panose="020B0604020202020204" pitchFamily="34" charset="0"/>
                        <a:buChar char="•"/>
                      </a:pPr>
                      <a:r>
                        <a:rPr lang="en-US" sz="1400" baseline="0" dirty="0" smtClean="0"/>
                        <a:t>There are s</a:t>
                      </a:r>
                      <a:r>
                        <a:rPr lang="en-US" sz="1400" dirty="0" smtClean="0"/>
                        <a:t>tructures that maximize</a:t>
                      </a:r>
                      <a:r>
                        <a:rPr lang="en-US" sz="1400" baseline="0" dirty="0" smtClean="0"/>
                        <a:t> learning time, such as</a:t>
                      </a:r>
                    </a:p>
                    <a:p>
                      <a:pPr marL="773445" lvl="1" indent="-285750">
                        <a:buFont typeface="Arial" panose="020B0604020202020204" pitchFamily="34" charset="0"/>
                        <a:buChar char="•"/>
                      </a:pPr>
                      <a:r>
                        <a:rPr lang="en-US" sz="1400" baseline="0" dirty="0" smtClean="0"/>
                        <a:t>Assigned seating</a:t>
                      </a:r>
                    </a:p>
                    <a:p>
                      <a:pPr marL="773445" lvl="1" indent="-285750">
                        <a:buFont typeface="Arial" panose="020B0604020202020204" pitchFamily="34" charset="0"/>
                        <a:buChar char="•"/>
                      </a:pPr>
                      <a:r>
                        <a:rPr lang="en-US" sz="1400" baseline="0" dirty="0" smtClean="0"/>
                        <a:t>Procedure for absent partners</a:t>
                      </a:r>
                      <a:endParaRPr lang="en-US" sz="1400" dirty="0"/>
                    </a:p>
                  </a:txBody>
                  <a:tcPr/>
                </a:tc>
                <a:tc>
                  <a:txBody>
                    <a:bodyPr/>
                    <a:lstStyle/>
                    <a:p>
                      <a:r>
                        <a:rPr lang="en-US" sz="1600" b="1" dirty="0" smtClean="0"/>
                        <a:t>Expectations for Classroom Talk</a:t>
                      </a:r>
                    </a:p>
                    <a:p>
                      <a:pPr marL="0" indent="0">
                        <a:buFont typeface="Arial" panose="020B0604020202020204" pitchFamily="34" charset="0"/>
                        <a:buNone/>
                      </a:pPr>
                      <a:r>
                        <a:rPr lang="en-US" sz="1400" b="0" dirty="0" smtClean="0"/>
                        <a:t>Anchor</a:t>
                      </a:r>
                      <a:r>
                        <a:rPr lang="en-US" sz="1400" b="0" baseline="0" dirty="0" smtClean="0"/>
                        <a:t> Charts and student behavior reflect:</a:t>
                      </a:r>
                    </a:p>
                    <a:p>
                      <a:pPr marL="285750" indent="-285750">
                        <a:buFont typeface="Arial" panose="020B0604020202020204" pitchFamily="34" charset="0"/>
                        <a:buChar char="•"/>
                      </a:pPr>
                      <a:r>
                        <a:rPr lang="en-US" sz="1400" b="0" dirty="0" smtClean="0"/>
                        <a:t>Eye contact</a:t>
                      </a:r>
                    </a:p>
                    <a:p>
                      <a:pPr marL="285750" indent="-285750">
                        <a:buFont typeface="Arial" panose="020B0604020202020204" pitchFamily="34" charset="0"/>
                        <a:buChar char="•"/>
                      </a:pPr>
                      <a:r>
                        <a:rPr lang="en-US" sz="1400" b="0" dirty="0" smtClean="0"/>
                        <a:t>Volume/Tone of voice</a:t>
                      </a:r>
                    </a:p>
                    <a:p>
                      <a:pPr marL="285750" indent="-285750">
                        <a:buFont typeface="Arial" panose="020B0604020202020204" pitchFamily="34" charset="0"/>
                        <a:buChar char="•"/>
                      </a:pPr>
                      <a:r>
                        <a:rPr lang="en-US" sz="1400" b="0" dirty="0" smtClean="0"/>
                        <a:t>Body language</a:t>
                      </a:r>
                    </a:p>
                    <a:p>
                      <a:pPr marL="285750" indent="-285750">
                        <a:buFont typeface="Arial" panose="020B0604020202020204" pitchFamily="34" charset="0"/>
                        <a:buChar char="•"/>
                      </a:pPr>
                      <a:r>
                        <a:rPr lang="en-US" sz="1400" b="0" dirty="0" smtClean="0"/>
                        <a:t>Basics</a:t>
                      </a:r>
                      <a:r>
                        <a:rPr lang="en-US" sz="1400" b="0" baseline="0" dirty="0" smtClean="0"/>
                        <a:t> skills are addressed with sentence stems or language frames (sharing ideas, agreeing, disagreeing, promoting participation from others, etc.)</a:t>
                      </a:r>
                    </a:p>
                    <a:p>
                      <a:pPr marL="285750" indent="-285750">
                        <a:buFont typeface="Arial" panose="020B0604020202020204" pitchFamily="34" charset="0"/>
                        <a:buChar char="•"/>
                      </a:pPr>
                      <a:endParaRPr lang="en-US" sz="1400" b="0" dirty="0"/>
                    </a:p>
                  </a:txBody>
                  <a:tcPr/>
                </a:tc>
                <a:tc>
                  <a:txBody>
                    <a:bodyPr/>
                    <a:lstStyle/>
                    <a:p>
                      <a:r>
                        <a:rPr lang="en-US" sz="1600" b="1" dirty="0" smtClean="0"/>
                        <a:t>Collaborative Structures</a:t>
                      </a:r>
                    </a:p>
                    <a:p>
                      <a:pPr marL="0" indent="0">
                        <a:buFont typeface="Arial" panose="020B0604020202020204" pitchFamily="34" charset="0"/>
                        <a:buNone/>
                      </a:pPr>
                      <a:r>
                        <a:rPr lang="en-US" sz="1400" b="0" dirty="0" smtClean="0"/>
                        <a:t>Discussion protocols are in place, such as:</a:t>
                      </a:r>
                    </a:p>
                    <a:p>
                      <a:pPr marL="285750" indent="-285750">
                        <a:buFont typeface="Arial" panose="020B0604020202020204" pitchFamily="34" charset="0"/>
                        <a:buChar char="•"/>
                      </a:pPr>
                      <a:r>
                        <a:rPr lang="en-US" sz="1400" b="0" dirty="0" smtClean="0"/>
                        <a:t>(Think) Turn</a:t>
                      </a:r>
                      <a:r>
                        <a:rPr lang="en-US" sz="1400" b="0" baseline="0" dirty="0" smtClean="0"/>
                        <a:t> and Talk</a:t>
                      </a:r>
                    </a:p>
                    <a:p>
                      <a:pPr marL="285750" indent="-285750">
                        <a:buFont typeface="Arial" panose="020B0604020202020204" pitchFamily="34" charset="0"/>
                        <a:buChar char="•"/>
                      </a:pPr>
                      <a:r>
                        <a:rPr lang="en-US" sz="1400" b="0" baseline="0" dirty="0" smtClean="0"/>
                        <a:t>Numbered Heads Together</a:t>
                      </a:r>
                    </a:p>
                    <a:p>
                      <a:pPr marL="285750" indent="-285750">
                        <a:buFont typeface="Arial" panose="020B0604020202020204" pitchFamily="34" charset="0"/>
                        <a:buChar char="•"/>
                      </a:pPr>
                      <a:r>
                        <a:rPr lang="en-US" sz="1400" b="0" baseline="0" dirty="0" smtClean="0"/>
                        <a:t>Jigsaw</a:t>
                      </a:r>
                    </a:p>
                    <a:p>
                      <a:pPr marL="285750" indent="-285750">
                        <a:buFont typeface="Arial" panose="020B0604020202020204" pitchFamily="34" charset="0"/>
                        <a:buChar char="•"/>
                      </a:pPr>
                      <a:r>
                        <a:rPr lang="en-US" sz="1400" b="0" baseline="0" dirty="0" smtClean="0"/>
                        <a:t>Huddle</a:t>
                      </a:r>
                    </a:p>
                    <a:p>
                      <a:pPr marL="285750" indent="-285750">
                        <a:buFont typeface="Arial" panose="020B0604020202020204" pitchFamily="34" charset="0"/>
                        <a:buChar char="•"/>
                      </a:pPr>
                      <a:r>
                        <a:rPr lang="en-US" sz="1400" b="0" baseline="0" dirty="0" smtClean="0"/>
                        <a:t>Put your 2 cents in</a:t>
                      </a:r>
                    </a:p>
                    <a:p>
                      <a:pPr marL="285750" indent="-285750">
                        <a:buFont typeface="Arial" panose="020B0604020202020204" pitchFamily="34" charset="0"/>
                        <a:buChar char="•"/>
                      </a:pPr>
                      <a:r>
                        <a:rPr lang="en-US" sz="1400" b="0" baseline="0" dirty="0" smtClean="0"/>
                        <a:t>Pass the mic</a:t>
                      </a:r>
                    </a:p>
                  </a:txBody>
                  <a:tcPr/>
                </a:tc>
              </a:tr>
              <a:tr h="2645283">
                <a:tc gridSpan="3">
                  <a:txBody>
                    <a:bodyPr/>
                    <a:lstStyle/>
                    <a:p>
                      <a:r>
                        <a:rPr lang="en-US" sz="1600" b="1" dirty="0" smtClean="0"/>
                        <a:t>Increasing Depth of Conversation</a:t>
                      </a:r>
                    </a:p>
                    <a:p>
                      <a:pPr marL="285750" indent="-285750">
                        <a:buFont typeface="Arial" panose="020B0604020202020204" pitchFamily="34" charset="0"/>
                        <a:buChar char="•"/>
                      </a:pPr>
                      <a:r>
                        <a:rPr lang="en-US" sz="1400" b="0" dirty="0" smtClean="0"/>
                        <a:t>Prompts reflect complexity</a:t>
                      </a:r>
                      <a:r>
                        <a:rPr lang="en-US" sz="1400" b="0" baseline="0" dirty="0" smtClean="0"/>
                        <a:t> of thought (See Webb’s </a:t>
                      </a:r>
                      <a:r>
                        <a:rPr lang="en-US" sz="1400" b="0" i="1" baseline="0" dirty="0" smtClean="0"/>
                        <a:t>DOK</a:t>
                      </a:r>
                      <a:r>
                        <a:rPr lang="en-US" sz="1400" b="0" baseline="0" dirty="0" smtClean="0"/>
                        <a:t>)</a:t>
                      </a:r>
                    </a:p>
                    <a:p>
                      <a:pPr marL="285750" indent="-285750">
                        <a:buFont typeface="Arial" panose="020B0604020202020204" pitchFamily="34" charset="0"/>
                        <a:buChar char="•"/>
                      </a:pPr>
                      <a:r>
                        <a:rPr lang="en-US" sz="1400" b="0" baseline="0" dirty="0" smtClean="0"/>
                        <a:t>Students facilitate conversations in teacher-like ways (See </a:t>
                      </a:r>
                      <a:r>
                        <a:rPr lang="en-US" sz="1400" b="0" baseline="0" dirty="0" err="1" smtClean="0"/>
                        <a:t>Zwiers</a:t>
                      </a:r>
                      <a:r>
                        <a:rPr lang="en-US" sz="1400" b="0" baseline="0" dirty="0" smtClean="0"/>
                        <a:t>’ </a:t>
                      </a:r>
                      <a:r>
                        <a:rPr lang="en-US" sz="1400" b="0" i="1" baseline="0" dirty="0" smtClean="0"/>
                        <a:t>Constructive Conversation Skills</a:t>
                      </a:r>
                      <a:r>
                        <a:rPr lang="en-US" sz="1400" b="0" i="0" baseline="0" dirty="0" smtClean="0"/>
                        <a:t> on back</a:t>
                      </a:r>
                      <a:r>
                        <a:rPr lang="en-US" sz="1400" b="0" baseline="0" dirty="0" smtClean="0"/>
                        <a:t>)</a:t>
                      </a:r>
                    </a:p>
                    <a:p>
                      <a:pPr marL="285750" indent="-285750">
                        <a:buFont typeface="Arial" panose="020B0604020202020204" pitchFamily="34" charset="0"/>
                        <a:buChar char="•"/>
                      </a:pPr>
                      <a:endParaRPr lang="en-US" sz="1400" b="0" baseline="0" dirty="0" smtClean="0"/>
                    </a:p>
                    <a:p>
                      <a:pPr marL="0" indent="0">
                        <a:buFont typeface="Arial" panose="020B0604020202020204" pitchFamily="34" charset="0"/>
                        <a:buNone/>
                      </a:pPr>
                      <a:endParaRPr lang="en-US" sz="1400" b="0" baseline="0" dirty="0" smtClean="0"/>
                    </a:p>
                    <a:p>
                      <a:pPr marL="0" indent="0">
                        <a:buFont typeface="Arial" panose="020B0604020202020204" pitchFamily="34" charset="0"/>
                        <a:buNone/>
                      </a:pPr>
                      <a:endParaRPr lang="en-US" sz="1400" b="0" dirty="0"/>
                    </a:p>
                  </a:txBody>
                  <a:tcPr>
                    <a:solidFill>
                      <a:schemeClr val="bg1"/>
                    </a:solidFill>
                  </a:tcPr>
                </a:tc>
                <a:tc hMerge="1">
                  <a:txBody>
                    <a:bodyPr/>
                    <a:lstStyle/>
                    <a:p>
                      <a:endParaRPr lang="en-US" dirty="0"/>
                    </a:p>
                  </a:txBody>
                  <a:tcPr/>
                </a:tc>
                <a:tc hMerge="1">
                  <a:txBody>
                    <a:bodyPr/>
                    <a:lstStyle/>
                    <a:p>
                      <a:endParaRPr lang="en-US" dirty="0"/>
                    </a:p>
                  </a:txBody>
                  <a:tcPr>
                    <a:solidFill>
                      <a:schemeClr val="bg1"/>
                    </a:solidFill>
                  </a:tcPr>
                </a:tc>
              </a:tr>
            </a:tbl>
          </a:graphicData>
        </a:graphic>
      </p:graphicFrame>
      <p:graphicFrame>
        <p:nvGraphicFramePr>
          <p:cNvPr id="5" name="Diagram 4"/>
          <p:cNvGraphicFramePr/>
          <p:nvPr>
            <p:extLst>
              <p:ext uri="{D42A27DB-BD31-4B8C-83A1-F6EECF244321}">
                <p14:modId xmlns:p14="http://schemas.microsoft.com/office/powerpoint/2010/main" val="4038630571"/>
              </p:ext>
            </p:extLst>
          </p:nvPr>
        </p:nvGraphicFramePr>
        <p:xfrm>
          <a:off x="1507672" y="5248892"/>
          <a:ext cx="6116286" cy="1603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85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655" y="1567542"/>
            <a:ext cx="7647709" cy="1200329"/>
          </a:xfrm>
          <a:prstGeom prst="rect">
            <a:avLst/>
          </a:prstGeom>
          <a:noFill/>
        </p:spPr>
        <p:txBody>
          <a:bodyPr wrap="square" rtlCol="0">
            <a:spAutoFit/>
          </a:bodyPr>
          <a:lstStyle/>
          <a:p>
            <a:pPr algn="ctr"/>
            <a:r>
              <a:rPr lang="en-US" sz="3600" b="1" dirty="0" smtClean="0"/>
              <a:t>(Think), Turn and Talk</a:t>
            </a:r>
          </a:p>
          <a:p>
            <a:endParaRPr lang="en-US" sz="3600" dirty="0" smtClean="0"/>
          </a:p>
        </p:txBody>
      </p:sp>
      <p:sp>
        <p:nvSpPr>
          <p:cNvPr id="3" name="TextBox 2"/>
          <p:cNvSpPr txBox="1"/>
          <p:nvPr/>
        </p:nvSpPr>
        <p:spPr>
          <a:xfrm>
            <a:off x="629392" y="2497962"/>
            <a:ext cx="8467107" cy="4401205"/>
          </a:xfrm>
          <a:prstGeom prst="rect">
            <a:avLst/>
          </a:prstGeom>
          <a:noFill/>
        </p:spPr>
        <p:txBody>
          <a:bodyPr wrap="square" rtlCol="0">
            <a:spAutoFit/>
          </a:bodyPr>
          <a:lstStyle/>
          <a:p>
            <a:r>
              <a:rPr lang="en-US" sz="4000" dirty="0" smtClean="0"/>
              <a:t>What is one improvement you will make in the first trimester to build academic conversations in your classroom? </a:t>
            </a:r>
          </a:p>
          <a:p>
            <a:endParaRPr lang="en-US" sz="4000" dirty="0"/>
          </a:p>
          <a:p>
            <a:endParaRPr lang="en-US" sz="4000" dirty="0" smtClean="0"/>
          </a:p>
          <a:p>
            <a:r>
              <a:rPr lang="en-US" sz="4000" b="1" i="1" dirty="0" smtClean="0"/>
              <a:t>Focus Conversation Skill: Clarify</a:t>
            </a:r>
            <a:endParaRPr lang="en-US" sz="4000" b="1" i="1" dirty="0"/>
          </a:p>
        </p:txBody>
      </p:sp>
    </p:spTree>
    <p:extLst>
      <p:ext uri="{BB962C8B-B14F-4D97-AF65-F5344CB8AC3E}">
        <p14:creationId xmlns:p14="http://schemas.microsoft.com/office/powerpoint/2010/main" val="1917014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098" y="1111371"/>
            <a:ext cx="8984524" cy="5878532"/>
          </a:xfrm>
          <a:prstGeom prst="rect">
            <a:avLst/>
          </a:prstGeom>
          <a:noFill/>
        </p:spPr>
        <p:txBody>
          <a:bodyPr wrap="square" rtlCol="0">
            <a:spAutoFit/>
          </a:bodyPr>
          <a:lstStyle/>
          <a:p>
            <a:pPr lvl="0" defTabSz="914400">
              <a:spcBef>
                <a:spcPct val="20000"/>
              </a:spcBef>
            </a:pPr>
            <a:endParaRPr lang="en-US" sz="4000" dirty="0" smtClean="0"/>
          </a:p>
          <a:p>
            <a:pPr lvl="0" algn="ctr" defTabSz="914400">
              <a:spcBef>
                <a:spcPct val="20000"/>
              </a:spcBef>
            </a:pPr>
            <a:r>
              <a:rPr lang="en-US" sz="4000" dirty="0" smtClean="0"/>
              <a:t>Jeff </a:t>
            </a:r>
            <a:r>
              <a:rPr lang="en-US" sz="4000" dirty="0" err="1" smtClean="0"/>
              <a:t>Zwiers</a:t>
            </a:r>
            <a:endParaRPr lang="en-US" sz="4000" dirty="0" smtClean="0"/>
          </a:p>
          <a:p>
            <a:pPr lvl="0" algn="ctr" defTabSz="914400">
              <a:spcBef>
                <a:spcPct val="20000"/>
              </a:spcBef>
            </a:pPr>
            <a:r>
              <a:rPr lang="en-US" sz="4000" i="1" dirty="0" smtClean="0"/>
              <a:t>Academic Conversations</a:t>
            </a:r>
          </a:p>
          <a:p>
            <a:pPr lvl="0" algn="ctr" defTabSz="914400">
              <a:spcBef>
                <a:spcPct val="20000"/>
              </a:spcBef>
            </a:pPr>
            <a:endParaRPr lang="en-US" sz="4000" i="1" dirty="0"/>
          </a:p>
          <a:p>
            <a:pPr lvl="0" algn="ctr" defTabSz="914400">
              <a:spcBef>
                <a:spcPct val="20000"/>
              </a:spcBef>
            </a:pPr>
            <a:r>
              <a:rPr lang="en-US" sz="4000" dirty="0">
                <a:hlinkClick r:id="rId3"/>
              </a:rPr>
              <a:t>http://www.jeffzwiers.org</a:t>
            </a:r>
            <a:r>
              <a:rPr lang="en-US" sz="4000" dirty="0" smtClean="0">
                <a:hlinkClick r:id="rId3"/>
              </a:rPr>
              <a:t>/</a:t>
            </a:r>
            <a:endParaRPr lang="en-US" sz="4000" dirty="0" smtClean="0"/>
          </a:p>
          <a:p>
            <a:pPr lvl="0" algn="ctr" defTabSz="914400">
              <a:spcBef>
                <a:spcPct val="20000"/>
              </a:spcBef>
            </a:pPr>
            <a:endParaRPr lang="en-US" sz="4000" dirty="0" smtClean="0"/>
          </a:p>
          <a:p>
            <a:pPr lvl="0" algn="ctr" defTabSz="914400">
              <a:spcBef>
                <a:spcPct val="20000"/>
              </a:spcBef>
            </a:pPr>
            <a:r>
              <a:rPr lang="en-US" sz="4000" dirty="0" smtClean="0"/>
              <a:t>Stanford MOOC - </a:t>
            </a:r>
            <a:r>
              <a:rPr lang="en-US" sz="4000" i="1" dirty="0"/>
              <a:t>Kenji </a:t>
            </a:r>
            <a:r>
              <a:rPr lang="en-US" sz="4000" i="1" dirty="0" err="1"/>
              <a:t>Hakuta</a:t>
            </a:r>
            <a:endParaRPr lang="en-US" sz="4000" dirty="0" smtClean="0"/>
          </a:p>
          <a:p>
            <a:pPr lvl="0" algn="ctr" defTabSz="914400">
              <a:spcBef>
                <a:spcPct val="20000"/>
              </a:spcBef>
            </a:pPr>
            <a:r>
              <a:rPr lang="en-US" sz="4000" b="1" dirty="0" smtClean="0"/>
              <a:t>M</a:t>
            </a:r>
            <a:r>
              <a:rPr lang="en-US" sz="4000" dirty="0" smtClean="0"/>
              <a:t>assive </a:t>
            </a:r>
            <a:r>
              <a:rPr lang="en-US" sz="4000" b="1" dirty="0" smtClean="0"/>
              <a:t>O</a:t>
            </a:r>
            <a:r>
              <a:rPr lang="en-US" sz="4000" dirty="0" smtClean="0"/>
              <a:t>pen </a:t>
            </a:r>
            <a:r>
              <a:rPr lang="en-US" sz="4000" b="1" dirty="0" smtClean="0"/>
              <a:t>O</a:t>
            </a:r>
            <a:r>
              <a:rPr lang="en-US" sz="4000" dirty="0" smtClean="0"/>
              <a:t>nline </a:t>
            </a:r>
            <a:r>
              <a:rPr lang="en-US" sz="4000" b="1" dirty="0" smtClean="0"/>
              <a:t>C</a:t>
            </a:r>
            <a:r>
              <a:rPr lang="en-US" sz="4000" dirty="0" smtClean="0"/>
              <a:t>ourse </a:t>
            </a:r>
            <a:endParaRPr lang="en-US" sz="3600" b="1" dirty="0">
              <a:solidFill>
                <a:prstClr val="black"/>
              </a:solidFill>
            </a:endParaRPr>
          </a:p>
        </p:txBody>
      </p:sp>
    </p:spTree>
    <p:extLst>
      <p:ext uri="{BB962C8B-B14F-4D97-AF65-F5344CB8AC3E}">
        <p14:creationId xmlns:p14="http://schemas.microsoft.com/office/powerpoint/2010/main" val="396820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135" y="1167524"/>
            <a:ext cx="8965870" cy="6544714"/>
          </a:xfrm>
          <a:prstGeom prst="rect">
            <a:avLst/>
          </a:prstGeom>
          <a:noFill/>
        </p:spPr>
        <p:txBody>
          <a:bodyPr wrap="square" rtlCol="0">
            <a:spAutoFit/>
          </a:bodyPr>
          <a:lstStyle/>
          <a:p>
            <a:r>
              <a:rPr lang="en-US" sz="4400" dirty="0" smtClean="0"/>
              <a:t>ELA CCSS </a:t>
            </a:r>
            <a:endParaRPr lang="en-US" sz="4400" dirty="0"/>
          </a:p>
          <a:p>
            <a:r>
              <a:rPr lang="en-US" sz="4400" dirty="0" smtClean="0"/>
              <a:t>Speaking and Listening standards call upon students to:</a:t>
            </a:r>
          </a:p>
          <a:p>
            <a:r>
              <a:rPr lang="en-US" sz="1600" dirty="0"/>
              <a:t> </a:t>
            </a:r>
            <a:r>
              <a:rPr lang="en-US" sz="1600" dirty="0" smtClean="0"/>
              <a:t> </a:t>
            </a:r>
            <a:endParaRPr lang="en-US" sz="1400" dirty="0" smtClean="0"/>
          </a:p>
          <a:p>
            <a:pPr marL="342900" indent="-342900">
              <a:spcAft>
                <a:spcPts val="1800"/>
              </a:spcAft>
              <a:buFont typeface="Arial" panose="020B0604020202020204" pitchFamily="34" charset="0"/>
              <a:buChar char="•"/>
            </a:pPr>
            <a:r>
              <a:rPr lang="en-US" sz="3200" dirty="0"/>
              <a:t>Participate in collaborative conversations with diverse partners</a:t>
            </a:r>
          </a:p>
          <a:p>
            <a:pPr marL="342900" indent="-342900">
              <a:spcAft>
                <a:spcPts val="1800"/>
              </a:spcAft>
              <a:buFont typeface="Arial" panose="020B0604020202020204" pitchFamily="34" charset="0"/>
              <a:buChar char="•"/>
            </a:pPr>
            <a:r>
              <a:rPr lang="en-US" sz="3200" dirty="0" smtClean="0"/>
              <a:t>Engage effectively in a range of one-on-one and group discussions</a:t>
            </a:r>
          </a:p>
          <a:p>
            <a:pPr marL="342900" indent="-342900">
              <a:spcAft>
                <a:spcPts val="1800"/>
              </a:spcAft>
              <a:buFont typeface="Arial" panose="020B0604020202020204" pitchFamily="34" charset="0"/>
              <a:buChar char="•"/>
            </a:pPr>
            <a:r>
              <a:rPr lang="en-US" sz="3200" dirty="0" smtClean="0"/>
              <a:t>Express their own ideas clearly</a:t>
            </a:r>
          </a:p>
          <a:p>
            <a:pPr marL="342900" indent="-342900">
              <a:spcAft>
                <a:spcPts val="1800"/>
              </a:spcAft>
              <a:buFont typeface="Arial" panose="020B0604020202020204" pitchFamily="34" charset="0"/>
              <a:buChar char="•"/>
            </a:pPr>
            <a:r>
              <a:rPr lang="en-US" sz="3200" dirty="0" smtClean="0"/>
              <a:t>Build </a:t>
            </a:r>
            <a:r>
              <a:rPr lang="en-US" sz="3200" dirty="0"/>
              <a:t>on other’s ideas</a:t>
            </a:r>
          </a:p>
          <a:p>
            <a:pPr marL="342900" indent="-342900">
              <a:buFont typeface="Arial" panose="020B0604020202020204" pitchFamily="34" charset="0"/>
              <a:buChar char="•"/>
            </a:pPr>
            <a:endParaRPr lang="en-US" dirty="0" smtClean="0"/>
          </a:p>
        </p:txBody>
      </p:sp>
    </p:spTree>
    <p:extLst>
      <p:ext uri="{BB962C8B-B14F-4D97-AF65-F5344CB8AC3E}">
        <p14:creationId xmlns:p14="http://schemas.microsoft.com/office/powerpoint/2010/main" val="7370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17618" y="2922082"/>
            <a:ext cx="4549250" cy="3548416"/>
          </a:xfrm>
          <a:prstGeom prst="rect">
            <a:avLst/>
          </a:prstGeom>
          <a:noFill/>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4741" t="13873" r="4472" b="43930"/>
          <a:stretch/>
        </p:blipFill>
        <p:spPr>
          <a:xfrm>
            <a:off x="4888257" y="3221288"/>
            <a:ext cx="4640477" cy="1668743"/>
          </a:xfrm>
          <a:prstGeom prst="rect">
            <a:avLst/>
          </a:prstGeom>
          <a:solidFill>
            <a:srgbClr val="FFFFFF"/>
          </a:solidFill>
        </p:spPr>
      </p:pic>
      <p:sp>
        <p:nvSpPr>
          <p:cNvPr id="2" name="TextBox 1"/>
          <p:cNvSpPr txBox="1"/>
          <p:nvPr/>
        </p:nvSpPr>
        <p:spPr>
          <a:xfrm>
            <a:off x="2356257" y="1330036"/>
            <a:ext cx="5223866" cy="523220"/>
          </a:xfrm>
          <a:prstGeom prst="rect">
            <a:avLst/>
          </a:prstGeom>
          <a:noFill/>
        </p:spPr>
        <p:txBody>
          <a:bodyPr wrap="none" rtlCol="0">
            <a:spAutoFit/>
          </a:bodyPr>
          <a:lstStyle/>
          <a:p>
            <a:r>
              <a:rPr lang="en-US" sz="2800" b="1" dirty="0" smtClean="0"/>
              <a:t>The New California ELD Standards</a:t>
            </a:r>
            <a:endParaRPr lang="en-US" sz="2800" b="1" dirty="0"/>
          </a:p>
        </p:txBody>
      </p:sp>
      <p:sp>
        <p:nvSpPr>
          <p:cNvPr id="5" name="TextBox 4"/>
          <p:cNvSpPr txBox="1"/>
          <p:nvPr/>
        </p:nvSpPr>
        <p:spPr>
          <a:xfrm>
            <a:off x="259543" y="2019910"/>
            <a:ext cx="4232719" cy="954107"/>
          </a:xfrm>
          <a:prstGeom prst="rect">
            <a:avLst/>
          </a:prstGeom>
          <a:noFill/>
        </p:spPr>
        <p:txBody>
          <a:bodyPr wrap="square" rtlCol="0">
            <a:spAutoFit/>
          </a:bodyPr>
          <a:lstStyle/>
          <a:p>
            <a:r>
              <a:rPr lang="en-US" sz="2800" b="1" dirty="0" smtClean="0"/>
              <a:t>Part I: Interacting in Meaningful Ways</a:t>
            </a:r>
            <a:endParaRPr lang="en-US" sz="2800" b="1" dirty="0"/>
          </a:p>
        </p:txBody>
      </p:sp>
      <p:sp>
        <p:nvSpPr>
          <p:cNvPr id="6" name="TextBox 5"/>
          <p:cNvSpPr txBox="1"/>
          <p:nvPr/>
        </p:nvSpPr>
        <p:spPr>
          <a:xfrm>
            <a:off x="5106267" y="2161604"/>
            <a:ext cx="4257523" cy="954107"/>
          </a:xfrm>
          <a:prstGeom prst="rect">
            <a:avLst/>
          </a:prstGeom>
          <a:noFill/>
        </p:spPr>
        <p:txBody>
          <a:bodyPr wrap="square" rtlCol="0">
            <a:spAutoFit/>
          </a:bodyPr>
          <a:lstStyle/>
          <a:p>
            <a:r>
              <a:rPr lang="en-US" sz="2800" b="1" dirty="0" smtClean="0"/>
              <a:t>Part II: Learning About How English Works</a:t>
            </a:r>
            <a:endParaRPr lang="en-US" sz="2800" b="1" dirty="0"/>
          </a:p>
        </p:txBody>
      </p:sp>
      <p:pic>
        <p:nvPicPr>
          <p:cNvPr id="4098" name="Picture 2" descr="http://fineprintnyc.com/images/blog/history-of-logos/google/googl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158" y="5171754"/>
            <a:ext cx="1813658" cy="1100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93922" y="6095670"/>
            <a:ext cx="3234812" cy="389209"/>
          </a:xfrm>
          <a:prstGeom prst="rect">
            <a:avLst/>
          </a:prstGeom>
          <a:noFill/>
        </p:spPr>
        <p:txBody>
          <a:bodyPr wrap="square" rtlCol="0">
            <a:spAutoFit/>
          </a:bodyPr>
          <a:lstStyle/>
          <a:p>
            <a:r>
              <a:rPr lang="en-US" dirty="0" smtClean="0"/>
              <a:t>New CA ELD Standards</a:t>
            </a:r>
            <a:endParaRPr lang="en-US" dirty="0"/>
          </a:p>
        </p:txBody>
      </p:sp>
    </p:spTree>
    <p:extLst>
      <p:ext uri="{BB962C8B-B14F-4D97-AF65-F5344CB8AC3E}">
        <p14:creationId xmlns:p14="http://schemas.microsoft.com/office/powerpoint/2010/main" val="2679811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35594746"/>
              </p:ext>
            </p:extLst>
          </p:nvPr>
        </p:nvGraphicFramePr>
        <p:xfrm>
          <a:off x="1638300" y="1473200"/>
          <a:ext cx="6553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31273" y="1299010"/>
            <a:ext cx="8158347" cy="523220"/>
          </a:xfrm>
          <a:prstGeom prst="rect">
            <a:avLst/>
          </a:prstGeom>
          <a:noFill/>
        </p:spPr>
        <p:txBody>
          <a:bodyPr wrap="square" rtlCol="0">
            <a:spAutoFit/>
          </a:bodyPr>
          <a:lstStyle/>
          <a:p>
            <a:pPr algn="ctr"/>
            <a:r>
              <a:rPr lang="en-US" sz="2800" b="1" dirty="0" smtClean="0"/>
              <a:t>Building Academic Conversations</a:t>
            </a:r>
            <a:endParaRPr lang="en-US" sz="2800" dirty="0" smtClean="0"/>
          </a:p>
        </p:txBody>
      </p:sp>
      <p:sp>
        <p:nvSpPr>
          <p:cNvPr id="4" name="Right Arrow 3"/>
          <p:cNvSpPr/>
          <p:nvPr/>
        </p:nvSpPr>
        <p:spPr>
          <a:xfrm>
            <a:off x="4049486" y="5349833"/>
            <a:ext cx="4548249" cy="700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64182" y="5628901"/>
            <a:ext cx="130628" cy="1306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7686301" y="5540824"/>
            <a:ext cx="306779" cy="3067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21327" y="5581892"/>
            <a:ext cx="224643" cy="2246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132613" y="6050477"/>
            <a:ext cx="4108862" cy="338554"/>
          </a:xfrm>
          <a:prstGeom prst="rect">
            <a:avLst/>
          </a:prstGeom>
          <a:noFill/>
        </p:spPr>
        <p:txBody>
          <a:bodyPr wrap="square" rtlCol="0">
            <a:spAutoFit/>
          </a:bodyPr>
          <a:lstStyle/>
          <a:p>
            <a:r>
              <a:rPr lang="en-US" sz="1600" dirty="0" smtClean="0"/>
              <a:t>Rare                      Occasional                   Frequent</a:t>
            </a:r>
            <a:endParaRPr lang="en-US" sz="1600" dirty="0"/>
          </a:p>
        </p:txBody>
      </p:sp>
    </p:spTree>
    <p:extLst>
      <p:ext uri="{BB962C8B-B14F-4D97-AF65-F5344CB8AC3E}">
        <p14:creationId xmlns:p14="http://schemas.microsoft.com/office/powerpoint/2010/main" val="12606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528" y="1140243"/>
            <a:ext cx="8122722" cy="943207"/>
          </a:xfrm>
          <a:prstGeom prst="rect">
            <a:avLst/>
          </a:prstGeom>
          <a:noFill/>
        </p:spPr>
        <p:txBody>
          <a:bodyPr wrap="square" rtlCol="0">
            <a:spAutoFit/>
          </a:bodyPr>
          <a:lstStyle/>
          <a:p>
            <a:pPr algn="ctr"/>
            <a:r>
              <a:rPr lang="en-US" sz="3600" b="1" dirty="0" smtClean="0"/>
              <a:t>Setting </a:t>
            </a:r>
            <a:r>
              <a:rPr lang="en-US" sz="3600" b="1" dirty="0"/>
              <a:t>U</a:t>
            </a:r>
            <a:r>
              <a:rPr lang="en-US" sz="3600" b="1" dirty="0" smtClean="0"/>
              <a:t>p the Physical Environment</a:t>
            </a:r>
          </a:p>
          <a:p>
            <a:endParaRPr lang="en-US" dirty="0"/>
          </a:p>
        </p:txBody>
      </p:sp>
      <p:pic>
        <p:nvPicPr>
          <p:cNvPr id="5" name="Picture 4"/>
          <p:cNvPicPr>
            <a:picLocks noChangeAspect="1"/>
          </p:cNvPicPr>
          <p:nvPr/>
        </p:nvPicPr>
        <p:blipFill>
          <a:blip r:embed="rId3"/>
          <a:stretch>
            <a:fillRect/>
          </a:stretch>
        </p:blipFill>
        <p:spPr>
          <a:xfrm>
            <a:off x="5912733" y="2206863"/>
            <a:ext cx="2561447" cy="1921085"/>
          </a:xfrm>
          <a:prstGeom prst="rect">
            <a:avLst/>
          </a:prstGeom>
        </p:spPr>
      </p:pic>
      <p:pic>
        <p:nvPicPr>
          <p:cNvPr id="6" name="Picture 5"/>
          <p:cNvPicPr>
            <a:picLocks noChangeAspect="1"/>
          </p:cNvPicPr>
          <p:nvPr/>
        </p:nvPicPr>
        <p:blipFill>
          <a:blip r:embed="rId4"/>
          <a:stretch>
            <a:fillRect/>
          </a:stretch>
        </p:blipFill>
        <p:spPr>
          <a:xfrm>
            <a:off x="6333614" y="5031569"/>
            <a:ext cx="2587944" cy="1940958"/>
          </a:xfrm>
          <a:prstGeom prst="rect">
            <a:avLst/>
          </a:prstGeom>
        </p:spPr>
      </p:pic>
      <p:pic>
        <p:nvPicPr>
          <p:cNvPr id="9" name="Picture 8"/>
          <p:cNvPicPr>
            <a:picLocks noChangeAspect="1"/>
          </p:cNvPicPr>
          <p:nvPr/>
        </p:nvPicPr>
        <p:blipFill>
          <a:blip r:embed="rId5"/>
          <a:stretch>
            <a:fillRect/>
          </a:stretch>
        </p:blipFill>
        <p:spPr>
          <a:xfrm>
            <a:off x="441354" y="1936960"/>
            <a:ext cx="3826291" cy="2869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1034061" y="4270838"/>
            <a:ext cx="3360573" cy="2520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stretch>
            <a:fillRect/>
          </a:stretch>
        </p:blipFill>
        <p:spPr>
          <a:xfrm>
            <a:off x="3944019" y="3858044"/>
            <a:ext cx="2514035" cy="188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9101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149" y="1299010"/>
            <a:ext cx="8122722" cy="646331"/>
          </a:xfrm>
          <a:prstGeom prst="rect">
            <a:avLst/>
          </a:prstGeom>
          <a:noFill/>
        </p:spPr>
        <p:txBody>
          <a:bodyPr wrap="square" rtlCol="0">
            <a:spAutoFit/>
          </a:bodyPr>
          <a:lstStyle/>
          <a:p>
            <a:pPr algn="ctr"/>
            <a:r>
              <a:rPr lang="en-US" sz="3600" b="1" dirty="0" smtClean="0"/>
              <a:t>Expectations for Classroom Talk</a:t>
            </a:r>
          </a:p>
        </p:txBody>
      </p:sp>
      <p:sp>
        <p:nvSpPr>
          <p:cNvPr id="3" name="TextBox 2"/>
          <p:cNvSpPr txBox="1"/>
          <p:nvPr/>
        </p:nvSpPr>
        <p:spPr>
          <a:xfrm>
            <a:off x="712519" y="2185801"/>
            <a:ext cx="5142016" cy="3108543"/>
          </a:xfrm>
          <a:prstGeom prst="rect">
            <a:avLst/>
          </a:prstGeom>
          <a:noFill/>
        </p:spPr>
        <p:txBody>
          <a:bodyPr wrap="square" rtlCol="0">
            <a:spAutoFit/>
          </a:bodyPr>
          <a:lstStyle/>
          <a:p>
            <a:pPr>
              <a:spcAft>
                <a:spcPts val="600"/>
              </a:spcAft>
            </a:pPr>
            <a:r>
              <a:rPr lang="en-US" sz="2800" dirty="0" smtClean="0"/>
              <a:t>Co-create anchor charts that might address the following:</a:t>
            </a:r>
          </a:p>
          <a:p>
            <a:pPr marL="342900" indent="-342900">
              <a:spcAft>
                <a:spcPts val="600"/>
              </a:spcAft>
              <a:buFont typeface="Arial" panose="020B0604020202020204" pitchFamily="34" charset="0"/>
              <a:buChar char="•"/>
            </a:pPr>
            <a:r>
              <a:rPr lang="en-US" sz="2400" dirty="0" smtClean="0"/>
              <a:t>Eye contact</a:t>
            </a:r>
          </a:p>
          <a:p>
            <a:pPr marL="342900" indent="-342900">
              <a:spcAft>
                <a:spcPts val="600"/>
              </a:spcAft>
              <a:buFont typeface="Arial" panose="020B0604020202020204" pitchFamily="34" charset="0"/>
              <a:buChar char="•"/>
            </a:pPr>
            <a:r>
              <a:rPr lang="en-US" sz="2400" dirty="0" smtClean="0"/>
              <a:t>Body language</a:t>
            </a:r>
          </a:p>
          <a:p>
            <a:pPr marL="342900" indent="-342900">
              <a:spcAft>
                <a:spcPts val="600"/>
              </a:spcAft>
              <a:buFont typeface="Arial" panose="020B0604020202020204" pitchFamily="34" charset="0"/>
              <a:buChar char="•"/>
            </a:pPr>
            <a:r>
              <a:rPr lang="en-US" sz="2400" dirty="0" smtClean="0"/>
              <a:t>Volume/Tone of voice</a:t>
            </a:r>
          </a:p>
          <a:p>
            <a:pPr marL="342900" indent="-342900">
              <a:spcAft>
                <a:spcPts val="600"/>
              </a:spcAft>
              <a:buFont typeface="Arial" panose="020B0604020202020204" pitchFamily="34" charset="0"/>
              <a:buChar char="•"/>
            </a:pPr>
            <a:r>
              <a:rPr lang="en-US" sz="2400" dirty="0" smtClean="0"/>
              <a:t>Language stems that promote respect</a:t>
            </a:r>
            <a:endParaRPr lang="en-US" sz="2400" dirty="0"/>
          </a:p>
        </p:txBody>
      </p:sp>
      <p:pic>
        <p:nvPicPr>
          <p:cNvPr id="1026" name="Picture 2" descr="C:\Users\marinda-burton\AppData\Local\Microsoft\Windows\Temporary Internet Files\Content.Outlook\JXS3WEOJ\20140219_103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91560" y="2891280"/>
            <a:ext cx="4503800" cy="33778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206" b="30647"/>
          <a:stretch/>
        </p:blipFill>
        <p:spPr bwMode="auto">
          <a:xfrm>
            <a:off x="1263732" y="5389346"/>
            <a:ext cx="4039590" cy="185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413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149" y="1299010"/>
            <a:ext cx="8122722" cy="1497205"/>
          </a:xfrm>
          <a:prstGeom prst="rect">
            <a:avLst/>
          </a:prstGeom>
          <a:noFill/>
        </p:spPr>
        <p:txBody>
          <a:bodyPr wrap="square" rtlCol="0">
            <a:spAutoFit/>
          </a:bodyPr>
          <a:lstStyle/>
          <a:p>
            <a:pPr algn="ctr"/>
            <a:r>
              <a:rPr lang="en-US" sz="3600" b="1" dirty="0" smtClean="0"/>
              <a:t>Implementing Collaborative Structures: (Think), Turn and Talk</a:t>
            </a:r>
          </a:p>
          <a:p>
            <a:endParaRPr lang="en-US" dirty="0"/>
          </a:p>
        </p:txBody>
      </p:sp>
      <p:sp>
        <p:nvSpPr>
          <p:cNvPr id="3" name="TextBox 2"/>
          <p:cNvSpPr txBox="1"/>
          <p:nvPr/>
        </p:nvSpPr>
        <p:spPr>
          <a:xfrm>
            <a:off x="641268" y="2458192"/>
            <a:ext cx="8098971" cy="4590359"/>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400" dirty="0" smtClean="0"/>
              <a:t>What it is, why we use it</a:t>
            </a:r>
          </a:p>
          <a:p>
            <a:pPr marL="342900" indent="-342900">
              <a:spcAft>
                <a:spcPts val="1800"/>
              </a:spcAft>
              <a:buFont typeface="Arial" panose="020B0604020202020204" pitchFamily="34" charset="0"/>
              <a:buChar char="•"/>
            </a:pPr>
            <a:r>
              <a:rPr lang="en-US" sz="2400" dirty="0" smtClean="0"/>
              <a:t>Establish partnerships</a:t>
            </a:r>
          </a:p>
          <a:p>
            <a:pPr marL="342900" indent="-342900">
              <a:spcAft>
                <a:spcPts val="1800"/>
              </a:spcAft>
              <a:buFont typeface="Arial" panose="020B0604020202020204" pitchFamily="34" charset="0"/>
              <a:buChar char="•"/>
            </a:pPr>
            <a:r>
              <a:rPr lang="en-US" sz="2400" dirty="0" smtClean="0"/>
              <a:t>Model</a:t>
            </a:r>
          </a:p>
          <a:p>
            <a:pPr marL="342900" indent="-342900">
              <a:spcAft>
                <a:spcPts val="1800"/>
              </a:spcAft>
              <a:buFont typeface="Arial" panose="020B0604020202020204" pitchFamily="34" charset="0"/>
              <a:buChar char="•"/>
            </a:pPr>
            <a:r>
              <a:rPr lang="en-US" sz="2400" dirty="0" smtClean="0"/>
              <a:t>Practice with student-friendly topics</a:t>
            </a:r>
          </a:p>
          <a:p>
            <a:pPr marL="342900" indent="-342900">
              <a:spcAft>
                <a:spcPts val="1800"/>
              </a:spcAft>
              <a:buFont typeface="Arial" panose="020B0604020202020204" pitchFamily="34" charset="0"/>
              <a:buChar char="•"/>
            </a:pPr>
            <a:r>
              <a:rPr lang="en-US" sz="2400" dirty="0" smtClean="0"/>
              <a:t>Debrief</a:t>
            </a:r>
          </a:p>
          <a:p>
            <a:pPr marL="342900" indent="-342900">
              <a:spcAft>
                <a:spcPts val="1800"/>
              </a:spcAft>
              <a:buFont typeface="Arial" panose="020B0604020202020204" pitchFamily="34" charset="0"/>
              <a:buChar char="•"/>
            </a:pPr>
            <a:r>
              <a:rPr lang="en-US" sz="2400" dirty="0" smtClean="0"/>
              <a:t>Create anchor chart for protocol</a:t>
            </a:r>
          </a:p>
          <a:p>
            <a:pPr marL="342900" indent="-342900">
              <a:spcAft>
                <a:spcPts val="1800"/>
              </a:spcAft>
              <a:buFont typeface="Arial" panose="020B0604020202020204" pitchFamily="34" charset="0"/>
              <a:buChar char="•"/>
            </a:pPr>
            <a:r>
              <a:rPr lang="en-US" sz="2400" dirty="0" smtClean="0"/>
              <a:t>Offer multiple opportunities for practice/debrief over time</a:t>
            </a:r>
          </a:p>
          <a:p>
            <a:endParaRPr lang="en-US" dirty="0"/>
          </a:p>
        </p:txBody>
      </p:sp>
    </p:spTree>
    <p:extLst>
      <p:ext uri="{BB962C8B-B14F-4D97-AF65-F5344CB8AC3E}">
        <p14:creationId xmlns:p14="http://schemas.microsoft.com/office/powerpoint/2010/main" val="1814988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149" y="1299010"/>
            <a:ext cx="8122722" cy="943207"/>
          </a:xfrm>
          <a:prstGeom prst="rect">
            <a:avLst/>
          </a:prstGeom>
          <a:noFill/>
        </p:spPr>
        <p:txBody>
          <a:bodyPr wrap="square" rtlCol="0">
            <a:spAutoFit/>
          </a:bodyPr>
          <a:lstStyle/>
          <a:p>
            <a:pPr algn="ctr"/>
            <a:r>
              <a:rPr lang="en-US" sz="3600" b="1" dirty="0" smtClean="0"/>
              <a:t>Increasing Depth of Conversations</a:t>
            </a:r>
          </a:p>
          <a:p>
            <a:endParaRPr lang="en-US" dirty="0"/>
          </a:p>
        </p:txBody>
      </p:sp>
      <p:sp>
        <p:nvSpPr>
          <p:cNvPr id="3" name="TextBox 2"/>
          <p:cNvSpPr txBox="1"/>
          <p:nvPr/>
        </p:nvSpPr>
        <p:spPr>
          <a:xfrm>
            <a:off x="763779" y="1978017"/>
            <a:ext cx="8241475" cy="5016758"/>
          </a:xfrm>
          <a:prstGeom prst="rect">
            <a:avLst/>
          </a:prstGeom>
          <a:noFill/>
        </p:spPr>
        <p:txBody>
          <a:bodyPr wrap="square" rtlCol="0">
            <a:spAutoFit/>
          </a:bodyPr>
          <a:lstStyle/>
          <a:p>
            <a:r>
              <a:rPr lang="en-US" sz="2800" dirty="0" smtClean="0"/>
              <a:t>Typical conversation by un-coached students: </a:t>
            </a:r>
          </a:p>
          <a:p>
            <a:endParaRPr lang="en-US" sz="2800" dirty="0" smtClean="0"/>
          </a:p>
          <a:p>
            <a:r>
              <a:rPr lang="en-US" sz="2800" dirty="0" smtClean="0"/>
              <a:t>Student A: OK, why did the author write this?</a:t>
            </a:r>
          </a:p>
          <a:p>
            <a:r>
              <a:rPr lang="en-US" sz="2800" dirty="0" smtClean="0"/>
              <a:t>Student B: To teach us about courage.</a:t>
            </a:r>
          </a:p>
          <a:p>
            <a:r>
              <a:rPr lang="en-US" sz="2800" dirty="0" smtClean="0"/>
              <a:t>Student A: Yeah, the guy was brave.</a:t>
            </a:r>
          </a:p>
          <a:p>
            <a:r>
              <a:rPr lang="en-US" sz="2800" dirty="0" smtClean="0"/>
              <a:t>Student B: OK, what do we do now?</a:t>
            </a:r>
          </a:p>
          <a:p>
            <a:endParaRPr lang="en-US" sz="2800" dirty="0"/>
          </a:p>
          <a:p>
            <a:endParaRPr lang="en-US" sz="2000" dirty="0" smtClean="0">
              <a:solidFill>
                <a:srgbClr val="FF0000"/>
              </a:solidFill>
            </a:endParaRPr>
          </a:p>
          <a:p>
            <a:endParaRPr lang="en-US" sz="2000" dirty="0">
              <a:solidFill>
                <a:srgbClr val="FF0000"/>
              </a:solidFill>
            </a:endParaRPr>
          </a:p>
          <a:p>
            <a:endParaRPr lang="en-US" sz="2000" dirty="0" smtClean="0">
              <a:solidFill>
                <a:srgbClr val="FF0000"/>
              </a:solidFill>
            </a:endParaRPr>
          </a:p>
          <a:p>
            <a:endParaRPr lang="en-US" sz="2000" dirty="0">
              <a:solidFill>
                <a:srgbClr val="FF0000"/>
              </a:solidFill>
            </a:endParaRPr>
          </a:p>
          <a:p>
            <a:endParaRPr lang="en-US" sz="4400" dirty="0" smtClean="0">
              <a:solidFill>
                <a:srgbClr val="FF0000"/>
              </a:solidFill>
            </a:endParaRPr>
          </a:p>
        </p:txBody>
      </p:sp>
      <p:sp>
        <p:nvSpPr>
          <p:cNvPr id="4" name="TextBox 3"/>
          <p:cNvSpPr txBox="1"/>
          <p:nvPr/>
        </p:nvSpPr>
        <p:spPr>
          <a:xfrm>
            <a:off x="333348" y="5207565"/>
            <a:ext cx="9968695" cy="1866511"/>
          </a:xfrm>
          <a:prstGeom prst="rect">
            <a:avLst/>
          </a:prstGeom>
          <a:noFill/>
        </p:spPr>
        <p:txBody>
          <a:bodyPr wrap="square" rtlCol="0">
            <a:spAutoFit/>
          </a:bodyPr>
          <a:lstStyle/>
          <a:p>
            <a:r>
              <a:rPr lang="en-US" sz="3200" dirty="0"/>
              <a:t>Increasing depth of conversations allows you to use academic conversations to push students’ thinking in all curricular areas.</a:t>
            </a:r>
          </a:p>
          <a:p>
            <a:endParaRPr lang="en-US" dirty="0"/>
          </a:p>
        </p:txBody>
      </p:sp>
    </p:spTree>
    <p:extLst>
      <p:ext uri="{BB962C8B-B14F-4D97-AF65-F5344CB8AC3E}">
        <p14:creationId xmlns:p14="http://schemas.microsoft.com/office/powerpoint/2010/main" val="7982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781" y="1170624"/>
            <a:ext cx="7647709" cy="1200329"/>
          </a:xfrm>
          <a:prstGeom prst="rect">
            <a:avLst/>
          </a:prstGeom>
          <a:noFill/>
        </p:spPr>
        <p:txBody>
          <a:bodyPr wrap="square" rtlCol="0">
            <a:spAutoFit/>
          </a:bodyPr>
          <a:lstStyle/>
          <a:p>
            <a:pPr algn="ctr"/>
            <a:r>
              <a:rPr lang="en-US" sz="3600" b="1" dirty="0" smtClean="0"/>
              <a:t>Increasing Depth of Conversations</a:t>
            </a:r>
            <a:r>
              <a:rPr lang="en-US" sz="3600" dirty="0" smtClean="0"/>
              <a:t>   with Conversation Skills</a:t>
            </a:r>
          </a:p>
        </p:txBody>
      </p:sp>
      <p:graphicFrame>
        <p:nvGraphicFramePr>
          <p:cNvPr id="5" name="Object 4"/>
          <p:cNvGraphicFramePr>
            <a:graphicFrameLocks noChangeAspect="1"/>
          </p:cNvGraphicFramePr>
          <p:nvPr>
            <p:extLst>
              <p:ext uri="{D42A27DB-BD31-4B8C-83A1-F6EECF244321}">
                <p14:modId xmlns:p14="http://schemas.microsoft.com/office/powerpoint/2010/main" val="1830761737"/>
              </p:ext>
            </p:extLst>
          </p:nvPr>
        </p:nvGraphicFramePr>
        <p:xfrm>
          <a:off x="3268683" y="2360356"/>
          <a:ext cx="6385956" cy="4934603"/>
        </p:xfrm>
        <a:graphic>
          <a:graphicData uri="http://schemas.openxmlformats.org/presentationml/2006/ole">
            <mc:AlternateContent xmlns:mc="http://schemas.openxmlformats.org/markup-compatibility/2006">
              <mc:Choice xmlns:v="urn:schemas-microsoft-com:vml" Requires="v">
                <p:oleObj spid="_x0000_s1094" name="Acrobat Document" r:id="rId4" imgW="7543768" imgH="5829216" progId="AcroExch.Document.11">
                  <p:embed/>
                </p:oleObj>
              </mc:Choice>
              <mc:Fallback>
                <p:oleObj name="Acrobat Document" r:id="rId4" imgW="7543768" imgH="5829216" progId="AcroExch.Document.11">
                  <p:embed/>
                  <p:pic>
                    <p:nvPicPr>
                      <p:cNvPr id="0" name=""/>
                      <p:cNvPicPr/>
                      <p:nvPr/>
                    </p:nvPicPr>
                    <p:blipFill>
                      <a:blip r:embed="rId5"/>
                      <a:stretch>
                        <a:fillRect/>
                      </a:stretch>
                    </p:blipFill>
                    <p:spPr>
                      <a:xfrm>
                        <a:off x="3268683" y="2360356"/>
                        <a:ext cx="6385956" cy="4934603"/>
                      </a:xfrm>
                      <a:prstGeom prst="rect">
                        <a:avLst/>
                      </a:prstGeom>
                    </p:spPr>
                  </p:pic>
                </p:oleObj>
              </mc:Fallback>
            </mc:AlternateContent>
          </a:graphicData>
        </a:graphic>
      </p:graphicFrame>
      <p:sp>
        <p:nvSpPr>
          <p:cNvPr id="6" name="TextBox 5"/>
          <p:cNvSpPr txBox="1"/>
          <p:nvPr/>
        </p:nvSpPr>
        <p:spPr>
          <a:xfrm>
            <a:off x="534390" y="2671948"/>
            <a:ext cx="2980706" cy="3724096"/>
          </a:xfrm>
          <a:prstGeom prst="rect">
            <a:avLst/>
          </a:prstGeom>
          <a:noFill/>
        </p:spPr>
        <p:txBody>
          <a:bodyPr wrap="square" rtlCol="0">
            <a:spAutoFit/>
          </a:bodyPr>
          <a:lstStyle/>
          <a:p>
            <a:r>
              <a:rPr lang="en-US" sz="2400" dirty="0"/>
              <a:t>Another way to increase the depth of academic conversations is to teach students to facilitate conversations in teacher-like ways</a:t>
            </a:r>
            <a:r>
              <a:rPr lang="en-US" sz="2400" dirty="0" smtClean="0"/>
              <a:t>.</a:t>
            </a:r>
          </a:p>
          <a:p>
            <a:endParaRPr lang="en-US" sz="2400" dirty="0"/>
          </a:p>
          <a:p>
            <a:endParaRPr lang="en-US" sz="2000" dirty="0"/>
          </a:p>
        </p:txBody>
      </p:sp>
      <p:sp>
        <p:nvSpPr>
          <p:cNvPr id="3" name="TextBox 2"/>
          <p:cNvSpPr txBox="1"/>
          <p:nvPr/>
        </p:nvSpPr>
        <p:spPr>
          <a:xfrm>
            <a:off x="914400" y="6103917"/>
            <a:ext cx="3974235" cy="982961"/>
          </a:xfrm>
          <a:prstGeom prst="rect">
            <a:avLst/>
          </a:prstGeom>
          <a:noFill/>
        </p:spPr>
        <p:txBody>
          <a:bodyPr wrap="square" rtlCol="0">
            <a:spAutoFit/>
          </a:bodyPr>
          <a:lstStyle/>
          <a:p>
            <a:r>
              <a:rPr lang="en-US" b="1" u="sng" dirty="0" smtClean="0"/>
              <a:t>Academic Conversations, </a:t>
            </a:r>
          </a:p>
          <a:p>
            <a:r>
              <a:rPr lang="en-US" b="1" dirty="0" smtClean="0"/>
              <a:t>Jeff </a:t>
            </a:r>
            <a:r>
              <a:rPr lang="en-US" b="1" dirty="0" err="1" smtClean="0"/>
              <a:t>Zwiers</a:t>
            </a:r>
            <a:r>
              <a:rPr lang="en-US" b="1" dirty="0" smtClean="0"/>
              <a:t> and Marie Crawford</a:t>
            </a:r>
          </a:p>
          <a:p>
            <a:r>
              <a:rPr lang="en-US" b="1" dirty="0" err="1" smtClean="0"/>
              <a:t>Stenhouse</a:t>
            </a:r>
            <a:r>
              <a:rPr lang="en-US" b="1" dirty="0" smtClean="0"/>
              <a:t> (2011)</a:t>
            </a:r>
            <a:endParaRPr lang="en-US" b="1" dirty="0"/>
          </a:p>
        </p:txBody>
      </p:sp>
    </p:spTree>
    <p:extLst>
      <p:ext uri="{BB962C8B-B14F-4D97-AF65-F5344CB8AC3E}">
        <p14:creationId xmlns:p14="http://schemas.microsoft.com/office/powerpoint/2010/main" val="2241912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17287</TotalTime>
  <Words>2477</Words>
  <Application>Microsoft Office PowerPoint</Application>
  <PresentationFormat>Custom</PresentationFormat>
  <Paragraphs>167</Paragraphs>
  <Slides>14</Slides>
  <Notes>14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17" baseType="lpstr">
      <vt:lpstr>1_Office Theme</vt:lpstr>
      <vt:lpstr>Office Theme</vt:lpstr>
      <vt:lpstr>Acrobat Document</vt:lpstr>
      <vt:lpstr>         Supplemental Materials Sessions August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A. Forrest</dc:creator>
  <cp:lastModifiedBy>SCUSD</cp:lastModifiedBy>
  <cp:revision>857</cp:revision>
  <cp:lastPrinted>2014-05-29T19:01:58Z</cp:lastPrinted>
  <dcterms:created xsi:type="dcterms:W3CDTF">2013-05-24T21:33:12Z</dcterms:created>
  <dcterms:modified xsi:type="dcterms:W3CDTF">2014-09-02T04:08:20Z</dcterms:modified>
</cp:coreProperties>
</file>