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8"/>
  </p:notesMasterIdLst>
  <p:sldIdLst>
    <p:sldId id="256" r:id="rId2"/>
    <p:sldId id="257" r:id="rId3"/>
    <p:sldId id="258" r:id="rId4"/>
    <p:sldId id="260" r:id="rId5"/>
    <p:sldId id="261" r:id="rId6"/>
    <p:sldId id="262" r:id="rId7"/>
    <p:sldId id="264" r:id="rId8"/>
    <p:sldId id="268" r:id="rId9"/>
    <p:sldId id="266" r:id="rId10"/>
    <p:sldId id="267" r:id="rId11"/>
    <p:sldId id="269" r:id="rId12"/>
    <p:sldId id="270" r:id="rId13"/>
    <p:sldId id="271" r:id="rId14"/>
    <p:sldId id="272" r:id="rId15"/>
    <p:sldId id="274" r:id="rId16"/>
    <p:sldId id="275" r:id="rId17"/>
    <p:sldId id="308" r:id="rId18"/>
    <p:sldId id="276" r:id="rId19"/>
    <p:sldId id="277" r:id="rId20"/>
    <p:sldId id="278" r:id="rId21"/>
    <p:sldId id="292" r:id="rId22"/>
    <p:sldId id="279" r:id="rId23"/>
    <p:sldId id="280" r:id="rId24"/>
    <p:sldId id="281" r:id="rId25"/>
    <p:sldId id="282" r:id="rId26"/>
    <p:sldId id="283" r:id="rId27"/>
    <p:sldId id="286" r:id="rId28"/>
    <p:sldId id="287" r:id="rId29"/>
    <p:sldId id="288" r:id="rId30"/>
    <p:sldId id="289" r:id="rId31"/>
    <p:sldId id="290" r:id="rId32"/>
    <p:sldId id="291"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2" y="-726"/>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F6650-3E06-4E8D-AA82-9E9BEE9B0EAA}" type="datetimeFigureOut">
              <a:rPr lang="en-US" smtClean="0"/>
              <a:t>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D409A6-D481-4C45-9769-0DD9886BDC67}" type="slidenum">
              <a:rPr lang="en-US" smtClean="0"/>
              <a:t>‹#›</a:t>
            </a:fld>
            <a:endParaRPr lang="en-US"/>
          </a:p>
        </p:txBody>
      </p:sp>
    </p:spTree>
    <p:extLst>
      <p:ext uri="{BB962C8B-B14F-4D97-AF65-F5344CB8AC3E}">
        <p14:creationId xmlns:p14="http://schemas.microsoft.com/office/powerpoint/2010/main" val="378285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your teachers’ walk</a:t>
            </a:r>
            <a:r>
              <a:rPr lang="en-US" baseline="0" dirty="0" smtClean="0"/>
              <a:t> around and are observant of what students are doing, especially those finished</a:t>
            </a:r>
            <a:endParaRPr lang="en-US" dirty="0"/>
          </a:p>
        </p:txBody>
      </p:sp>
      <p:sp>
        <p:nvSpPr>
          <p:cNvPr id="4" name="Slide Number Placeholder 3"/>
          <p:cNvSpPr>
            <a:spLocks noGrp="1"/>
          </p:cNvSpPr>
          <p:nvPr>
            <p:ph type="sldNum" sz="quarter" idx="10"/>
          </p:nvPr>
        </p:nvSpPr>
        <p:spPr/>
        <p:txBody>
          <a:bodyPr/>
          <a:lstStyle/>
          <a:p>
            <a:fld id="{5BD409A6-D481-4C45-9769-0DD9886BDC67}" type="slidenum">
              <a:rPr lang="en-US" smtClean="0"/>
              <a:t>7</a:t>
            </a:fld>
            <a:endParaRPr lang="en-US"/>
          </a:p>
        </p:txBody>
      </p:sp>
    </p:spTree>
    <p:extLst>
      <p:ext uri="{BB962C8B-B14F-4D97-AF65-F5344CB8AC3E}">
        <p14:creationId xmlns:p14="http://schemas.microsoft.com/office/powerpoint/2010/main" val="52695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School code must be entered, not pre-printed.</a:t>
            </a:r>
          </a:p>
          <a:p>
            <a:endParaRPr lang="en-US" dirty="0"/>
          </a:p>
        </p:txBody>
      </p:sp>
      <p:sp>
        <p:nvSpPr>
          <p:cNvPr id="4" name="Slide Number Placeholder 3"/>
          <p:cNvSpPr>
            <a:spLocks noGrp="1"/>
          </p:cNvSpPr>
          <p:nvPr>
            <p:ph type="sldNum" sz="quarter" idx="10"/>
          </p:nvPr>
        </p:nvSpPr>
        <p:spPr/>
        <p:txBody>
          <a:bodyPr/>
          <a:lstStyle/>
          <a:p>
            <a:fld id="{5BD409A6-D481-4C45-9769-0DD9886BDC67}" type="slidenum">
              <a:rPr lang="en-US" smtClean="0"/>
              <a:t>38</a:t>
            </a:fld>
            <a:endParaRPr lang="en-US"/>
          </a:p>
        </p:txBody>
      </p:sp>
    </p:spTree>
    <p:extLst>
      <p:ext uri="{BB962C8B-B14F-4D97-AF65-F5344CB8AC3E}">
        <p14:creationId xmlns:p14="http://schemas.microsoft.com/office/powerpoint/2010/main" val="95704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C2DFBB1-3ED6-4EF5-ACD9-E9A8ACC0E5FC}" type="datetimeFigureOut">
              <a:rPr lang="en-US" smtClean="0"/>
              <a:t>2/4/2014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0DC7E60-1521-4854-AE69-3C0EB1EAF2F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2DFBB1-3ED6-4EF5-ACD9-E9A8ACC0E5FC}"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C7E60-1521-4854-AE69-3C0EB1EAF2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C2DFBB1-3ED6-4EF5-ACD9-E9A8ACC0E5FC}" type="datetimeFigureOut">
              <a:rPr lang="en-US" smtClean="0"/>
              <a:t>2/4/2014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0DC7E60-1521-4854-AE69-3C0EB1EAF2F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2DFBB1-3ED6-4EF5-ACD9-E9A8ACC0E5FC}"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0DC7E60-1521-4854-AE69-3C0EB1EAF2FF}"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C2DFBB1-3ED6-4EF5-ACD9-E9A8ACC0E5FC}" type="datetimeFigureOut">
              <a:rPr lang="en-US" smtClean="0"/>
              <a:t>2/4/2014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0DC7E60-1521-4854-AE69-3C0EB1EAF2F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C2DFBB1-3ED6-4EF5-ACD9-E9A8ACC0E5FC}" type="datetimeFigureOut">
              <a:rPr lang="en-US" smtClean="0"/>
              <a:t>2/4/2014</a:t>
            </a:fld>
            <a:endParaRPr lang="en-US"/>
          </a:p>
        </p:txBody>
      </p:sp>
      <p:sp>
        <p:nvSpPr>
          <p:cNvPr id="10" name="Slide Number Placeholder 9"/>
          <p:cNvSpPr>
            <a:spLocks noGrp="1"/>
          </p:cNvSpPr>
          <p:nvPr>
            <p:ph type="sldNum" sz="quarter" idx="16"/>
          </p:nvPr>
        </p:nvSpPr>
        <p:spPr/>
        <p:txBody>
          <a:bodyPr rtlCol="0"/>
          <a:lstStyle/>
          <a:p>
            <a:fld id="{E0DC7E60-1521-4854-AE69-3C0EB1EAF2F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C2DFBB1-3ED6-4EF5-ACD9-E9A8ACC0E5FC}" type="datetimeFigureOut">
              <a:rPr lang="en-US" smtClean="0"/>
              <a:t>2/4/2014</a:t>
            </a:fld>
            <a:endParaRPr lang="en-US"/>
          </a:p>
        </p:txBody>
      </p:sp>
      <p:sp>
        <p:nvSpPr>
          <p:cNvPr id="12" name="Slide Number Placeholder 11"/>
          <p:cNvSpPr>
            <a:spLocks noGrp="1"/>
          </p:cNvSpPr>
          <p:nvPr>
            <p:ph type="sldNum" sz="quarter" idx="16"/>
          </p:nvPr>
        </p:nvSpPr>
        <p:spPr/>
        <p:txBody>
          <a:bodyPr rtlCol="0"/>
          <a:lstStyle/>
          <a:p>
            <a:fld id="{E0DC7E60-1521-4854-AE69-3C0EB1EAF2F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2DFBB1-3ED6-4EF5-ACD9-E9A8ACC0E5FC}" type="datetimeFigureOut">
              <a:rPr lang="en-US" smtClean="0"/>
              <a:t>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0DC7E60-1521-4854-AE69-3C0EB1EAF2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DFBB1-3ED6-4EF5-ACD9-E9A8ACC0E5FC}" type="datetimeFigureOut">
              <a:rPr lang="en-US" smtClean="0"/>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0DC7E60-1521-4854-AE69-3C0EB1EAF2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C2DFBB1-3ED6-4EF5-ACD9-E9A8ACC0E5FC}"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0DC7E60-1521-4854-AE69-3C0EB1EAF2FF}"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C2DFBB1-3ED6-4EF5-ACD9-E9A8ACC0E5FC}" type="datetimeFigureOut">
              <a:rPr lang="en-US" smtClean="0"/>
              <a:t>2/4/2014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0DC7E60-1521-4854-AE69-3C0EB1EAF2FF}"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C2DFBB1-3ED6-4EF5-ACD9-E9A8ACC0E5FC}" type="datetimeFigureOut">
              <a:rPr lang="en-US" smtClean="0"/>
              <a:t>2/4/2014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0DC7E60-1521-4854-AE69-3C0EB1EAF2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9719" y="4114800"/>
            <a:ext cx="6477000" cy="1828800"/>
          </a:xfrm>
        </p:spPr>
        <p:txBody>
          <a:bodyPr>
            <a:normAutofit fontScale="90000"/>
          </a:bodyPr>
          <a:lstStyle/>
          <a:p>
            <a:pPr algn="ctr"/>
            <a:r>
              <a:rPr lang="en-US" altLang="en-US" sz="4000" dirty="0">
                <a:solidFill>
                  <a:schemeClr val="tx1"/>
                </a:solidFill>
              </a:rPr>
              <a:t>2014 California Assessment of Student Performance and Progress (CAASPP)</a:t>
            </a:r>
            <a:br>
              <a:rPr lang="en-US" altLang="en-US" sz="4000" dirty="0">
                <a:solidFill>
                  <a:schemeClr val="tx1"/>
                </a:solidFill>
              </a:rPr>
            </a:br>
            <a:r>
              <a:rPr lang="en-US" altLang="en-US" sz="4000" dirty="0">
                <a:solidFill>
                  <a:schemeClr val="tx1"/>
                </a:solidFill>
              </a:rPr>
              <a:t/>
            </a:r>
            <a:br>
              <a:rPr lang="en-US" altLang="en-US" sz="4000" dirty="0">
                <a:solidFill>
                  <a:schemeClr val="tx1"/>
                </a:solidFill>
              </a:rPr>
            </a:br>
            <a:r>
              <a:rPr lang="en-US" altLang="en-US" sz="4800" dirty="0">
                <a:solidFill>
                  <a:schemeClr val="tx1"/>
                </a:solidFill>
              </a:rPr>
              <a:t>Pre-Test Workshop for Paper-Pencil Tests </a:t>
            </a:r>
            <a:r>
              <a:rPr lang="en-US" altLang="en-US" sz="4800" dirty="0" smtClean="0">
                <a:solidFill>
                  <a:schemeClr val="tx1"/>
                </a:solidFill>
              </a:rPr>
              <a:t/>
            </a:r>
            <a:br>
              <a:rPr lang="en-US" altLang="en-US" sz="4800" dirty="0" smtClean="0">
                <a:solidFill>
                  <a:schemeClr val="tx1"/>
                </a:solidFill>
              </a:rPr>
            </a:br>
            <a:r>
              <a:rPr lang="en-US" altLang="en-US" sz="4800" dirty="0" smtClean="0">
                <a:solidFill>
                  <a:schemeClr val="tx1"/>
                </a:solidFill>
              </a:rPr>
              <a:t>High school</a:t>
            </a:r>
            <a:r>
              <a:rPr lang="en-US" altLang="en-US" dirty="0"/>
              <a:t/>
            </a:r>
            <a:br>
              <a:rPr lang="en-US" altLang="en-US" dirty="0"/>
            </a:br>
            <a:r>
              <a:rPr lang="en-US" altLang="en-US" dirty="0"/>
              <a:t/>
            </a:r>
            <a:br>
              <a:rPr lang="en-US" altLang="en-US" dirty="0"/>
            </a:br>
            <a:r>
              <a:rPr lang="en-US" altLang="en-US" dirty="0"/>
              <a:t>February 24-27, 2014</a:t>
            </a:r>
            <a:br>
              <a:rPr lang="en-US" altLang="en-US" dirty="0"/>
            </a:br>
            <a:r>
              <a:rPr lang="en-US" altLang="en-US" sz="3200" dirty="0">
                <a:solidFill>
                  <a:schemeClr val="tx1"/>
                </a:solidFill>
                <a:ea typeface="Verdana" pitchFamily="34" charset="0"/>
                <a:cs typeface="Verdana" pitchFamily="34" charset="0"/>
              </a:rPr>
              <a:t>Presenter:  Melody Hartman</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77" y="6003000"/>
            <a:ext cx="884242" cy="7951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338" y="6003000"/>
            <a:ext cx="6787662" cy="747293"/>
          </a:xfrm>
          <a:prstGeom prst="rect">
            <a:avLst/>
          </a:prstGeom>
        </p:spPr>
      </p:pic>
    </p:spTree>
    <p:extLst>
      <p:ext uri="{BB962C8B-B14F-4D97-AF65-F5344CB8AC3E}">
        <p14:creationId xmlns:p14="http://schemas.microsoft.com/office/powerpoint/2010/main" val="28545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Accessibility Support Request Form</a:t>
            </a:r>
            <a:br>
              <a:rPr lang="en-US" altLang="en-US" dirty="0"/>
            </a:br>
            <a:endParaRPr lang="en-US" dirty="0"/>
          </a:p>
        </p:txBody>
      </p:sp>
      <p:sp>
        <p:nvSpPr>
          <p:cNvPr id="3" name="Content Placeholder 2"/>
          <p:cNvSpPr>
            <a:spLocks noGrp="1"/>
          </p:cNvSpPr>
          <p:nvPr>
            <p:ph sz="quarter" idx="1"/>
          </p:nvPr>
        </p:nvSpPr>
        <p:spPr/>
        <p:txBody>
          <a:bodyPr/>
          <a:lstStyle/>
          <a:p>
            <a:r>
              <a:rPr lang="en-US" altLang="en-US" dirty="0"/>
              <a:t>New for </a:t>
            </a:r>
            <a:r>
              <a:rPr lang="en-US" altLang="en-US" dirty="0" smtClean="0"/>
              <a:t>2014</a:t>
            </a:r>
            <a:endParaRPr lang="en-US" altLang="en-US" dirty="0"/>
          </a:p>
          <a:p>
            <a:r>
              <a:rPr lang="en-US" altLang="en-US" dirty="0"/>
              <a:t>Request new universal tool, designated support, or accommodation that is not yet listed as approved</a:t>
            </a:r>
          </a:p>
          <a:p>
            <a:r>
              <a:rPr lang="en-US" altLang="en-US" dirty="0"/>
              <a:t>Approved tools/supports/accommodations will be added to list </a:t>
            </a:r>
          </a:p>
          <a:p>
            <a:r>
              <a:rPr lang="en-US" altLang="en-US" dirty="0"/>
              <a:t>Request form will be online and available on the CDE Web site</a:t>
            </a:r>
          </a:p>
          <a:p>
            <a:pPr marL="0" indent="0">
              <a:buNone/>
            </a:pPr>
            <a:endParaRPr lang="en-US" dirty="0"/>
          </a:p>
        </p:txBody>
      </p:sp>
    </p:spTree>
    <p:extLst>
      <p:ext uri="{BB962C8B-B14F-4D97-AF65-F5344CB8AC3E}">
        <p14:creationId xmlns:p14="http://schemas.microsoft.com/office/powerpoint/2010/main" val="31321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Site </a:t>
            </a:r>
            <a:r>
              <a:rPr lang="en-US" altLang="en-US" b="1" dirty="0" smtClean="0">
                <a:latin typeface="Tw Cen MT" panose="020B0602020104020603" pitchFamily="34" charset="0"/>
                <a:ea typeface="Verdana" pitchFamily="34" charset="0"/>
                <a:cs typeface="Verdana" pitchFamily="34" charset="0"/>
              </a:rPr>
              <a:t>Coordinator Responsibilities</a:t>
            </a:r>
            <a:r>
              <a:rPr lang="en-US" altLang="en-US" b="1" dirty="0">
                <a:solidFill>
                  <a:schemeClr val="accent2"/>
                </a:solidFill>
                <a:latin typeface="Verdana" pitchFamily="34" charset="0"/>
                <a:ea typeface="Verdana" pitchFamily="34" charset="0"/>
                <a:cs typeface="Verdana" pitchFamily="34" charset="0"/>
              </a:rPr>
              <a:t/>
            </a:r>
            <a:br>
              <a:rPr lang="en-US" altLang="en-US" b="1" dirty="0">
                <a:solidFill>
                  <a:schemeClr val="accent2"/>
                </a:solidFill>
                <a:latin typeface="Verdana" pitchFamily="34" charset="0"/>
                <a:ea typeface="Verdana" pitchFamily="34" charset="0"/>
                <a:cs typeface="Verdana" pitchFamily="34" charset="0"/>
              </a:rPr>
            </a:br>
            <a:endParaRPr lang="en-US" dirty="0">
              <a:solidFill>
                <a:schemeClr val="accent2"/>
              </a:solidFill>
            </a:endParaRPr>
          </a:p>
        </p:txBody>
      </p:sp>
      <p:sp>
        <p:nvSpPr>
          <p:cNvPr id="3" name="Content Placeholder 2"/>
          <p:cNvSpPr>
            <a:spLocks noGrp="1"/>
          </p:cNvSpPr>
          <p:nvPr>
            <p:ph sz="quarter" idx="1"/>
          </p:nvPr>
        </p:nvSpPr>
        <p:spPr/>
        <p:txBody>
          <a:bodyPr>
            <a:normAutofit fontScale="85000" lnSpcReduction="20000"/>
          </a:bodyPr>
          <a:lstStyle/>
          <a:p>
            <a:r>
              <a:rPr lang="en-US" altLang="en-US" sz="3200" dirty="0"/>
              <a:t>Train examiners</a:t>
            </a:r>
          </a:p>
          <a:p>
            <a:r>
              <a:rPr lang="en-US" altLang="en-US" sz="3200" dirty="0"/>
              <a:t>Ensure examiners </a:t>
            </a:r>
            <a:r>
              <a:rPr lang="en-US" altLang="en-US" sz="3200" dirty="0">
                <a:solidFill>
                  <a:srgbClr val="FA0000"/>
                </a:solidFill>
              </a:rPr>
              <a:t>READ</a:t>
            </a:r>
            <a:r>
              <a:rPr lang="en-US" altLang="en-US" sz="3200" dirty="0"/>
              <a:t> and sign </a:t>
            </a:r>
            <a:r>
              <a:rPr lang="en-US" altLang="en-US" sz="3200" dirty="0" smtClean="0"/>
              <a:t>security affidavits that you retain at the school site</a:t>
            </a:r>
            <a:endParaRPr lang="en-US" altLang="en-US" sz="3200" dirty="0"/>
          </a:p>
          <a:p>
            <a:r>
              <a:rPr lang="en-US" altLang="en-US" sz="3200" dirty="0"/>
              <a:t>Prevent errors</a:t>
            </a:r>
          </a:p>
          <a:p>
            <a:r>
              <a:rPr lang="en-US" altLang="en-US" sz="3200" dirty="0"/>
              <a:t>Secure test materials</a:t>
            </a:r>
          </a:p>
          <a:p>
            <a:r>
              <a:rPr lang="en-US" altLang="en-US" sz="3200" dirty="0"/>
              <a:t>Verify materials are marked correctly to ensure correct student scores</a:t>
            </a:r>
          </a:p>
          <a:p>
            <a:r>
              <a:rPr lang="en-US" altLang="en-US" sz="3200" dirty="0"/>
              <a:t>Guarantee correct enrollment counts</a:t>
            </a:r>
          </a:p>
          <a:p>
            <a:r>
              <a:rPr lang="en-US" altLang="en-US" sz="3200" dirty="0"/>
              <a:t>Complete Accessibility Support Request Form, as necessary</a:t>
            </a:r>
          </a:p>
          <a:p>
            <a:r>
              <a:rPr lang="en-US" altLang="en-US" sz="3200" dirty="0"/>
              <a:t>Return materials promptly to </a:t>
            </a:r>
            <a:r>
              <a:rPr lang="en-US" altLang="en-US" sz="3200" dirty="0" smtClean="0"/>
              <a:t>AR&amp;E</a:t>
            </a:r>
            <a:endParaRPr lang="en-US" altLang="en-US" sz="3200" dirty="0"/>
          </a:p>
        </p:txBody>
      </p:sp>
    </p:spTree>
    <p:extLst>
      <p:ext uri="{BB962C8B-B14F-4D97-AF65-F5344CB8AC3E}">
        <p14:creationId xmlns:p14="http://schemas.microsoft.com/office/powerpoint/2010/main" val="252802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78952" cy="990600"/>
          </a:xfrm>
        </p:spPr>
        <p:txBody>
          <a:bodyPr>
            <a:noAutofit/>
          </a:bodyPr>
          <a:lstStyle/>
          <a:p>
            <a:r>
              <a:rPr lang="en-US" altLang="en-US" sz="4000" b="1" dirty="0">
                <a:latin typeface="Tw Cen MT" panose="020B0602020104020603" pitchFamily="34" charset="0"/>
                <a:ea typeface="Verdana" pitchFamily="34" charset="0"/>
                <a:cs typeface="Verdana" pitchFamily="34" charset="0"/>
              </a:rPr>
              <a:t>Site Coordinators: </a:t>
            </a:r>
            <a:r>
              <a:rPr lang="en-US" altLang="en-US" sz="4000" b="1" dirty="0" smtClean="0">
                <a:latin typeface="Tw Cen MT" panose="020B0602020104020603" pitchFamily="34" charset="0"/>
                <a:ea typeface="Verdana" pitchFamily="34" charset="0"/>
                <a:cs typeface="Verdana" pitchFamily="34" charset="0"/>
              </a:rPr>
              <a:t>Train Examiners</a:t>
            </a:r>
            <a:r>
              <a:rPr lang="en-US" altLang="en-US" sz="3200" b="1" dirty="0">
                <a:solidFill>
                  <a:srgbClr val="000099"/>
                </a:solidFill>
                <a:latin typeface="Verdana" pitchFamily="34" charset="0"/>
                <a:ea typeface="Verdana" pitchFamily="34" charset="0"/>
                <a:cs typeface="Verdana" pitchFamily="34" charset="0"/>
              </a:rPr>
              <a:t/>
            </a:r>
            <a:br>
              <a:rPr lang="en-US" altLang="en-US" sz="3200" b="1" dirty="0">
                <a:solidFill>
                  <a:srgbClr val="000099"/>
                </a:solidFill>
                <a:latin typeface="Verdana" pitchFamily="34" charset="0"/>
                <a:ea typeface="Verdana" pitchFamily="34" charset="0"/>
                <a:cs typeface="Verdana" pitchFamily="34" charset="0"/>
              </a:rPr>
            </a:br>
            <a:endParaRPr lang="en-US" sz="3200" dirty="0"/>
          </a:p>
        </p:txBody>
      </p:sp>
      <p:sp>
        <p:nvSpPr>
          <p:cNvPr id="3" name="Content Placeholder 2"/>
          <p:cNvSpPr>
            <a:spLocks noGrp="1"/>
          </p:cNvSpPr>
          <p:nvPr>
            <p:ph sz="quarter" idx="1"/>
          </p:nvPr>
        </p:nvSpPr>
        <p:spPr/>
        <p:txBody>
          <a:bodyPr>
            <a:normAutofit fontScale="92500" lnSpcReduction="10000"/>
          </a:bodyPr>
          <a:lstStyle/>
          <a:p>
            <a:r>
              <a:rPr lang="en-US" altLang="en-US" sz="3200" dirty="0"/>
              <a:t>READ and sign </a:t>
            </a:r>
            <a:r>
              <a:rPr lang="en-US" altLang="en-US" sz="3200" dirty="0" smtClean="0"/>
              <a:t>security affidavits</a:t>
            </a:r>
            <a:r>
              <a:rPr lang="en-US" altLang="en-US" sz="3200" dirty="0"/>
              <a:t>.</a:t>
            </a:r>
          </a:p>
          <a:p>
            <a:r>
              <a:rPr lang="en-US" altLang="en-US" sz="3200" dirty="0"/>
              <a:t>Emphasize NO unauthorized electronic devices.</a:t>
            </a:r>
          </a:p>
          <a:p>
            <a:r>
              <a:rPr lang="en-US" altLang="en-US" sz="3200" dirty="0"/>
              <a:t>MAKE SURE CORRECT TESTS ARE GIVEN.</a:t>
            </a:r>
          </a:p>
          <a:p>
            <a:r>
              <a:rPr lang="en-US" altLang="en-US" sz="3200" dirty="0"/>
              <a:t>Students who are not testing may not stay in the classroom where a test is being administered.</a:t>
            </a:r>
          </a:p>
          <a:p>
            <a:r>
              <a:rPr lang="en-US" altLang="en-US" sz="3200" dirty="0"/>
              <a:t>If students need to be taken to another room to finish testing, BE SURE THEY ARE ESCORTED BY LEA STAFF. Do not allow students to walk to another room with test materials by themselves.</a:t>
            </a:r>
          </a:p>
          <a:p>
            <a:endParaRPr lang="en-US" dirty="0"/>
          </a:p>
        </p:txBody>
      </p:sp>
    </p:spTree>
    <p:extLst>
      <p:ext uri="{BB962C8B-B14F-4D97-AF65-F5344CB8AC3E}">
        <p14:creationId xmlns:p14="http://schemas.microsoft.com/office/powerpoint/2010/main" val="5074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a:latin typeface="Tw Cen MT" panose="020B0602020104020603" pitchFamily="34" charset="0"/>
                <a:ea typeface="Verdana" pitchFamily="34" charset="0"/>
                <a:cs typeface="Verdana" pitchFamily="34" charset="0"/>
              </a:rPr>
              <a:t>Site Coordinators: </a:t>
            </a:r>
            <a:r>
              <a:rPr lang="en-US" altLang="en-US" sz="3600" b="1" dirty="0" smtClean="0">
                <a:latin typeface="Tw Cen MT" panose="020B0602020104020603" pitchFamily="34" charset="0"/>
                <a:ea typeface="Verdana" pitchFamily="34" charset="0"/>
                <a:cs typeface="Verdana" pitchFamily="34" charset="0"/>
              </a:rPr>
              <a:t>Train </a:t>
            </a:r>
            <a:r>
              <a:rPr lang="en-US" altLang="en-US" sz="3600" b="1" dirty="0">
                <a:latin typeface="Tw Cen MT" panose="020B0602020104020603" pitchFamily="34" charset="0"/>
                <a:ea typeface="Verdana" pitchFamily="34" charset="0"/>
                <a:cs typeface="Verdana" pitchFamily="34" charset="0"/>
              </a:rPr>
              <a:t>Examiners (cont.)</a:t>
            </a:r>
            <a:br>
              <a:rPr lang="en-US" altLang="en-US" sz="3600" b="1" dirty="0">
                <a:latin typeface="Tw Cen MT" panose="020B0602020104020603" pitchFamily="34" charset="0"/>
                <a:ea typeface="Verdana" pitchFamily="34" charset="0"/>
                <a:cs typeface="Verdana" pitchFamily="34" charset="0"/>
              </a:rPr>
            </a:br>
            <a:endParaRPr lang="en-US" sz="3600"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Examiners </a:t>
            </a:r>
            <a:r>
              <a:rPr lang="en-US" altLang="en-US" dirty="0">
                <a:solidFill>
                  <a:srgbClr val="FF0000"/>
                </a:solidFill>
              </a:rPr>
              <a:t>CANNOT</a:t>
            </a:r>
            <a:r>
              <a:rPr lang="en-US" altLang="en-US" dirty="0"/>
              <a:t>: </a:t>
            </a:r>
          </a:p>
          <a:p>
            <a:pPr lvl="1"/>
            <a:r>
              <a:rPr lang="en-US" altLang="en-US" dirty="0"/>
              <a:t>Review test questions before, during, or after testing.</a:t>
            </a:r>
          </a:p>
          <a:p>
            <a:pPr lvl="1"/>
            <a:r>
              <a:rPr lang="en-US" altLang="en-US" dirty="0"/>
              <a:t>Check students’ answers including (but not limited to):</a:t>
            </a:r>
          </a:p>
          <a:p>
            <a:pPr marL="1371600" lvl="2" indent="-514350">
              <a:buFont typeface="Arial Black" pitchFamily="34" charset="0"/>
              <a:buAutoNum type="arabicPeriod"/>
            </a:pPr>
            <a:r>
              <a:rPr lang="en-US" altLang="en-US" dirty="0"/>
              <a:t>Advising students of wrong answer or to check an answer; or</a:t>
            </a:r>
          </a:p>
          <a:p>
            <a:pPr marL="1371600" lvl="2" indent="-514350">
              <a:buFont typeface="Arial Black" pitchFamily="34" charset="0"/>
              <a:buAutoNum type="arabicPeriod"/>
            </a:pPr>
            <a:r>
              <a:rPr lang="en-US" altLang="en-US" dirty="0"/>
              <a:t>Withholding answer docs until students demonstrate they have the right answers</a:t>
            </a:r>
            <a:r>
              <a:rPr lang="en-US" altLang="en-US" dirty="0" smtClean="0"/>
              <a:t>.</a:t>
            </a:r>
          </a:p>
          <a:p>
            <a:pPr marL="1371600" lvl="2" indent="-514350">
              <a:buFont typeface="Arial Black" pitchFamily="34" charset="0"/>
              <a:buAutoNum type="arabicPeriod"/>
            </a:pPr>
            <a:r>
              <a:rPr lang="en-US" altLang="en-US" dirty="0" smtClean="0"/>
              <a:t>CANNOT erase bubble markings on students’ tests.</a:t>
            </a:r>
            <a:endParaRPr lang="en-US" altLang="en-US" dirty="0"/>
          </a:p>
          <a:p>
            <a:pPr marL="0" indent="0">
              <a:buNone/>
            </a:pPr>
            <a:endParaRPr lang="en-US" dirty="0"/>
          </a:p>
        </p:txBody>
      </p:sp>
    </p:spTree>
    <p:extLst>
      <p:ext uri="{BB962C8B-B14F-4D97-AF65-F5344CB8AC3E}">
        <p14:creationId xmlns:p14="http://schemas.microsoft.com/office/powerpoint/2010/main" val="67444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Condensed" panose="020B0606020104020203" pitchFamily="34" charset="0"/>
                <a:ea typeface="Verdana" pitchFamily="34" charset="0"/>
                <a:cs typeface="Verdana" pitchFamily="34" charset="0"/>
              </a:rPr>
              <a:t>Site Coordinators: </a:t>
            </a:r>
            <a:r>
              <a:rPr lang="en-US" altLang="en-US" b="1" dirty="0" smtClean="0">
                <a:latin typeface="Tw Cen MT Condensed" panose="020B0606020104020203" pitchFamily="34" charset="0"/>
                <a:ea typeface="Verdana" pitchFamily="34" charset="0"/>
                <a:cs typeface="Verdana" pitchFamily="34" charset="0"/>
              </a:rPr>
              <a:t>Train </a:t>
            </a:r>
            <a:r>
              <a:rPr lang="en-US" altLang="en-US" b="1" dirty="0">
                <a:latin typeface="Tw Cen MT Condensed" panose="020B0606020104020203" pitchFamily="34" charset="0"/>
                <a:ea typeface="Verdana" pitchFamily="34" charset="0"/>
                <a:cs typeface="Verdana" pitchFamily="34" charset="0"/>
              </a:rPr>
              <a:t>Examiners (cont.)</a:t>
            </a:r>
            <a:br>
              <a:rPr lang="en-US" altLang="en-US" b="1" dirty="0">
                <a:latin typeface="Tw Cen MT Condensed" panose="020B0606020104020203" pitchFamily="34" charset="0"/>
                <a:ea typeface="Verdana" pitchFamily="34" charset="0"/>
                <a:cs typeface="Verdana" pitchFamily="34" charset="0"/>
              </a:rPr>
            </a:br>
            <a:endParaRPr lang="en-US" dirty="0">
              <a:latin typeface="Tw Cen MT Condensed" panose="020B0606020104020203" pitchFamily="34" charset="0"/>
            </a:endParaRPr>
          </a:p>
        </p:txBody>
      </p:sp>
      <p:sp>
        <p:nvSpPr>
          <p:cNvPr id="3" name="Content Placeholder 2"/>
          <p:cNvSpPr>
            <a:spLocks noGrp="1"/>
          </p:cNvSpPr>
          <p:nvPr>
            <p:ph sz="quarter" idx="1"/>
          </p:nvPr>
        </p:nvSpPr>
        <p:spPr/>
        <p:txBody>
          <a:bodyPr>
            <a:normAutofit lnSpcReduction="10000"/>
          </a:bodyPr>
          <a:lstStyle/>
          <a:p>
            <a:pPr marL="457200" indent="-457200">
              <a:defRPr/>
            </a:pPr>
            <a:r>
              <a:rPr lang="en-US" altLang="en-US" dirty="0"/>
              <a:t>Examiners shall monitor students throughout testing to make sure students are: </a:t>
            </a:r>
          </a:p>
          <a:p>
            <a:pPr lvl="1">
              <a:defRPr/>
            </a:pPr>
            <a:r>
              <a:rPr lang="en-US" altLang="en-US" dirty="0"/>
              <a:t>On correct part </a:t>
            </a:r>
          </a:p>
          <a:p>
            <a:pPr lvl="1">
              <a:defRPr/>
            </a:pPr>
            <a:r>
              <a:rPr lang="en-US" altLang="en-US" u="sng" dirty="0"/>
              <a:t>Not going on to other parts or back to a previously completed part</a:t>
            </a:r>
            <a:endParaRPr lang="en-US" altLang="en-US" dirty="0"/>
          </a:p>
          <a:p>
            <a:pPr lvl="1">
              <a:defRPr/>
            </a:pPr>
            <a:r>
              <a:rPr lang="en-US" altLang="en-US" dirty="0"/>
              <a:t>Not skipping a question on their answer document (so that they are off by one or more)</a:t>
            </a:r>
          </a:p>
          <a:p>
            <a:pPr lvl="1">
              <a:defRPr/>
            </a:pPr>
            <a:r>
              <a:rPr lang="en-US" altLang="en-US" dirty="0"/>
              <a:t>Not using unauthorized electronic devices during the testing </a:t>
            </a:r>
            <a:r>
              <a:rPr lang="en-US" altLang="en-US" dirty="0" smtClean="0"/>
              <a:t>session</a:t>
            </a:r>
          </a:p>
          <a:p>
            <a:pPr lvl="1">
              <a:defRPr/>
            </a:pPr>
            <a:r>
              <a:rPr lang="en-US" altLang="en-US" dirty="0"/>
              <a:t>Examiners must ensure there is enough time to complete a part before beginning the part.</a:t>
            </a:r>
            <a:endParaRPr lang="en-US" altLang="en-US" sz="3600" dirty="0"/>
          </a:p>
          <a:p>
            <a:pPr marL="365760" lvl="1" indent="0">
              <a:buNone/>
              <a:defRPr/>
            </a:pPr>
            <a:endParaRPr lang="en-US" altLang="en-US" dirty="0"/>
          </a:p>
          <a:p>
            <a:endParaRPr lang="en-US" dirty="0"/>
          </a:p>
        </p:txBody>
      </p:sp>
    </p:spTree>
    <p:extLst>
      <p:ext uri="{BB962C8B-B14F-4D97-AF65-F5344CB8AC3E}">
        <p14:creationId xmlns:p14="http://schemas.microsoft.com/office/powerpoint/2010/main" val="373437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Tw Cen MT" panose="020B0602020104020603" pitchFamily="34" charset="0"/>
                <a:ea typeface="Verdana" pitchFamily="34" charset="0"/>
                <a:cs typeface="Verdana" pitchFamily="34" charset="0"/>
              </a:rPr>
              <a:t>Before Multiple-choice Testing</a:t>
            </a:r>
          </a:p>
        </p:txBody>
      </p:sp>
      <p:sp>
        <p:nvSpPr>
          <p:cNvPr id="3" name="Content Placeholder 2"/>
          <p:cNvSpPr>
            <a:spLocks noGrp="1"/>
          </p:cNvSpPr>
          <p:nvPr>
            <p:ph sz="quarter" idx="1"/>
          </p:nvPr>
        </p:nvSpPr>
        <p:spPr/>
        <p:txBody>
          <a:bodyPr/>
          <a:lstStyle/>
          <a:p>
            <a:r>
              <a:rPr lang="en-US" altLang="en-US" dirty="0"/>
              <a:t>Receive boxes:</a:t>
            </a:r>
          </a:p>
          <a:p>
            <a:pPr lvl="1"/>
            <a:r>
              <a:rPr lang="en-US" altLang="en-US" dirty="0" smtClean="0"/>
              <a:t>Before </a:t>
            </a:r>
            <a:r>
              <a:rPr lang="en-US" altLang="en-US" dirty="0"/>
              <a:t>signing receipt, check number of boxes.</a:t>
            </a:r>
          </a:p>
          <a:p>
            <a:r>
              <a:rPr lang="en-US" altLang="en-US" dirty="0"/>
              <a:t>Prepare answer documents:</a:t>
            </a:r>
          </a:p>
          <a:p>
            <a:pPr lvl="1"/>
            <a:r>
              <a:rPr lang="en-US" altLang="en-US" dirty="0"/>
              <a:t>Use only the 2014 scorable answer documents received in the shipment from the testing contractor.</a:t>
            </a:r>
          </a:p>
          <a:p>
            <a:pPr lvl="1"/>
            <a:r>
              <a:rPr lang="en-US" altLang="en-US" b="1" dirty="0" smtClean="0"/>
              <a:t>NON PUBLICS </a:t>
            </a:r>
            <a:r>
              <a:rPr lang="en-US" altLang="en-US" dirty="0" smtClean="0"/>
              <a:t>- Ensure </a:t>
            </a:r>
            <a:r>
              <a:rPr lang="en-US" altLang="en-US" dirty="0"/>
              <a:t>correct NPS code.</a:t>
            </a:r>
          </a:p>
        </p:txBody>
      </p:sp>
    </p:spTree>
    <p:extLst>
      <p:ext uri="{BB962C8B-B14F-4D97-AF65-F5344CB8AC3E}">
        <p14:creationId xmlns:p14="http://schemas.microsoft.com/office/powerpoint/2010/main" val="115028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Before Multiple-choice Testing (cont.)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a:defRPr/>
            </a:pPr>
            <a:r>
              <a:rPr lang="en-US" altLang="en-US" dirty="0"/>
              <a:t>Confirm which test(s) each student takes.</a:t>
            </a:r>
          </a:p>
          <a:p>
            <a:pPr>
              <a:defRPr/>
            </a:pPr>
            <a:r>
              <a:rPr lang="en-US" altLang="en-US" dirty="0"/>
              <a:t>Confirm any Universal Tools, Designated Supports, and Accommodations students will use and where they will be tested.</a:t>
            </a:r>
          </a:p>
          <a:p>
            <a:pPr>
              <a:defRPr/>
            </a:pPr>
            <a:r>
              <a:rPr lang="en-US" altLang="en-US" dirty="0"/>
              <a:t>Prepare materials:</a:t>
            </a:r>
          </a:p>
          <a:p>
            <a:pPr lvl="1">
              <a:defRPr/>
            </a:pPr>
            <a:r>
              <a:rPr lang="en-US" altLang="en-US" sz="2400" dirty="0"/>
              <a:t>Test booklets</a:t>
            </a:r>
          </a:p>
          <a:p>
            <a:pPr lvl="1">
              <a:defRPr/>
            </a:pPr>
            <a:r>
              <a:rPr lang="en-US" altLang="en-US" sz="2400" dirty="0"/>
              <a:t>No. 2 pencils</a:t>
            </a:r>
          </a:p>
          <a:p>
            <a:pPr lvl="1">
              <a:defRPr/>
            </a:pPr>
            <a:r>
              <a:rPr lang="en-US" altLang="en-US" sz="2400" dirty="0"/>
              <a:t>Scratch </a:t>
            </a:r>
            <a:r>
              <a:rPr lang="en-US" altLang="en-US" sz="2400" dirty="0" smtClean="0"/>
              <a:t>paper (EAP MATH ONLY)</a:t>
            </a:r>
            <a:endParaRPr lang="en-US" altLang="en-US" sz="2400" dirty="0"/>
          </a:p>
          <a:p>
            <a:pPr lvl="1">
              <a:defRPr/>
            </a:pPr>
            <a:r>
              <a:rPr lang="en-US" altLang="en-US" sz="2400" dirty="0"/>
              <a:t>Signs</a:t>
            </a:r>
            <a:endParaRPr lang="en-US" altLang="en-US" sz="2000" dirty="0"/>
          </a:p>
        </p:txBody>
      </p:sp>
    </p:spTree>
    <p:extLst>
      <p:ext uri="{BB962C8B-B14F-4D97-AF65-F5344CB8AC3E}">
        <p14:creationId xmlns:p14="http://schemas.microsoft.com/office/powerpoint/2010/main" val="409891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Before Multiple-choice Testing (cont.)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a:xfrm>
            <a:off x="612648" y="1600200"/>
            <a:ext cx="8153400" cy="4876800"/>
          </a:xfrm>
        </p:spPr>
        <p:txBody>
          <a:bodyPr>
            <a:normAutofit lnSpcReduction="10000"/>
          </a:bodyPr>
          <a:lstStyle/>
          <a:p>
            <a:pPr>
              <a:defRPr/>
            </a:pPr>
            <a:r>
              <a:rPr lang="en-US" altLang="en-US" dirty="0" smtClean="0"/>
              <a:t>Plan your testing schedule</a:t>
            </a:r>
          </a:p>
          <a:p>
            <a:pPr>
              <a:defRPr/>
            </a:pPr>
            <a:r>
              <a:rPr lang="en-US" altLang="en-US" sz="2000" dirty="0" smtClean="0"/>
              <a:t>SBAC Field Test = 3.5 hours</a:t>
            </a:r>
          </a:p>
          <a:p>
            <a:pPr lvl="1">
              <a:defRPr/>
            </a:pPr>
            <a:r>
              <a:rPr lang="en-US" altLang="en-US" sz="1700" dirty="0" smtClean="0"/>
              <a:t>25 questions ELA and Math + Performance Task</a:t>
            </a:r>
          </a:p>
          <a:p>
            <a:pPr>
              <a:defRPr/>
            </a:pPr>
            <a:r>
              <a:rPr lang="en-US" altLang="en-US" sz="2000" dirty="0" smtClean="0"/>
              <a:t>EAP Test </a:t>
            </a:r>
            <a:r>
              <a:rPr lang="en-US" altLang="en-US" sz="2000" dirty="0"/>
              <a:t>= </a:t>
            </a:r>
            <a:r>
              <a:rPr lang="en-US" altLang="en-US" sz="2000" dirty="0" smtClean="0"/>
              <a:t>6.25 hours (plus ELA Essay)</a:t>
            </a:r>
            <a:endParaRPr lang="en-US" altLang="en-US" sz="2000" dirty="0"/>
          </a:p>
          <a:p>
            <a:pPr lvl="1">
              <a:defRPr/>
            </a:pPr>
            <a:r>
              <a:rPr lang="en-US" altLang="en-US" sz="1700" dirty="0" smtClean="0"/>
              <a:t>ELA 96 questions = 3 hours</a:t>
            </a:r>
          </a:p>
          <a:p>
            <a:pPr lvl="1">
              <a:defRPr/>
            </a:pPr>
            <a:r>
              <a:rPr lang="en-US" altLang="en-US" sz="1700" dirty="0" smtClean="0"/>
              <a:t>Math 86 questions = 3.25 hours</a:t>
            </a:r>
          </a:p>
          <a:p>
            <a:pPr>
              <a:defRPr/>
            </a:pPr>
            <a:r>
              <a:rPr lang="en-US" altLang="en-US" sz="2000" dirty="0" smtClean="0"/>
              <a:t>CST Science = 2 parts = 2 hours total</a:t>
            </a:r>
          </a:p>
          <a:p>
            <a:pPr lvl="1">
              <a:defRPr/>
            </a:pPr>
            <a:r>
              <a:rPr lang="en-US" altLang="en-US" sz="1700" dirty="0" smtClean="0"/>
              <a:t>66 questions</a:t>
            </a:r>
          </a:p>
          <a:p>
            <a:pPr>
              <a:defRPr/>
            </a:pPr>
            <a:r>
              <a:rPr lang="en-US" altLang="en-US" sz="2000" dirty="0" smtClean="0"/>
              <a:t>CMA </a:t>
            </a:r>
            <a:r>
              <a:rPr lang="en-US" altLang="en-US" sz="2000" dirty="0"/>
              <a:t>Science = </a:t>
            </a:r>
            <a:r>
              <a:rPr lang="en-US" altLang="en-US" sz="2000" dirty="0" smtClean="0"/>
              <a:t>3 </a:t>
            </a:r>
            <a:r>
              <a:rPr lang="en-US" altLang="en-US" sz="2000" dirty="0"/>
              <a:t>parts = </a:t>
            </a:r>
            <a:r>
              <a:rPr lang="en-US" altLang="en-US" sz="2000" dirty="0" smtClean="0"/>
              <a:t>2.5 </a:t>
            </a:r>
            <a:r>
              <a:rPr lang="en-US" altLang="en-US" sz="2000" dirty="0"/>
              <a:t>hours total</a:t>
            </a:r>
          </a:p>
          <a:p>
            <a:pPr lvl="1">
              <a:defRPr/>
            </a:pPr>
            <a:r>
              <a:rPr lang="en-US" altLang="en-US" sz="1700" dirty="0"/>
              <a:t>66 </a:t>
            </a:r>
            <a:r>
              <a:rPr lang="en-US" altLang="en-US" sz="1700" dirty="0" smtClean="0"/>
              <a:t>questions</a:t>
            </a:r>
          </a:p>
          <a:p>
            <a:pPr lvl="1">
              <a:defRPr/>
            </a:pPr>
            <a:r>
              <a:rPr lang="en-US" altLang="en-US" sz="1700" dirty="0" smtClean="0"/>
              <a:t>CAPA</a:t>
            </a:r>
          </a:p>
          <a:p>
            <a:pPr lvl="2">
              <a:defRPr/>
            </a:pPr>
            <a:r>
              <a:rPr lang="en-US" altLang="en-US" sz="1400" dirty="0" smtClean="0"/>
              <a:t>ELA 12 questions = 45 minutes</a:t>
            </a:r>
          </a:p>
          <a:p>
            <a:pPr lvl="2">
              <a:defRPr/>
            </a:pPr>
            <a:r>
              <a:rPr lang="en-US" altLang="en-US" sz="1400" dirty="0" smtClean="0"/>
              <a:t>Math </a:t>
            </a:r>
            <a:r>
              <a:rPr lang="en-US" altLang="en-US" sz="1400" dirty="0"/>
              <a:t>12 questions = 45 minutes</a:t>
            </a:r>
          </a:p>
          <a:p>
            <a:pPr lvl="2">
              <a:defRPr/>
            </a:pPr>
            <a:r>
              <a:rPr lang="en-US" altLang="en-US" sz="1400" dirty="0" smtClean="0"/>
              <a:t>Science 12 </a:t>
            </a:r>
            <a:r>
              <a:rPr lang="en-US" altLang="en-US" sz="1400" dirty="0"/>
              <a:t>questions = 45 </a:t>
            </a:r>
            <a:r>
              <a:rPr lang="en-US" altLang="en-US" sz="1400" dirty="0" smtClean="0"/>
              <a:t>minutes (5</a:t>
            </a:r>
            <a:r>
              <a:rPr lang="en-US" altLang="en-US" sz="1400" baseline="30000" dirty="0" smtClean="0"/>
              <a:t>th</a:t>
            </a:r>
            <a:r>
              <a:rPr lang="en-US" altLang="en-US" sz="1400" dirty="0" smtClean="0"/>
              <a:t>, 8</a:t>
            </a:r>
            <a:r>
              <a:rPr lang="en-US" altLang="en-US" sz="1400" baseline="30000" dirty="0" smtClean="0"/>
              <a:t>th</a:t>
            </a:r>
            <a:r>
              <a:rPr lang="en-US" altLang="en-US" sz="1400" dirty="0" smtClean="0"/>
              <a:t> &amp; 10</a:t>
            </a:r>
            <a:r>
              <a:rPr lang="en-US" altLang="en-US" sz="1400" baseline="30000" dirty="0" smtClean="0"/>
              <a:t>th)</a:t>
            </a:r>
          </a:p>
          <a:p>
            <a:pPr lvl="2">
              <a:defRPr/>
            </a:pPr>
            <a:endParaRPr lang="en-US" altLang="en-US" sz="1100" dirty="0"/>
          </a:p>
          <a:p>
            <a:pPr lvl="2">
              <a:defRPr/>
            </a:pPr>
            <a:endParaRPr lang="en-US" altLang="en-US" sz="1400" dirty="0"/>
          </a:p>
          <a:p>
            <a:pPr lvl="1">
              <a:defRPr/>
            </a:pPr>
            <a:endParaRPr lang="en-US" altLang="en-US" sz="1700" dirty="0" smtClean="0"/>
          </a:p>
          <a:p>
            <a:pPr>
              <a:defRPr/>
            </a:pPr>
            <a:endParaRPr lang="en-US" altLang="en-US" sz="2000" dirty="0"/>
          </a:p>
        </p:txBody>
      </p:sp>
    </p:spTree>
    <p:extLst>
      <p:ext uri="{BB962C8B-B14F-4D97-AF65-F5344CB8AC3E}">
        <p14:creationId xmlns:p14="http://schemas.microsoft.com/office/powerpoint/2010/main" val="170395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During Multiple-choice Testing</a:t>
            </a:r>
            <a:r>
              <a:rPr lang="en-US" altLang="en-US" b="1" dirty="0">
                <a:solidFill>
                  <a:srgbClr val="000099"/>
                </a:solidFill>
                <a:latin typeface="Verdana" pitchFamily="34" charset="0"/>
                <a:ea typeface="Verdana" pitchFamily="34" charset="0"/>
                <a:cs typeface="Verdana" pitchFamily="34" charset="0"/>
              </a:rPr>
              <a:t/>
            </a:r>
            <a:br>
              <a:rPr lang="en-US" altLang="en-US" b="1" dirty="0">
                <a:solidFill>
                  <a:srgbClr val="000099"/>
                </a:solidFill>
                <a:latin typeface="Verdana" pitchFamily="34" charset="0"/>
                <a:ea typeface="Verdana" pitchFamily="34" charset="0"/>
                <a:cs typeface="Verdana" pitchFamily="34" charset="0"/>
              </a:rPr>
            </a:br>
            <a:endParaRPr lang="en-US" dirty="0"/>
          </a:p>
        </p:txBody>
      </p:sp>
      <p:sp>
        <p:nvSpPr>
          <p:cNvPr id="3" name="Content Placeholder 2"/>
          <p:cNvSpPr>
            <a:spLocks noGrp="1"/>
          </p:cNvSpPr>
          <p:nvPr>
            <p:ph sz="quarter" idx="1"/>
          </p:nvPr>
        </p:nvSpPr>
        <p:spPr/>
        <p:txBody>
          <a:bodyPr>
            <a:normAutofit lnSpcReduction="10000"/>
          </a:bodyPr>
          <a:lstStyle/>
          <a:p>
            <a:pPr>
              <a:defRPr/>
            </a:pPr>
            <a:r>
              <a:rPr lang="en-US" altLang="en-US" sz="2200" dirty="0"/>
              <a:t>Use Directions for Administration </a:t>
            </a:r>
            <a:br>
              <a:rPr lang="en-US" altLang="en-US" sz="2200" dirty="0"/>
            </a:br>
            <a:r>
              <a:rPr lang="en-US" altLang="en-US" sz="2200" dirty="0"/>
              <a:t>(DFAs) correctly.</a:t>
            </a:r>
          </a:p>
          <a:p>
            <a:pPr lvl="1">
              <a:defRPr/>
            </a:pPr>
            <a:r>
              <a:rPr lang="en-US" altLang="en-US" sz="2000" dirty="0"/>
              <a:t>Read </a:t>
            </a:r>
            <a:r>
              <a:rPr lang="en-US" altLang="en-US" sz="2000" dirty="0">
                <a:solidFill>
                  <a:srgbClr val="FF0000"/>
                </a:solidFill>
              </a:rPr>
              <a:t>ALL</a:t>
            </a:r>
            <a:r>
              <a:rPr lang="en-US" altLang="en-US" sz="2000" dirty="0"/>
              <a:t> “SAY” boxes </a:t>
            </a:r>
            <a:br>
              <a:rPr lang="en-US" altLang="en-US" sz="2000" dirty="0"/>
            </a:br>
            <a:r>
              <a:rPr lang="en-US" altLang="en-US" sz="2000" dirty="0"/>
              <a:t>exactly as written.</a:t>
            </a:r>
          </a:p>
          <a:p>
            <a:pPr lvl="1">
              <a:defRPr/>
            </a:pPr>
            <a:r>
              <a:rPr lang="en-US" altLang="en-US" sz="2000" dirty="0"/>
              <a:t>Be sure to read and complete</a:t>
            </a:r>
            <a:br>
              <a:rPr lang="en-US" altLang="en-US" sz="2000" dirty="0"/>
            </a:br>
            <a:r>
              <a:rPr lang="en-US" altLang="en-US" sz="2000" dirty="0"/>
              <a:t>“First Day of Testing” section </a:t>
            </a:r>
            <a:br>
              <a:rPr lang="en-US" altLang="en-US" sz="2000" dirty="0"/>
            </a:br>
            <a:r>
              <a:rPr lang="en-US" altLang="en-US" sz="2000" dirty="0"/>
              <a:t>with students.</a:t>
            </a:r>
          </a:p>
          <a:p>
            <a:pPr lvl="1">
              <a:defRPr/>
            </a:pPr>
            <a:r>
              <a:rPr lang="en-US" altLang="en-US" sz="2000" dirty="0">
                <a:solidFill>
                  <a:srgbClr val="FF0000"/>
                </a:solidFill>
              </a:rPr>
              <a:t>ONLY</a:t>
            </a:r>
            <a:r>
              <a:rPr lang="en-US" altLang="en-US" sz="2000" dirty="0"/>
              <a:t> translate boxes </a:t>
            </a:r>
            <a:br>
              <a:rPr lang="en-US" altLang="en-US" sz="2000" dirty="0"/>
            </a:br>
            <a:r>
              <a:rPr lang="en-US" altLang="en-US" sz="2000" dirty="0"/>
              <a:t>with “T” (NO CST/CMA/STS </a:t>
            </a:r>
            <a:br>
              <a:rPr lang="en-US" altLang="en-US" sz="2000" dirty="0"/>
            </a:br>
            <a:r>
              <a:rPr lang="en-US" altLang="en-US" sz="2000" dirty="0"/>
              <a:t>questions, prompts, or </a:t>
            </a:r>
            <a:br>
              <a:rPr lang="en-US" altLang="en-US" sz="2000" dirty="0"/>
            </a:br>
            <a:r>
              <a:rPr lang="en-US" altLang="en-US" sz="2000" dirty="0"/>
              <a:t>passages may be translated).</a:t>
            </a:r>
          </a:p>
          <a:p>
            <a:pPr lvl="1">
              <a:defRPr/>
            </a:pPr>
            <a:r>
              <a:rPr lang="en-US" altLang="en-US" sz="2000" dirty="0"/>
              <a:t>Grades 9−11 are in single DFA</a:t>
            </a:r>
            <a:br>
              <a:rPr lang="en-US" altLang="en-US" sz="2000" dirty="0"/>
            </a:br>
            <a:r>
              <a:rPr lang="en-US" altLang="en-US" sz="2000" dirty="0"/>
              <a:t>for each test: CST, CMA, STS.</a:t>
            </a:r>
            <a:br>
              <a:rPr lang="en-US" altLang="en-US" sz="2000" dirty="0"/>
            </a:br>
            <a:endParaRPr lang="en-US" altLang="en-US" sz="20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714" y="1524000"/>
            <a:ext cx="3362961" cy="45720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256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During Multiple-choice Testing (cont.)</a:t>
            </a:r>
          </a:p>
        </p:txBody>
      </p:sp>
      <p:sp>
        <p:nvSpPr>
          <p:cNvPr id="3" name="Content Placeholder 2"/>
          <p:cNvSpPr>
            <a:spLocks noGrp="1"/>
          </p:cNvSpPr>
          <p:nvPr>
            <p:ph sz="quarter" idx="1"/>
          </p:nvPr>
        </p:nvSpPr>
        <p:spPr/>
        <p:txBody>
          <a:bodyPr/>
          <a:lstStyle/>
          <a:p>
            <a:r>
              <a:rPr lang="en-US" altLang="en-US" dirty="0"/>
              <a:t>Check names on test booklets and answer documents before distributing to make sure students receive correct documents.</a:t>
            </a:r>
          </a:p>
          <a:p>
            <a:r>
              <a:rPr lang="en-US" altLang="en-US" dirty="0"/>
              <a:t>Mark answer documents:</a:t>
            </a:r>
          </a:p>
          <a:p>
            <a:pPr lvl="1"/>
            <a:r>
              <a:rPr lang="en-US" altLang="en-US" sz="2400" dirty="0"/>
              <a:t>Correctly mark test name</a:t>
            </a:r>
          </a:p>
          <a:p>
            <a:pPr lvl="2">
              <a:buFont typeface="Wingdings" pitchFamily="2" charset="2"/>
              <a:buChar char="§"/>
            </a:pPr>
            <a:r>
              <a:rPr lang="en-US" altLang="en-US" dirty="0"/>
              <a:t>For 2014, this only applies for students taking Algebra II or Summative High School Mathematics for EAP use</a:t>
            </a:r>
          </a:p>
          <a:p>
            <a:pPr lvl="1"/>
            <a:r>
              <a:rPr lang="en-US" altLang="en-US" sz="2400" dirty="0"/>
              <a:t>Correctly mark version #</a:t>
            </a:r>
          </a:p>
          <a:p>
            <a:endParaRPr lang="en-US" dirty="0"/>
          </a:p>
        </p:txBody>
      </p:sp>
    </p:spTree>
    <p:extLst>
      <p:ext uri="{BB962C8B-B14F-4D97-AF65-F5344CB8AC3E}">
        <p14:creationId xmlns:p14="http://schemas.microsoft.com/office/powerpoint/2010/main" val="163187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4">
                    <a:lumMod val="50000"/>
                  </a:schemeClr>
                </a:solidFill>
                <a:latin typeface="Verdana" pitchFamily="34" charset="0"/>
                <a:ea typeface="Verdana" pitchFamily="34" charset="0"/>
                <a:cs typeface="Verdana" pitchFamily="34" charset="0"/>
              </a:rPr>
              <a:t>Objectives</a:t>
            </a:r>
            <a:endParaRPr lang="en-US" dirty="0">
              <a:solidFill>
                <a:schemeClr val="accent4">
                  <a:lumMod val="50000"/>
                </a:schemeClr>
              </a:solidFill>
            </a:endParaRPr>
          </a:p>
        </p:txBody>
      </p:sp>
      <p:sp>
        <p:nvSpPr>
          <p:cNvPr id="3" name="Content Placeholder 2"/>
          <p:cNvSpPr>
            <a:spLocks noGrp="1"/>
          </p:cNvSpPr>
          <p:nvPr>
            <p:ph sz="quarter" idx="1"/>
          </p:nvPr>
        </p:nvSpPr>
        <p:spPr/>
        <p:txBody>
          <a:bodyPr/>
          <a:lstStyle/>
          <a:p>
            <a:pPr marL="0" indent="0" fontAlgn="auto">
              <a:spcAft>
                <a:spcPts val="0"/>
              </a:spcAft>
              <a:buFontTx/>
              <a:buNone/>
              <a:defRPr/>
            </a:pPr>
            <a:r>
              <a:rPr lang="en-US" sz="3200" dirty="0">
                <a:latin typeface="Calibri" panose="020F0502020204030204" pitchFamily="34" charset="0"/>
                <a:cs typeface="Calibri" panose="020F0502020204030204" pitchFamily="34" charset="0"/>
              </a:rPr>
              <a:t>Site CAASPP coordinators will:</a:t>
            </a:r>
          </a:p>
          <a:p>
            <a:pPr marL="465138" indent="-465138">
              <a:defRPr/>
            </a:pPr>
            <a:r>
              <a:rPr lang="en-US" sz="3200" dirty="0">
                <a:latin typeface="Calibri" panose="020F0502020204030204" pitchFamily="34" charset="0"/>
                <a:cs typeface="Calibri" panose="020F0502020204030204" pitchFamily="34" charset="0"/>
              </a:rPr>
              <a:t>Follow current procedures properly.</a:t>
            </a:r>
          </a:p>
          <a:p>
            <a:pPr marL="465138" indent="-465138">
              <a:defRPr/>
            </a:pPr>
            <a:r>
              <a:rPr lang="en-US" sz="3200" dirty="0">
                <a:latin typeface="Calibri" panose="020F0502020204030204" pitchFamily="34" charset="0"/>
                <a:cs typeface="Calibri" panose="020F0502020204030204" pitchFamily="34" charset="0"/>
              </a:rPr>
              <a:t>Ensure all materials are handled securely and appropriately.</a:t>
            </a:r>
          </a:p>
          <a:p>
            <a:pPr marL="465138" indent="-465138">
              <a:defRPr/>
            </a:pPr>
            <a:r>
              <a:rPr lang="en-US" sz="3200" dirty="0">
                <a:latin typeface="Calibri" panose="020F0502020204030204" pitchFamily="34" charset="0"/>
                <a:cs typeface="Calibri" panose="020F0502020204030204" pitchFamily="34" charset="0"/>
              </a:rPr>
              <a:t>Train site examiners to conduct testing consistently.</a:t>
            </a:r>
          </a:p>
          <a:p>
            <a:endParaRPr lang="en-US" dirty="0"/>
          </a:p>
        </p:txBody>
      </p:sp>
    </p:spTree>
    <p:extLst>
      <p:ext uri="{BB962C8B-B14F-4D97-AF65-F5344CB8AC3E}">
        <p14:creationId xmlns:p14="http://schemas.microsoft.com/office/powerpoint/2010/main" val="68750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85800"/>
            <a:ext cx="8153400" cy="533400"/>
          </a:xfrm>
        </p:spPr>
        <p:txBody>
          <a:bodyPr>
            <a:normAutofit fontScale="90000"/>
          </a:bodyPr>
          <a:lstStyle/>
          <a:p>
            <a:r>
              <a:rPr lang="en-US" altLang="en-US" b="1" dirty="0">
                <a:latin typeface="Tw Cen MT" panose="020B0602020104020603" pitchFamily="34" charset="0"/>
                <a:ea typeface="Verdana" pitchFamily="34" charset="0"/>
                <a:cs typeface="Verdana" pitchFamily="34" charset="0"/>
              </a:rPr>
              <a:t>At Start of Testing: Section </a:t>
            </a:r>
            <a:r>
              <a:rPr lang="en-US" altLang="en-US" b="1" dirty="0" smtClean="0">
                <a:latin typeface="Tw Cen MT" panose="020B0602020104020603" pitchFamily="34" charset="0"/>
                <a:ea typeface="Verdana" pitchFamily="34" charset="0"/>
                <a:cs typeface="Verdana" pitchFamily="34" charset="0"/>
              </a:rPr>
              <a:t>1</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                      EAP</a:t>
            </a:r>
            <a:r>
              <a:rPr lang="en-US" altLang="en-US" b="1" dirty="0">
                <a:solidFill>
                  <a:srgbClr val="000099"/>
                </a:solidFill>
                <a:latin typeface="Verdana" pitchFamily="34" charset="0"/>
                <a:ea typeface="Verdana" pitchFamily="34" charset="0"/>
                <a:cs typeface="Verdana" pitchFamily="34" charset="0"/>
              </a:rPr>
              <a:t/>
            </a:r>
            <a:br>
              <a:rPr lang="en-US" altLang="en-US" b="1" dirty="0">
                <a:solidFill>
                  <a:srgbClr val="000099"/>
                </a:solidFill>
                <a:latin typeface="Verdana" pitchFamily="34" charset="0"/>
                <a:ea typeface="Verdana" pitchFamily="34" charset="0"/>
                <a:cs typeface="Verdana" pitchFamily="34" charset="0"/>
              </a:rPr>
            </a:br>
            <a:endParaRPr lang="en-US" dirty="0"/>
          </a:p>
        </p:txBody>
      </p:sp>
      <p:sp>
        <p:nvSpPr>
          <p:cNvPr id="3" name="Content Placeholder 2"/>
          <p:cNvSpPr>
            <a:spLocks noGrp="1"/>
          </p:cNvSpPr>
          <p:nvPr>
            <p:ph sz="quarter" idx="1"/>
          </p:nvPr>
        </p:nvSpPr>
        <p:spPr/>
        <p:txBody>
          <a:bodyPr/>
          <a:lstStyle/>
          <a:p>
            <a:r>
              <a:rPr lang="en-US" altLang="en-US" dirty="0"/>
              <a:t>All students must complete, even if Pre-ID was used.</a:t>
            </a:r>
          </a:p>
          <a:p>
            <a:endParaRPr lang="en-US" altLang="en-US" dirty="0"/>
          </a:p>
          <a:p>
            <a:endParaRPr lang="en-US" altLang="en-US" dirty="0"/>
          </a:p>
          <a:p>
            <a:endParaRPr lang="en-US" altLang="en-US" dirty="0"/>
          </a:p>
          <a:p>
            <a:r>
              <a:rPr lang="en-US" altLang="en-US" dirty="0"/>
              <a:t>At start of EAP testing, mark EOC test name (either Algebra II or Summative HS for EAP</a:t>
            </a:r>
            <a:r>
              <a:rPr lang="en-US" altLang="en-US" dirty="0" smtClean="0"/>
              <a:t>):</a:t>
            </a:r>
          </a:p>
          <a:p>
            <a:endParaRPr lang="en-US" altLang="en-US" dirty="0"/>
          </a:p>
          <a:p>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5" y="2247900"/>
            <a:ext cx="78168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4787900"/>
            <a:ext cx="33623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995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smtClean="0">
                <a:latin typeface="Tw Cen MT" panose="020B0602020104020603" pitchFamily="34" charset="0"/>
                <a:ea typeface="Verdana" pitchFamily="34" charset="0"/>
                <a:cs typeface="Verdana" pitchFamily="34" charset="0"/>
              </a:rPr>
              <a:t>During: </a:t>
            </a:r>
            <a:r>
              <a:rPr lang="en-US" altLang="en-US" b="1" dirty="0">
                <a:latin typeface="Tw Cen MT" panose="020B0602020104020603" pitchFamily="34" charset="0"/>
                <a:ea typeface="Verdana" pitchFamily="34" charset="0"/>
                <a:cs typeface="Verdana" pitchFamily="34" charset="0"/>
              </a:rPr>
              <a:t>Answer Documents (cont.)</a:t>
            </a:r>
          </a:p>
        </p:txBody>
      </p:sp>
      <p:sp>
        <p:nvSpPr>
          <p:cNvPr id="3" name="Content Placeholder 2"/>
          <p:cNvSpPr>
            <a:spLocks noGrp="1"/>
          </p:cNvSpPr>
          <p:nvPr>
            <p:ph sz="quarter" idx="1"/>
          </p:nvPr>
        </p:nvSpPr>
        <p:spPr/>
        <p:txBody>
          <a:bodyPr/>
          <a:lstStyle/>
          <a:p>
            <a:r>
              <a:rPr lang="en-US" altLang="en-US" dirty="0"/>
              <a:t>Avoid teaching students to mark through answer circles to eliminate answers. Such marks </a:t>
            </a:r>
            <a:r>
              <a:rPr lang="en-US" altLang="en-US" b="1" dirty="0"/>
              <a:t>MAY NOT be erased by </a:t>
            </a:r>
            <a:r>
              <a:rPr lang="en-US" altLang="en-US" b="1" dirty="0" smtClean="0"/>
              <a:t>adults</a:t>
            </a:r>
          </a:p>
          <a:p>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175" y="3595688"/>
            <a:ext cx="2209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51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During Multiple-choice Testing (cont.)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Monitor for use of unauthorized electronic devices.</a:t>
            </a:r>
          </a:p>
          <a:p>
            <a:r>
              <a:rPr lang="en-US" altLang="en-US" dirty="0"/>
              <a:t>Make sure students are taking the correct test and marking answers in the correct section of the answer document.</a:t>
            </a:r>
          </a:p>
          <a:p>
            <a:r>
              <a:rPr lang="en-US" altLang="en-US" dirty="0"/>
              <a:t>Ensure students complete all parts of each test.</a:t>
            </a:r>
          </a:p>
          <a:p>
            <a:endParaRPr lang="en-US" dirty="0"/>
          </a:p>
        </p:txBody>
      </p:sp>
    </p:spTree>
    <p:extLst>
      <p:ext uri="{BB962C8B-B14F-4D97-AF65-F5344CB8AC3E}">
        <p14:creationId xmlns:p14="http://schemas.microsoft.com/office/powerpoint/2010/main" val="1799463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During Multiple-choice Testing (cont.)</a:t>
            </a:r>
          </a:p>
        </p:txBody>
      </p:sp>
      <p:sp>
        <p:nvSpPr>
          <p:cNvPr id="3" name="Content Placeholder 2"/>
          <p:cNvSpPr>
            <a:spLocks noGrp="1"/>
          </p:cNvSpPr>
          <p:nvPr>
            <p:ph sz="quarter" idx="1"/>
          </p:nvPr>
        </p:nvSpPr>
        <p:spPr/>
        <p:txBody>
          <a:bodyPr/>
          <a:lstStyle/>
          <a:p>
            <a:pPr>
              <a:defRPr/>
            </a:pPr>
            <a:r>
              <a:rPr lang="en-US" altLang="en-US" dirty="0"/>
              <a:t>Breaks </a:t>
            </a:r>
          </a:p>
          <a:p>
            <a:pPr lvl="1">
              <a:defRPr/>
            </a:pPr>
            <a:r>
              <a:rPr lang="en-US" altLang="en-US" dirty="0"/>
              <a:t>Give breaks only at end of a part as indicated by stop sign.</a:t>
            </a:r>
          </a:p>
          <a:p>
            <a:pPr lvl="1">
              <a:defRPr/>
            </a:pPr>
            <a:r>
              <a:rPr lang="en-US" altLang="en-US" dirty="0"/>
              <a:t>Individual students may use restroom during test:</a:t>
            </a:r>
          </a:p>
          <a:p>
            <a:pPr lvl="2">
              <a:defRPr/>
            </a:pPr>
            <a:r>
              <a:rPr lang="en-US" altLang="en-US" dirty="0"/>
              <a:t>Collect materials</a:t>
            </a:r>
          </a:p>
          <a:p>
            <a:pPr lvl="2">
              <a:defRPr/>
            </a:pPr>
            <a:r>
              <a:rPr lang="en-US" altLang="en-US" dirty="0"/>
              <a:t>Monitor student</a:t>
            </a:r>
          </a:p>
          <a:p>
            <a:pPr lvl="1">
              <a:defRPr/>
            </a:pPr>
            <a:r>
              <a:rPr lang="en-US" altLang="en-US" dirty="0"/>
              <a:t>Some students may be allowed supervised breaks (IEP, 504, ELs) </a:t>
            </a:r>
          </a:p>
          <a:p>
            <a:pPr lvl="1">
              <a:defRPr/>
            </a:pPr>
            <a:r>
              <a:rPr lang="en-US" altLang="en-US" dirty="0"/>
              <a:t>See DFA for more information on breaks.</a:t>
            </a:r>
            <a:br>
              <a:rPr lang="en-US" altLang="en-US" dirty="0"/>
            </a:br>
            <a:endParaRPr lang="en-US" alt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08250"/>
            <a:ext cx="1514475"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61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California Standards Tests (CSTs) for Science and EAP</a:t>
            </a:r>
            <a:endParaRPr lang="en-US" dirty="0"/>
          </a:p>
        </p:txBody>
      </p:sp>
      <p:sp>
        <p:nvSpPr>
          <p:cNvPr id="3" name="Content Placeholder 2"/>
          <p:cNvSpPr>
            <a:spLocks noGrp="1"/>
          </p:cNvSpPr>
          <p:nvPr>
            <p:ph sz="quarter" idx="1"/>
          </p:nvPr>
        </p:nvSpPr>
        <p:spPr/>
        <p:txBody>
          <a:bodyPr/>
          <a:lstStyle/>
          <a:p>
            <a:pPr>
              <a:spcBef>
                <a:spcPct val="20000"/>
              </a:spcBef>
              <a:buFont typeface="Arial" charset="0"/>
              <a:buChar char="•"/>
            </a:pPr>
            <a:r>
              <a:rPr lang="en-US" altLang="en-US" sz="3200" dirty="0" smtClean="0">
                <a:cs typeface="Times New Roman" pitchFamily="18" charset="0"/>
              </a:rPr>
              <a:t>CST </a:t>
            </a:r>
            <a:r>
              <a:rPr lang="en-US" altLang="en-US" sz="3200" dirty="0">
                <a:cs typeface="Times New Roman" pitchFamily="18" charset="0"/>
              </a:rPr>
              <a:t>for Life Science in grade 10</a:t>
            </a:r>
          </a:p>
          <a:p>
            <a:pPr>
              <a:spcBef>
                <a:spcPct val="20000"/>
              </a:spcBef>
              <a:buFont typeface="Arial" charset="0"/>
              <a:buChar char="•"/>
            </a:pPr>
            <a:r>
              <a:rPr lang="en-US" altLang="en-US" sz="3200" dirty="0">
                <a:cs typeface="Times New Roman" pitchFamily="18" charset="0"/>
              </a:rPr>
              <a:t>Take unless IEP designates CMA or </a:t>
            </a:r>
            <a:r>
              <a:rPr lang="en-US" altLang="en-US" sz="3200" dirty="0" smtClean="0">
                <a:cs typeface="Times New Roman" pitchFamily="18" charset="0"/>
              </a:rPr>
              <a:t>CAPA</a:t>
            </a:r>
          </a:p>
          <a:p>
            <a:pPr>
              <a:spcBef>
                <a:spcPct val="20000"/>
              </a:spcBef>
              <a:buFont typeface="Arial" charset="0"/>
              <a:buChar char="•"/>
            </a:pPr>
            <a:r>
              <a:rPr lang="en-US" altLang="en-US" sz="2800" dirty="0">
                <a:cs typeface="Times New Roman" pitchFamily="18" charset="0"/>
              </a:rPr>
              <a:t>If participating in the EAP, take:</a:t>
            </a:r>
          </a:p>
          <a:p>
            <a:pPr lvl="1">
              <a:spcBef>
                <a:spcPct val="20000"/>
              </a:spcBef>
              <a:buFont typeface="Arial" charset="0"/>
              <a:buChar char="–"/>
            </a:pPr>
            <a:r>
              <a:rPr lang="en-US" altLang="en-US" dirty="0">
                <a:cs typeface="Times New Roman" pitchFamily="18" charset="0"/>
              </a:rPr>
              <a:t>CST for ELA (Grade 11); and</a:t>
            </a:r>
          </a:p>
          <a:p>
            <a:pPr lvl="1">
              <a:spcBef>
                <a:spcPct val="20000"/>
              </a:spcBef>
              <a:buFont typeface="Arial" charset="0"/>
              <a:buChar char="–"/>
            </a:pPr>
            <a:r>
              <a:rPr lang="en-US" altLang="en-US" dirty="0">
                <a:cs typeface="Times New Roman" pitchFamily="18" charset="0"/>
              </a:rPr>
              <a:t>CST for Algebra II </a:t>
            </a:r>
            <a:r>
              <a:rPr lang="en-US" altLang="en-US" i="1" dirty="0">
                <a:cs typeface="Times New Roman" pitchFamily="18" charset="0"/>
              </a:rPr>
              <a:t>or</a:t>
            </a:r>
            <a:r>
              <a:rPr lang="en-US" altLang="en-US" dirty="0">
                <a:cs typeface="Times New Roman" pitchFamily="18" charset="0"/>
              </a:rPr>
              <a:t> Summative High School Mathematics</a:t>
            </a:r>
          </a:p>
          <a:p>
            <a:pPr>
              <a:spcBef>
                <a:spcPct val="20000"/>
              </a:spcBef>
              <a:buFont typeface="Arial" charset="0"/>
              <a:buChar char="•"/>
            </a:pPr>
            <a:endParaRPr lang="en-US" altLang="en-US" sz="3200" dirty="0">
              <a:cs typeface="Times New Roman" pitchFamily="18" charset="0"/>
            </a:endParaRPr>
          </a:p>
        </p:txBody>
      </p:sp>
    </p:spTree>
    <p:extLst>
      <p:ext uri="{BB962C8B-B14F-4D97-AF65-F5344CB8AC3E}">
        <p14:creationId xmlns:p14="http://schemas.microsoft.com/office/powerpoint/2010/main" val="3661905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Verdana" pitchFamily="34" charset="0"/>
                <a:ea typeface="Verdana" pitchFamily="34" charset="0"/>
                <a:cs typeface="Verdana" pitchFamily="34" charset="0"/>
              </a:rPr>
              <a:t>Summative High School </a:t>
            </a:r>
            <a:r>
              <a:rPr lang="en-US" altLang="en-US" b="1" dirty="0" smtClean="0">
                <a:latin typeface="Verdana" pitchFamily="34" charset="0"/>
                <a:ea typeface="Verdana" pitchFamily="34" charset="0"/>
                <a:cs typeface="Verdana" pitchFamily="34" charset="0"/>
              </a:rPr>
              <a:t>Mathematics- EAP</a:t>
            </a:r>
            <a:endParaRPr lang="en-US" altLang="en-US" b="1" dirty="0">
              <a:latin typeface="Verdana" pitchFamily="34" charset="0"/>
              <a:ea typeface="Verdana" pitchFamily="34" charset="0"/>
              <a:cs typeface="Verdana" pitchFamily="34" charset="0"/>
            </a:endParaRPr>
          </a:p>
        </p:txBody>
      </p:sp>
      <p:sp>
        <p:nvSpPr>
          <p:cNvPr id="3" name="Content Placeholder 2"/>
          <p:cNvSpPr>
            <a:spLocks noGrp="1"/>
          </p:cNvSpPr>
          <p:nvPr>
            <p:ph sz="quarter" idx="1"/>
          </p:nvPr>
        </p:nvSpPr>
        <p:spPr/>
        <p:txBody>
          <a:bodyPr/>
          <a:lstStyle/>
          <a:p>
            <a:r>
              <a:rPr lang="en-US" altLang="en-US" dirty="0"/>
              <a:t>Students in grade 11 may take the CST for Summative High School Mathematics for EAP based on:</a:t>
            </a:r>
          </a:p>
          <a:p>
            <a:pPr lvl="1"/>
            <a:r>
              <a:rPr lang="en-US" altLang="en-US" dirty="0"/>
              <a:t>Completion of Algebra I, Geometry, AND Algebra II courses in previous years; or</a:t>
            </a:r>
          </a:p>
          <a:p>
            <a:pPr lvl="1"/>
            <a:r>
              <a:rPr lang="en-US" altLang="en-US" dirty="0"/>
              <a:t>Completion of course aligned with Integrated Math 3 blueprint in a previous year; or</a:t>
            </a:r>
          </a:p>
          <a:p>
            <a:pPr lvl="1"/>
            <a:r>
              <a:rPr lang="en-US" altLang="en-US" dirty="0"/>
              <a:t>Previously took the CST for Summative High School Mathematics.</a:t>
            </a:r>
          </a:p>
          <a:p>
            <a:endParaRPr lang="en-US" dirty="0"/>
          </a:p>
        </p:txBody>
      </p:sp>
    </p:spTree>
    <p:extLst>
      <p:ext uri="{BB962C8B-B14F-4D97-AF65-F5344CB8AC3E}">
        <p14:creationId xmlns:p14="http://schemas.microsoft.com/office/powerpoint/2010/main" val="3517259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California Modified Assessment (CMA) for Science</a:t>
            </a:r>
            <a:endParaRPr lang="en-US" dirty="0"/>
          </a:p>
        </p:txBody>
      </p:sp>
      <p:sp>
        <p:nvSpPr>
          <p:cNvPr id="3" name="Content Placeholder 2"/>
          <p:cNvSpPr>
            <a:spLocks noGrp="1"/>
          </p:cNvSpPr>
          <p:nvPr>
            <p:ph sz="quarter" idx="1"/>
          </p:nvPr>
        </p:nvSpPr>
        <p:spPr/>
        <p:txBody>
          <a:bodyPr/>
          <a:lstStyle/>
          <a:p>
            <a:r>
              <a:rPr lang="en-US" altLang="en-US" dirty="0"/>
              <a:t>Student must have an IEP that designates that he/she takes the CMA for Science.</a:t>
            </a:r>
          </a:p>
          <a:p>
            <a:r>
              <a:rPr lang="en-US" altLang="en-US" dirty="0"/>
              <a:t>Examiners should check the student’s IEP to see whether the student should take the CMA instead of CST.</a:t>
            </a:r>
          </a:p>
          <a:p>
            <a:r>
              <a:rPr lang="en-US" altLang="en-US" dirty="0" smtClean="0"/>
              <a:t>CMA </a:t>
            </a:r>
            <a:r>
              <a:rPr lang="en-US" altLang="en-US" dirty="0"/>
              <a:t>for Life Science in grade 10</a:t>
            </a:r>
          </a:p>
          <a:p>
            <a:pPr marL="0" indent="0">
              <a:buNone/>
            </a:pPr>
            <a:endParaRPr lang="en-US" dirty="0"/>
          </a:p>
        </p:txBody>
      </p:sp>
    </p:spTree>
    <p:extLst>
      <p:ext uri="{BB962C8B-B14F-4D97-AF65-F5344CB8AC3E}">
        <p14:creationId xmlns:p14="http://schemas.microsoft.com/office/powerpoint/2010/main" val="4050647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California Alternate Performance Assessment (CAPA)</a:t>
            </a:r>
            <a:endParaRPr lang="en-US" dirty="0"/>
          </a:p>
        </p:txBody>
      </p:sp>
      <p:sp>
        <p:nvSpPr>
          <p:cNvPr id="3" name="Content Placeholder 2"/>
          <p:cNvSpPr>
            <a:spLocks noGrp="1"/>
          </p:cNvSpPr>
          <p:nvPr>
            <p:ph sz="quarter" idx="1"/>
          </p:nvPr>
        </p:nvSpPr>
        <p:spPr/>
        <p:txBody>
          <a:bodyPr/>
          <a:lstStyle/>
          <a:p>
            <a:r>
              <a:rPr lang="en-US" altLang="en-US" dirty="0"/>
              <a:t>Performance-based, one-on-one test </a:t>
            </a:r>
          </a:p>
          <a:p>
            <a:r>
              <a:rPr lang="en-US" altLang="en-US" dirty="0"/>
              <a:t>For students with significant cognitive disabilities unable to take the CSTs even with Universal Tools, Designated Supports, and Accommodations</a:t>
            </a:r>
          </a:p>
          <a:p>
            <a:r>
              <a:rPr lang="en-US" altLang="en-US" dirty="0"/>
              <a:t>Student must have an IEP </a:t>
            </a:r>
          </a:p>
          <a:p>
            <a:r>
              <a:rPr lang="en-US" altLang="en-US" dirty="0"/>
              <a:t>IEP specifies CAPA and level</a:t>
            </a:r>
          </a:p>
          <a:p>
            <a:r>
              <a:rPr lang="en-US" altLang="en-US" dirty="0"/>
              <a:t>Do not take </a:t>
            </a:r>
            <a:r>
              <a:rPr lang="en-US" altLang="en-US" dirty="0" smtClean="0"/>
              <a:t>STS</a:t>
            </a:r>
          </a:p>
        </p:txBody>
      </p:sp>
    </p:spTree>
    <p:extLst>
      <p:ext uri="{BB962C8B-B14F-4D97-AF65-F5344CB8AC3E}">
        <p14:creationId xmlns:p14="http://schemas.microsoft.com/office/powerpoint/2010/main" val="1793437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CAPA </a:t>
            </a:r>
            <a:r>
              <a:rPr lang="en-US" altLang="en-US" b="1" dirty="0">
                <a:latin typeface="Tw Cen MT" panose="020B0602020104020603" pitchFamily="34" charset="0"/>
                <a:ea typeface="Verdana" pitchFamily="34" charset="0"/>
                <a:cs typeface="Verdana" pitchFamily="34" charset="0"/>
              </a:rPr>
              <a:t>Answer Document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a:defRPr/>
            </a:pPr>
            <a:r>
              <a:rPr lang="en-US" altLang="en-US" dirty="0"/>
              <a:t>Use only 2014 answer document.</a:t>
            </a:r>
          </a:p>
          <a:p>
            <a:pPr>
              <a:defRPr/>
            </a:pPr>
            <a:r>
              <a:rPr lang="en-US" altLang="en-US" dirty="0">
                <a:solidFill>
                  <a:srgbClr val="FF0000"/>
                </a:solidFill>
              </a:rPr>
              <a:t>Ensure correct CAPA Level is marked in 7a.</a:t>
            </a:r>
          </a:p>
          <a:p>
            <a:pPr>
              <a:defRPr/>
            </a:pPr>
            <a:r>
              <a:rPr lang="en-US" altLang="en-US" dirty="0"/>
              <a:t>Only Level I can have “5” as a score. The highest possible score for Levels II through IV is “4.”</a:t>
            </a:r>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3902075"/>
            <a:ext cx="21336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536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Verdana" pitchFamily="34" charset="0"/>
                <a:ea typeface="Verdana" pitchFamily="34" charset="0"/>
                <a:cs typeface="Verdana" pitchFamily="34" charset="0"/>
              </a:rPr>
              <a:t/>
            </a:r>
            <a:br>
              <a:rPr lang="en-US" altLang="en-US" b="1" dirty="0" smtClean="0">
                <a:latin typeface="Verdana"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CAPA </a:t>
            </a:r>
            <a:r>
              <a:rPr lang="en-US" altLang="en-US" b="1" dirty="0">
                <a:latin typeface="Tw Cen MT" panose="020B0602020104020603" pitchFamily="34" charset="0"/>
                <a:ea typeface="Verdana" pitchFamily="34" charset="0"/>
                <a:cs typeface="Verdana" pitchFamily="34" charset="0"/>
              </a:rPr>
              <a:t>Observers</a:t>
            </a:r>
            <a:r>
              <a:rPr lang="en-US" altLang="en-US" b="1" dirty="0">
                <a:solidFill>
                  <a:srgbClr val="000099"/>
                </a:solidFill>
                <a:latin typeface="Tw Cen MT" panose="020B0602020104020603" pitchFamily="34" charset="0"/>
                <a:ea typeface="Verdana" pitchFamily="34" charset="0"/>
                <a:cs typeface="Verdana" pitchFamily="34" charset="0"/>
              </a:rPr>
              <a:t/>
            </a:r>
            <a:br>
              <a:rPr lang="en-US" altLang="en-US" b="1" dirty="0">
                <a:solidFill>
                  <a:srgbClr val="000099"/>
                </a:solidFill>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sz="3200" dirty="0"/>
              <a:t>Districts must double-rate a minimum of ten percent (10%) of the CAPA students per level, per site (including NPS).</a:t>
            </a:r>
          </a:p>
          <a:p>
            <a:r>
              <a:rPr lang="en-US" altLang="en-US" sz="3200" dirty="0"/>
              <a:t>Students to be double-rated are randomly selected.</a:t>
            </a:r>
          </a:p>
          <a:p>
            <a:r>
              <a:rPr lang="en-US" altLang="en-US" sz="3200" dirty="0"/>
              <a:t>Observers must mark </a:t>
            </a:r>
            <a:r>
              <a:rPr lang="en-US" altLang="en-US" sz="3200" i="1" dirty="0">
                <a:solidFill>
                  <a:srgbClr val="FF0000"/>
                </a:solidFill>
              </a:rPr>
              <a:t>Observer</a:t>
            </a:r>
            <a:r>
              <a:rPr lang="en-US" altLang="en-US" sz="3200" dirty="0"/>
              <a:t> and </a:t>
            </a:r>
            <a:r>
              <a:rPr lang="en-US" altLang="en-US" sz="3200" dirty="0">
                <a:solidFill>
                  <a:srgbClr val="FF0000"/>
                </a:solidFill>
              </a:rPr>
              <a:t>BOTH</a:t>
            </a:r>
            <a:r>
              <a:rPr lang="en-US" altLang="en-US" sz="3200" dirty="0"/>
              <a:t> examiners and observers must sign their separate answer documents</a:t>
            </a:r>
            <a:r>
              <a:rPr lang="en-US" altLang="en-US" sz="3200" dirty="0" smtClean="0"/>
              <a:t>.</a:t>
            </a:r>
          </a:p>
          <a:p>
            <a:endParaRPr lang="en-US" altLang="en-US" sz="3200"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10" y="5791200"/>
            <a:ext cx="749029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77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fontScale="92500" lnSpcReduction="20000"/>
          </a:bodyPr>
          <a:lstStyle/>
          <a:p>
            <a:r>
              <a:rPr lang="en-US" altLang="en-US" sz="3000" dirty="0" smtClean="0"/>
              <a:t>New </a:t>
            </a:r>
            <a:r>
              <a:rPr lang="en-US" altLang="en-US" sz="3000" dirty="0"/>
              <a:t>for 2014</a:t>
            </a:r>
          </a:p>
          <a:p>
            <a:r>
              <a:rPr lang="en-US" altLang="en-US" sz="3000" dirty="0"/>
              <a:t>Site CAASPP Coordinator responsibilities</a:t>
            </a:r>
          </a:p>
          <a:p>
            <a:r>
              <a:rPr lang="en-US" altLang="en-US" sz="3000" b="1" i="1" dirty="0" smtClean="0">
                <a:solidFill>
                  <a:schemeClr val="accent2"/>
                </a:solidFill>
              </a:rPr>
              <a:t>NEW</a:t>
            </a:r>
            <a:r>
              <a:rPr lang="en-US" altLang="en-US" sz="3000" dirty="0" smtClean="0">
                <a:solidFill>
                  <a:schemeClr val="accent2"/>
                </a:solidFill>
              </a:rPr>
              <a:t> </a:t>
            </a:r>
            <a:r>
              <a:rPr lang="en-US" altLang="en-US" sz="3000" dirty="0" smtClean="0"/>
              <a:t>Accessibility </a:t>
            </a:r>
            <a:r>
              <a:rPr lang="en-US" altLang="en-US" sz="3000" dirty="0"/>
              <a:t>Support Request Form</a:t>
            </a:r>
          </a:p>
          <a:p>
            <a:r>
              <a:rPr lang="en-US" altLang="en-US" sz="3000" dirty="0"/>
              <a:t>Multiple-choice </a:t>
            </a:r>
            <a:r>
              <a:rPr lang="en-US" altLang="en-US" sz="3000" dirty="0" smtClean="0"/>
              <a:t>tests</a:t>
            </a:r>
          </a:p>
          <a:p>
            <a:r>
              <a:rPr lang="en-US" altLang="en-US" sz="2800" dirty="0"/>
              <a:t>Early Assessment Program (EAP) </a:t>
            </a:r>
            <a:r>
              <a:rPr lang="en-US" altLang="en-US" sz="2800" dirty="0" smtClean="0"/>
              <a:t>tests</a:t>
            </a:r>
            <a:endParaRPr lang="en-US" altLang="en-US" sz="3000" dirty="0"/>
          </a:p>
          <a:p>
            <a:r>
              <a:rPr lang="en-US" altLang="en-US" sz="3000" dirty="0"/>
              <a:t>California Standards Tests (CSTs) for </a:t>
            </a:r>
            <a:r>
              <a:rPr lang="en-US" altLang="en-US" sz="3000" dirty="0" smtClean="0"/>
              <a:t>Science</a:t>
            </a:r>
          </a:p>
          <a:p>
            <a:r>
              <a:rPr lang="en-US" altLang="en-US" sz="3200" dirty="0"/>
              <a:t>California Modified Assessment (CMA) for Science </a:t>
            </a:r>
          </a:p>
          <a:p>
            <a:r>
              <a:rPr lang="en-US" altLang="en-US" sz="3200" dirty="0" smtClean="0"/>
              <a:t>California </a:t>
            </a:r>
            <a:r>
              <a:rPr lang="en-US" altLang="en-US" sz="3200" dirty="0"/>
              <a:t>Alternate Performance Assessment (CAPA)</a:t>
            </a:r>
          </a:p>
          <a:p>
            <a:r>
              <a:rPr lang="en-US" altLang="en-US" sz="3200" dirty="0"/>
              <a:t>After testing</a:t>
            </a:r>
          </a:p>
          <a:p>
            <a:pPr marL="0" indent="0">
              <a:buNone/>
            </a:pPr>
            <a:endParaRPr lang="en-US" altLang="en-US" sz="3200" dirty="0"/>
          </a:p>
          <a:p>
            <a:endParaRPr lang="en-US" altLang="en-US" sz="3000" dirty="0"/>
          </a:p>
          <a:p>
            <a:pPr marL="0" indent="0">
              <a:buNone/>
            </a:pPr>
            <a:endParaRPr lang="en-US" dirty="0"/>
          </a:p>
        </p:txBody>
      </p:sp>
    </p:spTree>
    <p:extLst>
      <p:ext uri="{BB962C8B-B14F-4D97-AF65-F5344CB8AC3E}">
        <p14:creationId xmlns:p14="http://schemas.microsoft.com/office/powerpoint/2010/main" val="181170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Preparing to Administer the CAPA Observer’s Answer Document</a:t>
            </a:r>
          </a:p>
        </p:txBody>
      </p:sp>
      <p:sp>
        <p:nvSpPr>
          <p:cNvPr id="3" name="Content Placeholder 2"/>
          <p:cNvSpPr>
            <a:spLocks noGrp="1"/>
          </p:cNvSpPr>
          <p:nvPr>
            <p:ph sz="quarter" idx="1"/>
          </p:nvPr>
        </p:nvSpPr>
        <p:spPr/>
        <p:txBody>
          <a:bodyPr/>
          <a:lstStyle/>
          <a:p>
            <a:pPr marL="0" indent="0">
              <a:buNone/>
            </a:pPr>
            <a:r>
              <a:rPr lang="en-US" sz="3200" b="1" kern="0" dirty="0">
                <a:solidFill>
                  <a:srgbClr val="FF3300"/>
                </a:solidFill>
                <a:cs typeface="Times New Roman" pitchFamily="18" charset="0"/>
              </a:rPr>
              <a:t>Use blank from overage.</a:t>
            </a:r>
            <a:br>
              <a:rPr lang="en-US" sz="3200" b="1" kern="0" dirty="0">
                <a:solidFill>
                  <a:srgbClr val="FF3300"/>
                </a:solidFill>
                <a:cs typeface="Times New Roman" pitchFamily="18" charset="0"/>
              </a:rPr>
            </a:br>
            <a:r>
              <a:rPr lang="en-US" sz="3200" b="1" kern="0" dirty="0">
                <a:solidFill>
                  <a:srgbClr val="FF3300"/>
                </a:solidFill>
                <a:cs typeface="Times New Roman" pitchFamily="18" charset="0"/>
              </a:rPr>
              <a:t>Observers must mark sections.</a:t>
            </a:r>
          </a:p>
          <a:p>
            <a:endParaRPr lang="en-US" dirty="0"/>
          </a:p>
        </p:txBody>
      </p:sp>
      <p:sp>
        <p:nvSpPr>
          <p:cNvPr id="4" name="Rectangle 4"/>
          <p:cNvSpPr txBox="1">
            <a:spLocks noChangeArrowheads="1"/>
          </p:cNvSpPr>
          <p:nvPr/>
        </p:nvSpPr>
        <p:spPr bwMode="auto">
          <a:xfrm>
            <a:off x="1038225" y="2797175"/>
            <a:ext cx="2954338" cy="3286125"/>
          </a:xfrm>
          <a:prstGeom prst="rect">
            <a:avLst/>
          </a:prstGeom>
          <a:noFill/>
          <a:ln w="9525">
            <a:noFill/>
            <a:miter lim="800000"/>
            <a:headEnd/>
            <a:tailEnd/>
          </a:ln>
        </p:spPr>
        <p:txBody>
          <a:bodyPr/>
          <a:lstStyle/>
          <a:p>
            <a:pPr marL="342900" indent="-342900">
              <a:spcBef>
                <a:spcPct val="20000"/>
              </a:spcBef>
              <a:defRPr/>
            </a:pPr>
            <a:r>
              <a:rPr lang="en-US" sz="2600" b="1" kern="0" dirty="0">
                <a:cs typeface="Times New Roman" pitchFamily="18" charset="0"/>
              </a:rPr>
              <a:t>1 </a:t>
            </a:r>
            <a:r>
              <a:rPr lang="en-US" sz="2600" kern="0" dirty="0">
                <a:cs typeface="Times New Roman" pitchFamily="18" charset="0"/>
              </a:rPr>
              <a:t>– Name, etc.</a:t>
            </a:r>
          </a:p>
          <a:p>
            <a:pPr marL="342900" indent="-342900">
              <a:lnSpc>
                <a:spcPct val="80000"/>
              </a:lnSpc>
              <a:spcBef>
                <a:spcPct val="20000"/>
              </a:spcBef>
              <a:defRPr/>
            </a:pPr>
            <a:r>
              <a:rPr lang="en-US" sz="2600" b="1" kern="0" dirty="0">
                <a:cs typeface="Times New Roman" pitchFamily="18" charset="0"/>
              </a:rPr>
              <a:t>3 </a:t>
            </a:r>
            <a:r>
              <a:rPr lang="en-US" sz="2600" kern="0" dirty="0">
                <a:cs typeface="Times New Roman" pitchFamily="18" charset="0"/>
              </a:rPr>
              <a:t>– Date of Birth</a:t>
            </a:r>
          </a:p>
          <a:p>
            <a:pPr marL="342900" indent="-342900">
              <a:lnSpc>
                <a:spcPct val="80000"/>
              </a:lnSpc>
              <a:spcBef>
                <a:spcPct val="20000"/>
              </a:spcBef>
              <a:defRPr/>
            </a:pPr>
            <a:r>
              <a:rPr lang="en-US" sz="2600" b="1" kern="0" dirty="0">
                <a:cs typeface="Times New Roman" pitchFamily="18" charset="0"/>
              </a:rPr>
              <a:t>5 </a:t>
            </a:r>
            <a:r>
              <a:rPr lang="en-US" sz="2600" kern="0" dirty="0">
                <a:cs typeface="Times New Roman" pitchFamily="18" charset="0"/>
              </a:rPr>
              <a:t>– Name</a:t>
            </a:r>
          </a:p>
          <a:p>
            <a:pPr marL="342900" indent="-342900">
              <a:lnSpc>
                <a:spcPct val="80000"/>
              </a:lnSpc>
              <a:spcBef>
                <a:spcPct val="20000"/>
              </a:spcBef>
              <a:defRPr/>
            </a:pPr>
            <a:r>
              <a:rPr lang="en-US" sz="2600" b="1" kern="0" dirty="0">
                <a:cs typeface="Times New Roman" pitchFamily="18" charset="0"/>
              </a:rPr>
              <a:t>6 </a:t>
            </a:r>
            <a:r>
              <a:rPr lang="en-US" sz="2600" kern="0" dirty="0">
                <a:cs typeface="Times New Roman" pitchFamily="18" charset="0"/>
              </a:rPr>
              <a:t>– Gender</a:t>
            </a:r>
          </a:p>
          <a:p>
            <a:pPr marL="342900" indent="-342900">
              <a:lnSpc>
                <a:spcPct val="80000"/>
              </a:lnSpc>
              <a:spcBef>
                <a:spcPct val="20000"/>
              </a:spcBef>
              <a:defRPr/>
            </a:pPr>
            <a:r>
              <a:rPr lang="en-US" sz="2600" b="1" kern="0" dirty="0">
                <a:cs typeface="Times New Roman" pitchFamily="18" charset="0"/>
              </a:rPr>
              <a:t>7a </a:t>
            </a:r>
            <a:r>
              <a:rPr lang="en-US" sz="2600" kern="0" dirty="0">
                <a:cs typeface="Times New Roman" pitchFamily="18" charset="0"/>
              </a:rPr>
              <a:t>– CAPA Level</a:t>
            </a:r>
          </a:p>
          <a:p>
            <a:pPr marL="342900" indent="-342900">
              <a:lnSpc>
                <a:spcPct val="80000"/>
              </a:lnSpc>
              <a:spcBef>
                <a:spcPct val="20000"/>
              </a:spcBef>
              <a:defRPr/>
            </a:pPr>
            <a:r>
              <a:rPr lang="en-US" sz="2600" b="1" kern="0" dirty="0">
                <a:cs typeface="Times New Roman" pitchFamily="18" charset="0"/>
              </a:rPr>
              <a:t>7b </a:t>
            </a:r>
            <a:r>
              <a:rPr lang="en-US" sz="2600" kern="0" dirty="0">
                <a:cs typeface="Times New Roman" pitchFamily="18" charset="0"/>
              </a:rPr>
              <a:t>– Grade</a:t>
            </a:r>
          </a:p>
          <a:p>
            <a:pPr marL="342900" indent="-342900">
              <a:lnSpc>
                <a:spcPct val="80000"/>
              </a:lnSpc>
              <a:spcBef>
                <a:spcPct val="20000"/>
              </a:spcBef>
              <a:defRPr/>
            </a:pPr>
            <a:r>
              <a:rPr lang="en-US" sz="2600" b="1" kern="0" dirty="0">
                <a:cs typeface="Times New Roman" pitchFamily="18" charset="0"/>
              </a:rPr>
              <a:t>11 </a:t>
            </a:r>
            <a:r>
              <a:rPr lang="en-US" sz="2600" kern="0" dirty="0">
                <a:cs typeface="Times New Roman" pitchFamily="18" charset="0"/>
              </a:rPr>
              <a:t>– Student ID</a:t>
            </a:r>
          </a:p>
          <a:p>
            <a:pPr marL="342900" indent="-342900">
              <a:lnSpc>
                <a:spcPct val="80000"/>
              </a:lnSpc>
              <a:spcBef>
                <a:spcPct val="20000"/>
              </a:spcBef>
              <a:defRPr/>
            </a:pPr>
            <a:r>
              <a:rPr lang="en-US" sz="2600" b="1" kern="0" dirty="0">
                <a:cs typeface="Times New Roman" pitchFamily="18" charset="0"/>
              </a:rPr>
              <a:t>12a </a:t>
            </a:r>
            <a:r>
              <a:rPr lang="en-US" sz="2600" kern="0" dirty="0">
                <a:cs typeface="Times New Roman" pitchFamily="18" charset="0"/>
              </a:rPr>
              <a:t>– SSID </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294" y="2795278"/>
            <a:ext cx="476726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71800"/>
            <a:ext cx="12446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918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Testing</a:t>
            </a:r>
            <a:endParaRPr lang="en-US" dirty="0"/>
          </a:p>
        </p:txBody>
      </p:sp>
      <p:sp>
        <p:nvSpPr>
          <p:cNvPr id="3" name="Content Placeholder 2"/>
          <p:cNvSpPr>
            <a:spLocks noGrp="1"/>
          </p:cNvSpPr>
          <p:nvPr>
            <p:ph sz="quarter" idx="1"/>
          </p:nvPr>
        </p:nvSpPr>
        <p:spPr/>
        <p:txBody>
          <a:bodyPr/>
          <a:lstStyle/>
          <a:p>
            <a:r>
              <a:rPr lang="en-US" altLang="en-US" dirty="0"/>
              <a:t>Paperwork</a:t>
            </a:r>
          </a:p>
          <a:p>
            <a:pPr lvl="1"/>
            <a:r>
              <a:rPr lang="en-US" altLang="en-US" dirty="0"/>
              <a:t>Complete back of answer document.</a:t>
            </a:r>
          </a:p>
          <a:p>
            <a:pPr lvl="1"/>
            <a:r>
              <a:rPr lang="en-US" altLang="en-US" dirty="0"/>
              <a:t>Transcribe voided answer documents.</a:t>
            </a:r>
          </a:p>
          <a:p>
            <a:pPr lvl="1"/>
            <a:r>
              <a:rPr lang="en-US" altLang="en-US" dirty="0"/>
              <a:t>Complete SGID.</a:t>
            </a:r>
          </a:p>
          <a:p>
            <a:pPr lvl="1"/>
            <a:r>
              <a:rPr lang="en-US" altLang="en-US" dirty="0"/>
              <a:t>Complete Master File Sheet.</a:t>
            </a:r>
          </a:p>
          <a:p>
            <a:r>
              <a:rPr lang="en-US" altLang="en-US" dirty="0"/>
              <a:t>Pack: scorables vs. nonscorables</a:t>
            </a:r>
          </a:p>
          <a:p>
            <a:pPr lvl="1"/>
            <a:r>
              <a:rPr lang="en-US" altLang="en-US" dirty="0"/>
              <a:t>Attach correct shipping labels.</a:t>
            </a:r>
          </a:p>
          <a:p>
            <a:endParaRPr lang="en-US" dirty="0"/>
          </a:p>
        </p:txBody>
      </p:sp>
    </p:spTree>
    <p:extLst>
      <p:ext uri="{BB962C8B-B14F-4D97-AF65-F5344CB8AC3E}">
        <p14:creationId xmlns:p14="http://schemas.microsoft.com/office/powerpoint/2010/main" val="1670046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After Testing: Answer Documents</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Train examiners to:</a:t>
            </a:r>
          </a:p>
          <a:p>
            <a:pPr lvl="1"/>
            <a:r>
              <a:rPr lang="en-US" altLang="en-US" dirty="0" smtClean="0"/>
              <a:t>Erase </a:t>
            </a:r>
            <a:r>
              <a:rPr lang="en-US" altLang="en-US" b="1" dirty="0">
                <a:solidFill>
                  <a:srgbClr val="FF0000"/>
                </a:solidFill>
              </a:rPr>
              <a:t>NOTHING</a:t>
            </a:r>
            <a:r>
              <a:rPr lang="en-US" altLang="en-US" dirty="0"/>
              <a:t> in answer circles</a:t>
            </a: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75" y="2854325"/>
            <a:ext cx="311467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203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After Testing: Complete Back of Answer Documents</a:t>
            </a:r>
          </a:p>
        </p:txBody>
      </p:sp>
      <p:sp>
        <p:nvSpPr>
          <p:cNvPr id="3" name="Content Placeholder 2"/>
          <p:cNvSpPr>
            <a:spLocks noGrp="1"/>
          </p:cNvSpPr>
          <p:nvPr>
            <p:ph sz="quarter" idx="1"/>
          </p:nvPr>
        </p:nvSpPr>
        <p:spPr/>
        <p:txBody>
          <a:bodyPr>
            <a:normAutofit lnSpcReduction="10000"/>
          </a:bodyPr>
          <a:lstStyle/>
          <a:p>
            <a:pPr>
              <a:spcBef>
                <a:spcPts val="300"/>
              </a:spcBef>
              <a:defRPr/>
            </a:pPr>
            <a:r>
              <a:rPr lang="en-US" dirty="0"/>
              <a:t>A1 DO NOT complete without CDE notification</a:t>
            </a:r>
          </a:p>
          <a:p>
            <a:pPr>
              <a:spcBef>
                <a:spcPts val="300"/>
              </a:spcBef>
              <a:defRPr/>
            </a:pPr>
            <a:r>
              <a:rPr lang="en-US" dirty="0"/>
              <a:t>A2 </a:t>
            </a:r>
            <a:r>
              <a:rPr lang="en-US" i="1" dirty="0"/>
              <a:t>Special Conditions</a:t>
            </a:r>
          </a:p>
          <a:p>
            <a:pPr>
              <a:spcBef>
                <a:spcPts val="300"/>
              </a:spcBef>
              <a:defRPr/>
            </a:pPr>
            <a:r>
              <a:rPr lang="en-US" dirty="0"/>
              <a:t>A3 </a:t>
            </a:r>
            <a:r>
              <a:rPr lang="en-US" i="1" dirty="0"/>
              <a:t>Accommodations and Modifications</a:t>
            </a:r>
          </a:p>
          <a:p>
            <a:pPr lvl="1">
              <a:spcBef>
                <a:spcPts val="300"/>
              </a:spcBef>
              <a:defRPr/>
            </a:pPr>
            <a:r>
              <a:rPr lang="en-US" sz="2400" dirty="0"/>
              <a:t>Part a: mark “IEP” and/or “Section 504 plan” to indicate which program/plan student has, </a:t>
            </a:r>
            <a:r>
              <a:rPr lang="en-US" sz="2400" cap="all" dirty="0"/>
              <a:t>whether used Universal Tools, Designated Supports, and Accommodations or not</a:t>
            </a:r>
            <a:r>
              <a:rPr lang="en-US" sz="2400" dirty="0"/>
              <a:t>. </a:t>
            </a:r>
          </a:p>
          <a:p>
            <a:pPr lvl="2" fontAlgn="auto">
              <a:spcBef>
                <a:spcPts val="300"/>
              </a:spcBef>
              <a:spcAft>
                <a:spcPts val="0"/>
              </a:spcAft>
              <a:buFont typeface="Wingdings" pitchFamily="2" charset="2"/>
              <a:buChar char="§"/>
              <a:defRPr/>
            </a:pPr>
            <a:r>
              <a:rPr lang="en-US" dirty="0"/>
              <a:t>Note: IEP is required to take CMA, CAPA.</a:t>
            </a:r>
          </a:p>
          <a:p>
            <a:pPr lvl="1">
              <a:spcBef>
                <a:spcPts val="300"/>
              </a:spcBef>
              <a:defRPr/>
            </a:pPr>
            <a:r>
              <a:rPr lang="en-US" sz="2400" dirty="0"/>
              <a:t>Part b, mark codes for all Universal Tools, Designated Supports, and Accommodations student </a:t>
            </a:r>
            <a:r>
              <a:rPr lang="en-US" sz="2400" dirty="0">
                <a:solidFill>
                  <a:srgbClr val="FF0000"/>
                </a:solidFill>
              </a:rPr>
              <a:t>used</a:t>
            </a:r>
            <a:r>
              <a:rPr lang="en-US" sz="2400" dirty="0"/>
              <a:t> as specified in IEP and/or 504 plan.</a:t>
            </a:r>
          </a:p>
          <a:p>
            <a:endParaRPr lang="en-US" dirty="0"/>
          </a:p>
        </p:txBody>
      </p:sp>
    </p:spTree>
    <p:extLst>
      <p:ext uri="{BB962C8B-B14F-4D97-AF65-F5344CB8AC3E}">
        <p14:creationId xmlns:p14="http://schemas.microsoft.com/office/powerpoint/2010/main" val="2722436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After </a:t>
            </a:r>
            <a:r>
              <a:rPr lang="en-US" altLang="en-US" b="1" dirty="0">
                <a:latin typeface="Tw Cen MT" panose="020B0602020104020603" pitchFamily="34" charset="0"/>
                <a:ea typeface="Verdana" pitchFamily="34" charset="0"/>
                <a:cs typeface="Verdana" pitchFamily="34" charset="0"/>
              </a:rPr>
              <a:t>Testing: Complete Back of Answer Documents (cont.)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lvl="1">
              <a:spcBef>
                <a:spcPts val="300"/>
              </a:spcBef>
            </a:pPr>
            <a:r>
              <a:rPr lang="en-US" altLang="en-US" sz="2400" dirty="0"/>
              <a:t>Part b, mark codes for all Universal Tools, Designated Supports, and Accommodations student </a:t>
            </a:r>
            <a:r>
              <a:rPr lang="en-US" altLang="en-US" sz="2400" dirty="0">
                <a:solidFill>
                  <a:srgbClr val="FF0000"/>
                </a:solidFill>
              </a:rPr>
              <a:t>used</a:t>
            </a:r>
            <a:r>
              <a:rPr lang="en-US" altLang="en-US" sz="2400" dirty="0"/>
              <a:t> as specified in IEP and/or 504 plan.</a:t>
            </a:r>
          </a:p>
          <a:p>
            <a:pPr>
              <a:spcBef>
                <a:spcPts val="300"/>
              </a:spcBef>
            </a:pPr>
            <a:r>
              <a:rPr lang="en-US" altLang="en-US" dirty="0"/>
              <a:t>A4 </a:t>
            </a:r>
            <a:r>
              <a:rPr lang="en-US" altLang="en-US" i="1" dirty="0"/>
              <a:t>English Learner Test Variations </a:t>
            </a:r>
          </a:p>
          <a:p>
            <a:pPr lvl="1">
              <a:spcBef>
                <a:spcPts val="300"/>
              </a:spcBef>
            </a:pPr>
            <a:r>
              <a:rPr lang="en-US" altLang="en-US" sz="2400" dirty="0"/>
              <a:t>For each test, what was actually used</a:t>
            </a:r>
          </a:p>
          <a:p>
            <a:endParaRPr lang="en-US" dirty="0"/>
          </a:p>
        </p:txBody>
      </p:sp>
    </p:spTree>
    <p:extLst>
      <p:ext uri="{BB962C8B-B14F-4D97-AF65-F5344CB8AC3E}">
        <p14:creationId xmlns:p14="http://schemas.microsoft.com/office/powerpoint/2010/main" val="3153345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16a—Disability </a:t>
            </a:r>
            <a:r>
              <a:rPr lang="en-US" altLang="en-US" b="1" dirty="0">
                <a:latin typeface="Tw Cen MT" panose="020B0602020104020603" pitchFamily="34" charset="0"/>
                <a:ea typeface="Verdana" pitchFamily="34" charset="0"/>
                <a:cs typeface="Verdana" pitchFamily="34" charset="0"/>
              </a:rPr>
              <a:t>Code</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a:defRPr/>
            </a:pPr>
            <a:r>
              <a:rPr lang="en-US" altLang="en-US" sz="2200" dirty="0"/>
              <a:t>If not in Pre-ID, mark after testing.</a:t>
            </a:r>
          </a:p>
          <a:p>
            <a:pPr>
              <a:defRPr/>
            </a:pPr>
            <a:r>
              <a:rPr lang="en-US" altLang="en-US" sz="2200" dirty="0"/>
              <a:t>For CST and STS:</a:t>
            </a:r>
          </a:p>
          <a:p>
            <a:pPr lvl="1">
              <a:defRPr/>
            </a:pPr>
            <a:r>
              <a:rPr lang="en-US" altLang="en-US" sz="2000" dirty="0"/>
              <a:t>Mark “000” if no IEP; or</a:t>
            </a:r>
          </a:p>
          <a:p>
            <a:pPr lvl="1">
              <a:defRPr/>
            </a:pPr>
            <a:r>
              <a:rPr lang="en-US" altLang="en-US" sz="2000" dirty="0"/>
              <a:t>Disability Code from IEP.</a:t>
            </a:r>
          </a:p>
          <a:p>
            <a:pPr>
              <a:defRPr/>
            </a:pPr>
            <a:r>
              <a:rPr lang="en-US" altLang="en-US" sz="2200" dirty="0"/>
              <a:t>For CMA and CAPA:</a:t>
            </a:r>
          </a:p>
          <a:p>
            <a:pPr lvl="1">
              <a:defRPr/>
            </a:pPr>
            <a:r>
              <a:rPr lang="en-US" altLang="en-US" sz="2000" dirty="0"/>
              <a:t>Disability code is </a:t>
            </a:r>
            <a:r>
              <a:rPr lang="en-US" altLang="en-US" sz="2000" dirty="0">
                <a:solidFill>
                  <a:srgbClr val="FF0000"/>
                </a:solidFill>
              </a:rPr>
              <a:t>REQUIRED.</a:t>
            </a:r>
          </a:p>
          <a:p>
            <a:pPr lvl="1">
              <a:defRPr/>
            </a:pPr>
            <a:r>
              <a:rPr lang="en-US" altLang="en-US" sz="2000" b="1" dirty="0"/>
              <a:t>“000” not valid for CMA or CAPA.</a:t>
            </a:r>
          </a:p>
          <a:p>
            <a:pPr lvl="1">
              <a:defRPr/>
            </a:pPr>
            <a:r>
              <a:rPr lang="en-US" altLang="en-US" sz="2000" dirty="0"/>
              <a:t>Also, be sure to mark the “IEP” or “504 Plan” circle in section A3a </a:t>
            </a:r>
            <a:r>
              <a:rPr lang="en-US" altLang="en-US" sz="2000" dirty="0">
                <a:solidFill>
                  <a:srgbClr val="FF0000"/>
                </a:solidFill>
              </a:rPr>
              <a:t>even if the student does not use any accommodations or modifications.</a:t>
            </a:r>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1855788"/>
            <a:ext cx="371475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449094" y="2895600"/>
            <a:ext cx="760412" cy="47942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250" y="5337834"/>
            <a:ext cx="274955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023401" y="5862502"/>
            <a:ext cx="736600" cy="582612"/>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3339296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Tw Cen MT" panose="020B0602020104020603" pitchFamily="34" charset="0"/>
                <a:ea typeface="Verdana" pitchFamily="34" charset="0"/>
                <a:cs typeface="Verdana" pitchFamily="34" charset="0"/>
              </a:rPr>
              <a:t>CAUTION</a:t>
            </a: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If no disability is marked, but CMA answer circles have marks or CAPA answer document is completed:</a:t>
            </a:r>
          </a:p>
          <a:p>
            <a:pPr lvl="1"/>
            <a:r>
              <a:rPr lang="en-US" altLang="en-US" dirty="0"/>
              <a:t>Disability defaults to “unknown.”</a:t>
            </a:r>
          </a:p>
          <a:p>
            <a:pPr lvl="1"/>
            <a:r>
              <a:rPr lang="en-US" altLang="en-US" dirty="0"/>
              <a:t>Must be corrected in CALPADS or not counted as participating in API/AYP.</a:t>
            </a:r>
          </a:p>
          <a:p>
            <a:endParaRPr lang="en-US" dirty="0"/>
          </a:p>
        </p:txBody>
      </p:sp>
    </p:spTree>
    <p:extLst>
      <p:ext uri="{BB962C8B-B14F-4D97-AF65-F5344CB8AC3E}">
        <p14:creationId xmlns:p14="http://schemas.microsoft.com/office/powerpoint/2010/main" val="1793541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Tw Cen MT" panose="020B0602020104020603" pitchFamily="34" charset="0"/>
                <a:ea typeface="Verdana" pitchFamily="34" charset="0"/>
                <a:cs typeface="Verdana" pitchFamily="34" charset="0"/>
              </a:rPr>
              <a:t>After Testing</a:t>
            </a:r>
          </a:p>
        </p:txBody>
      </p:sp>
      <p:sp>
        <p:nvSpPr>
          <p:cNvPr id="3" name="Content Placeholder 2"/>
          <p:cNvSpPr>
            <a:spLocks noGrp="1"/>
          </p:cNvSpPr>
          <p:nvPr>
            <p:ph sz="quarter" idx="1"/>
          </p:nvPr>
        </p:nvSpPr>
        <p:spPr/>
        <p:txBody>
          <a:bodyPr/>
          <a:lstStyle/>
          <a:p>
            <a:r>
              <a:rPr lang="en-US" altLang="en-US" dirty="0"/>
              <a:t>Transcribe </a:t>
            </a:r>
          </a:p>
          <a:p>
            <a:pPr lvl="1"/>
            <a:r>
              <a:rPr lang="en-US" altLang="en-US" dirty="0"/>
              <a:t>Braille and large print (or not processed) </a:t>
            </a:r>
          </a:p>
          <a:p>
            <a:pPr lvl="2">
              <a:buFont typeface="Wingdings" pitchFamily="2" charset="2"/>
              <a:buChar char="§"/>
            </a:pPr>
            <a:r>
              <a:rPr lang="en-US" altLang="en-US" dirty="0"/>
              <a:t>In Section A3 on the back of the answer document mark “G” or “H.”</a:t>
            </a:r>
          </a:p>
          <a:p>
            <a:pPr lvl="1"/>
            <a:r>
              <a:rPr lang="en-US" altLang="en-US" dirty="0"/>
              <a:t>Damaged answer documents</a:t>
            </a:r>
          </a:p>
          <a:p>
            <a:pPr lvl="2"/>
            <a:r>
              <a:rPr lang="en-US" altLang="en-US" dirty="0"/>
              <a:t>Write </a:t>
            </a:r>
            <a:r>
              <a:rPr lang="en-US" altLang="en-US" b="1" dirty="0">
                <a:solidFill>
                  <a:srgbClr val="FA0000"/>
                </a:solidFill>
              </a:rPr>
              <a:t>VOID</a:t>
            </a:r>
            <a:r>
              <a:rPr lang="en-US" altLang="en-US" dirty="0"/>
              <a:t> on</a:t>
            </a:r>
            <a:br>
              <a:rPr lang="en-US" altLang="en-US" dirty="0"/>
            </a:br>
            <a:r>
              <a:rPr lang="en-US" altLang="en-US" dirty="0"/>
              <a:t>front of answer document(s) </a:t>
            </a:r>
            <a:br>
              <a:rPr lang="en-US" altLang="en-US" dirty="0"/>
            </a:br>
            <a:r>
              <a:rPr lang="en-US" altLang="en-US" dirty="0"/>
              <a:t>and return with nonscorables.</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5" y="2968625"/>
            <a:ext cx="2370138"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77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School </a:t>
            </a:r>
            <a:r>
              <a:rPr lang="en-US" altLang="en-US" b="1" dirty="0">
                <a:latin typeface="Tw Cen MT" panose="020B0602020104020603" pitchFamily="34" charset="0"/>
                <a:ea typeface="Verdana" pitchFamily="34" charset="0"/>
                <a:cs typeface="Verdana" pitchFamily="34" charset="0"/>
              </a:rPr>
              <a:t>and Grade Identification Sheet (SGID)</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sz="2400" dirty="0"/>
              <a:t>Complete for each set of answer documents or test booklets.</a:t>
            </a:r>
          </a:p>
          <a:p>
            <a:r>
              <a:rPr lang="en-US" altLang="en-US" sz="2400" dirty="0"/>
              <a:t>Check counts to be accurate; include docs of students not tested with reason why in A2.</a:t>
            </a:r>
          </a:p>
          <a:p>
            <a:r>
              <a:rPr lang="en-US" altLang="en-US" sz="2400" dirty="0"/>
              <a:t>Place on answer documents for correct:</a:t>
            </a:r>
          </a:p>
          <a:p>
            <a:pPr lvl="1"/>
            <a:r>
              <a:rPr lang="en-US" altLang="en-US" sz="2000" dirty="0"/>
              <a:t>Grade</a:t>
            </a:r>
          </a:p>
          <a:p>
            <a:pPr lvl="1"/>
            <a:r>
              <a:rPr lang="en-US" altLang="en-US" sz="2000" dirty="0"/>
              <a:t>School</a:t>
            </a:r>
          </a:p>
          <a:p>
            <a:pPr lvl="1"/>
            <a:r>
              <a:rPr lang="en-US" altLang="en-US" sz="2000" dirty="0"/>
              <a:t>Processing stops</a:t>
            </a:r>
            <a:br>
              <a:rPr lang="en-US" altLang="en-US" sz="2000" dirty="0"/>
            </a:br>
            <a:r>
              <a:rPr lang="en-US" altLang="en-US" sz="2000" dirty="0"/>
              <a:t>if not correct.</a:t>
            </a:r>
          </a:p>
        </p:txBody>
      </p:sp>
      <p:pic>
        <p:nvPicPr>
          <p:cNvPr id="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025" y="2217738"/>
            <a:ext cx="28321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4597400"/>
            <a:ext cx="16446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002463" y="4905375"/>
            <a:ext cx="793750" cy="819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813465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SGID </a:t>
            </a:r>
            <a:r>
              <a:rPr lang="en-US" altLang="en-US" b="1" dirty="0">
                <a:latin typeface="Tw Cen MT" panose="020B0602020104020603" pitchFamily="34" charset="0"/>
                <a:ea typeface="Verdana" pitchFamily="34" charset="0"/>
                <a:cs typeface="Verdana" pitchFamily="34" charset="0"/>
              </a:rPr>
              <a:t>(cont.)</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a:defRPr/>
            </a:pPr>
            <a:r>
              <a:rPr lang="en-US" altLang="en-US" sz="2200" dirty="0"/>
              <a:t>Make sure the REQUIRED fields are completed to ensure accurate processing.</a:t>
            </a:r>
          </a:p>
          <a:p>
            <a:pPr lvl="1">
              <a:defRPr/>
            </a:pPr>
            <a:r>
              <a:rPr lang="en-US" altLang="en-US" sz="2000" dirty="0"/>
              <a:t>Test</a:t>
            </a:r>
          </a:p>
          <a:p>
            <a:pPr lvl="1">
              <a:defRPr/>
            </a:pPr>
            <a:r>
              <a:rPr lang="en-US" altLang="en-US" sz="2000" dirty="0"/>
              <a:t>Grade</a:t>
            </a:r>
          </a:p>
          <a:p>
            <a:pPr lvl="2" fontAlgn="auto">
              <a:spcAft>
                <a:spcPts val="0"/>
              </a:spcAft>
              <a:buFont typeface="Wingdings" pitchFamily="2" charset="2"/>
              <a:buChar char="§"/>
              <a:defRPr/>
            </a:pPr>
            <a:r>
              <a:rPr lang="en-US" altLang="en-US" sz="1800" dirty="0"/>
              <a:t>Mark only one</a:t>
            </a:r>
          </a:p>
          <a:p>
            <a:pPr lvl="2" fontAlgn="auto">
              <a:spcAft>
                <a:spcPts val="0"/>
              </a:spcAft>
              <a:buFont typeface="Wingdings" pitchFamily="2" charset="2"/>
              <a:buChar char="§"/>
              <a:defRPr/>
            </a:pPr>
            <a:r>
              <a:rPr lang="en-US" altLang="en-US" sz="1800" dirty="0"/>
              <a:t>For CST/CMA, STS only</a:t>
            </a:r>
          </a:p>
          <a:p>
            <a:pPr lvl="1">
              <a:defRPr/>
            </a:pPr>
            <a:r>
              <a:rPr lang="en-US" altLang="en-US" sz="2000" dirty="0"/>
              <a:t>Number of documents</a:t>
            </a:r>
          </a:p>
          <a:p>
            <a:pPr lvl="1">
              <a:defRPr/>
            </a:pPr>
            <a:r>
              <a:rPr lang="en-US" altLang="en-US" sz="2000" dirty="0"/>
              <a:t>Test start date = first day of testing within window</a:t>
            </a:r>
          </a:p>
          <a:p>
            <a:pPr lvl="2" fontAlgn="auto">
              <a:spcAft>
                <a:spcPts val="0"/>
              </a:spcAft>
              <a:buFont typeface="Wingdings" pitchFamily="2" charset="2"/>
              <a:buChar char="§"/>
              <a:defRPr/>
            </a:pPr>
            <a:r>
              <a:rPr lang="en-US" altLang="en-US" sz="1800" dirty="0"/>
              <a:t>Used by CDE accountability office</a:t>
            </a:r>
          </a:p>
          <a:p>
            <a:pPr lvl="1">
              <a:defRPr/>
            </a:pPr>
            <a:r>
              <a:rPr lang="en-US" altLang="en-US" sz="2000" dirty="0"/>
              <a:t>School code</a:t>
            </a:r>
          </a:p>
          <a:p>
            <a:pPr lvl="2" fontAlgn="auto">
              <a:spcAft>
                <a:spcPts val="0"/>
              </a:spcAft>
              <a:buFont typeface="Wingdings" pitchFamily="2" charset="2"/>
              <a:buChar char="§"/>
              <a:defRPr/>
            </a:pPr>
            <a:r>
              <a:rPr lang="en-US" altLang="en-US" sz="1800" dirty="0"/>
              <a:t>NOT pre-slugged</a:t>
            </a:r>
          </a:p>
          <a:p>
            <a:pPr lvl="2" fontAlgn="auto">
              <a:spcAft>
                <a:spcPts val="0"/>
              </a:spcAft>
              <a:buFont typeface="Wingdings" pitchFamily="2" charset="2"/>
              <a:buChar char="§"/>
              <a:defRPr/>
            </a:pPr>
            <a:r>
              <a:rPr lang="en-US" altLang="en-US" sz="1800" dirty="0"/>
              <a:t>For home/hospital or independent study, enter 7-digit district code</a:t>
            </a:r>
          </a:p>
          <a:p>
            <a:endParaRPr lang="en-US" dirty="0"/>
          </a:p>
        </p:txBody>
      </p:sp>
    </p:spTree>
    <p:extLst>
      <p:ext uri="{BB962C8B-B14F-4D97-AF65-F5344CB8AC3E}">
        <p14:creationId xmlns:p14="http://schemas.microsoft.com/office/powerpoint/2010/main" val="289529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 2014</a:t>
            </a:r>
            <a:endParaRPr lang="en-US" dirty="0"/>
          </a:p>
        </p:txBody>
      </p:sp>
      <p:sp>
        <p:nvSpPr>
          <p:cNvPr id="3" name="Content Placeholder 2"/>
          <p:cNvSpPr>
            <a:spLocks noGrp="1"/>
          </p:cNvSpPr>
          <p:nvPr>
            <p:ph sz="quarter" idx="1"/>
          </p:nvPr>
        </p:nvSpPr>
        <p:spPr/>
        <p:txBody>
          <a:bodyPr>
            <a:normAutofit fontScale="85000" lnSpcReduction="10000"/>
          </a:bodyPr>
          <a:lstStyle/>
          <a:p>
            <a:r>
              <a:rPr lang="en-US" altLang="en-US" dirty="0"/>
              <a:t>Most paper testing has been eliminated, </a:t>
            </a:r>
            <a:r>
              <a:rPr lang="en-US" altLang="en-US" u="sng" dirty="0"/>
              <a:t>except:</a:t>
            </a:r>
            <a:r>
              <a:rPr lang="en-US" altLang="en-US" dirty="0"/>
              <a:t> </a:t>
            </a:r>
          </a:p>
          <a:p>
            <a:pPr lvl="1"/>
            <a:r>
              <a:rPr lang="en-US" altLang="en-US" dirty="0"/>
              <a:t>Grade-level science tests (CST, CMA, CAPA</a:t>
            </a:r>
            <a:r>
              <a:rPr lang="en-US" altLang="en-US" dirty="0" smtClean="0"/>
              <a:t>)</a:t>
            </a:r>
          </a:p>
          <a:p>
            <a:pPr lvl="2"/>
            <a:r>
              <a:rPr lang="en-US" altLang="en-US" dirty="0" smtClean="0"/>
              <a:t>Grade10</a:t>
            </a:r>
            <a:endParaRPr lang="en-US" altLang="en-US" dirty="0"/>
          </a:p>
          <a:p>
            <a:pPr lvl="1"/>
            <a:r>
              <a:rPr lang="en-US" altLang="en-US" dirty="0"/>
              <a:t>CAPA </a:t>
            </a:r>
            <a:r>
              <a:rPr lang="en-US" altLang="en-US" dirty="0" smtClean="0"/>
              <a:t>ELA </a:t>
            </a:r>
            <a:r>
              <a:rPr lang="en-US" altLang="en-US" dirty="0"/>
              <a:t>and </a:t>
            </a:r>
            <a:r>
              <a:rPr lang="en-US" altLang="en-US" dirty="0" smtClean="0"/>
              <a:t>Math</a:t>
            </a:r>
          </a:p>
          <a:p>
            <a:pPr lvl="2"/>
            <a:r>
              <a:rPr lang="en-US" altLang="en-US" dirty="0" smtClean="0"/>
              <a:t>Grades 9-11</a:t>
            </a:r>
            <a:endParaRPr lang="en-US" altLang="en-US" dirty="0"/>
          </a:p>
          <a:p>
            <a:pPr lvl="1"/>
            <a:r>
              <a:rPr lang="en-US" altLang="en-US" dirty="0"/>
              <a:t>Tests used for EAP (Voluntary</a:t>
            </a:r>
            <a:r>
              <a:rPr lang="en-US" altLang="en-US" dirty="0" smtClean="0"/>
              <a:t>) Grade 11</a:t>
            </a:r>
            <a:endParaRPr lang="en-US" altLang="en-US" dirty="0"/>
          </a:p>
          <a:p>
            <a:r>
              <a:rPr lang="en-US" altLang="en-US" dirty="0" smtClean="0"/>
              <a:t>Changes </a:t>
            </a:r>
            <a:r>
              <a:rPr lang="en-US" altLang="en-US" dirty="0"/>
              <a:t>in terminology and titles</a:t>
            </a:r>
          </a:p>
          <a:p>
            <a:pPr lvl="1"/>
            <a:r>
              <a:rPr lang="en-US" altLang="en-US" dirty="0"/>
              <a:t>STAR Coordinator is now CAASPP </a:t>
            </a:r>
            <a:r>
              <a:rPr lang="en-US" altLang="en-US" dirty="0" smtClean="0"/>
              <a:t>Coordinator</a:t>
            </a:r>
          </a:p>
          <a:p>
            <a:r>
              <a:rPr lang="en-US" altLang="en-US" dirty="0"/>
              <a:t>Revised Security Agreement and Affidavit </a:t>
            </a:r>
          </a:p>
          <a:p>
            <a:r>
              <a:rPr lang="en-US" altLang="en-US" dirty="0"/>
              <a:t>Universal Tools, Designated Supports, and Accommodations </a:t>
            </a:r>
          </a:p>
          <a:p>
            <a:pPr lvl="1"/>
            <a:r>
              <a:rPr lang="en-US" altLang="en-US" sz="2800" dirty="0"/>
              <a:t>Accessibility Support Request </a:t>
            </a:r>
            <a:r>
              <a:rPr lang="en-US" altLang="en-US" sz="2800" dirty="0" smtClean="0"/>
              <a:t>Form </a:t>
            </a:r>
            <a:endParaRPr lang="en-US" altLang="en-US" dirty="0"/>
          </a:p>
          <a:p>
            <a:pPr marL="365760" lvl="1" indent="0">
              <a:buNone/>
            </a:pPr>
            <a:endParaRPr lang="en-US" altLang="en-US" dirty="0"/>
          </a:p>
        </p:txBody>
      </p:sp>
    </p:spTree>
    <p:extLst>
      <p:ext uri="{BB962C8B-B14F-4D97-AF65-F5344CB8AC3E}">
        <p14:creationId xmlns:p14="http://schemas.microsoft.com/office/powerpoint/2010/main" val="2713985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Tw Cen MT" panose="020B0602020104020603" pitchFamily="34" charset="0"/>
                <a:ea typeface="Verdana" pitchFamily="34" charset="0"/>
                <a:cs typeface="Verdana" pitchFamily="34" charset="0"/>
              </a:rPr>
              <a:t>After Testing Master File Sheets</a:t>
            </a:r>
          </a:p>
        </p:txBody>
      </p:sp>
      <p:sp>
        <p:nvSpPr>
          <p:cNvPr id="3" name="Content Placeholder 2"/>
          <p:cNvSpPr>
            <a:spLocks noGrp="1"/>
          </p:cNvSpPr>
          <p:nvPr>
            <p:ph sz="quarter" idx="1"/>
          </p:nvPr>
        </p:nvSpPr>
        <p:spPr>
          <a:xfrm>
            <a:off x="612648" y="1600200"/>
            <a:ext cx="8153400" cy="4800600"/>
          </a:xfrm>
        </p:spPr>
        <p:txBody>
          <a:bodyPr/>
          <a:lstStyle/>
          <a:p>
            <a:pPr>
              <a:defRPr/>
            </a:pPr>
            <a:r>
              <a:rPr lang="en-US" altLang="en-US" dirty="0"/>
              <a:t>Return for each school and LEA.</a:t>
            </a:r>
          </a:p>
          <a:p>
            <a:pPr>
              <a:defRPr/>
            </a:pPr>
            <a:r>
              <a:rPr lang="en-US" altLang="en-US" dirty="0"/>
              <a:t>Check counts of answer docs and SGIDs to make sure they are accurate.</a:t>
            </a:r>
          </a:p>
          <a:p>
            <a:pPr>
              <a:defRPr/>
            </a:pPr>
            <a:r>
              <a:rPr lang="en-US" altLang="en-US" dirty="0"/>
              <a:t>Required with scorables if materials were ordered:</a:t>
            </a:r>
          </a:p>
          <a:p>
            <a:pPr lvl="1">
              <a:defRPr/>
            </a:pPr>
            <a:r>
              <a:rPr lang="en-US" altLang="en-US" sz="2400" dirty="0"/>
              <a:t>Write “0” (zero), no </a:t>
            </a:r>
            <a:br>
              <a:rPr lang="en-US" altLang="en-US" sz="2400" dirty="0"/>
            </a:br>
            <a:r>
              <a:rPr lang="en-US" altLang="en-US" sz="2400" dirty="0"/>
              <a:t>blanks, for each item </a:t>
            </a:r>
            <a:br>
              <a:rPr lang="en-US" altLang="en-US" sz="2400" dirty="0"/>
            </a:br>
            <a:r>
              <a:rPr lang="en-US" altLang="en-US" sz="2400" dirty="0"/>
              <a:t>ordered.</a:t>
            </a:r>
          </a:p>
          <a:p>
            <a:pPr lvl="1">
              <a:defRPr/>
            </a:pPr>
            <a:r>
              <a:rPr lang="en-US" altLang="en-US" sz="2400" dirty="0"/>
              <a:t>If not tested, note that </a:t>
            </a:r>
            <a:br>
              <a:rPr lang="en-US" altLang="en-US" sz="2400" dirty="0"/>
            </a:br>
            <a:r>
              <a:rPr lang="en-US" altLang="en-US" sz="2400" dirty="0"/>
              <a:t>school did not test.</a:t>
            </a:r>
          </a:p>
          <a:p>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657600"/>
            <a:ext cx="3922713"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01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Home/Hospital/Independent </a:t>
            </a:r>
            <a:r>
              <a:rPr lang="en-US" altLang="en-US" b="1" dirty="0">
                <a:latin typeface="Tw Cen MT" panose="020B0602020104020603" pitchFamily="34" charset="0"/>
                <a:ea typeface="Verdana" pitchFamily="34" charset="0"/>
                <a:cs typeface="Verdana" pitchFamily="34" charset="0"/>
              </a:rPr>
              <a:t>Study</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pPr>
              <a:defRPr/>
            </a:pPr>
            <a:r>
              <a:rPr lang="en-US" altLang="en-US" dirty="0"/>
              <a:t>On answer document, A3, mark as accommodation “M” if home/hospital.</a:t>
            </a:r>
          </a:p>
          <a:p>
            <a:pPr>
              <a:defRPr/>
            </a:pPr>
            <a:r>
              <a:rPr lang="en-US" altLang="en-US" dirty="0"/>
              <a:t>On SGID, enter correct home hospital/independent study school code = same as 7-digit county district code. </a:t>
            </a:r>
          </a:p>
          <a:p>
            <a:pPr>
              <a:defRPr/>
            </a:pPr>
            <a:r>
              <a:rPr lang="en-US" altLang="en-US" dirty="0"/>
              <a:t>If test booklets/answer documents ordered, but those with that school code did not test, must return Master File Sheet with </a:t>
            </a:r>
            <a:r>
              <a:rPr lang="en-US" altLang="en-US" dirty="0" err="1"/>
              <a:t>zeros</a:t>
            </a:r>
            <a:r>
              <a:rPr lang="en-US" altLang="en-US" dirty="0"/>
              <a:t> next to each unused, ordered item.</a:t>
            </a:r>
          </a:p>
          <a:p>
            <a:endParaRPr lang="en-US" dirty="0"/>
          </a:p>
        </p:txBody>
      </p:sp>
    </p:spTree>
    <p:extLst>
      <p:ext uri="{BB962C8B-B14F-4D97-AF65-F5344CB8AC3E}">
        <p14:creationId xmlns:p14="http://schemas.microsoft.com/office/powerpoint/2010/main" val="4144114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w Cen MT" panose="020B0602020104020603" pitchFamily="34" charset="0"/>
                <a:ea typeface="Verdana" pitchFamily="34" charset="0"/>
                <a:cs typeface="Verdana" pitchFamily="34" charset="0"/>
              </a:rPr>
              <a:t>Nonpublic School Answer Documents</a:t>
            </a:r>
          </a:p>
        </p:txBody>
      </p:sp>
      <p:sp>
        <p:nvSpPr>
          <p:cNvPr id="3" name="Content Placeholder 2"/>
          <p:cNvSpPr>
            <a:spLocks noGrp="1"/>
          </p:cNvSpPr>
          <p:nvPr>
            <p:ph sz="quarter" idx="1"/>
          </p:nvPr>
        </p:nvSpPr>
        <p:spPr/>
        <p:txBody>
          <a:bodyPr/>
          <a:lstStyle/>
          <a:p>
            <a:r>
              <a:rPr lang="en-US" altLang="en-US" dirty="0"/>
              <a:t>Put on answer doc each NPS unique school code.</a:t>
            </a:r>
          </a:p>
          <a:p>
            <a:r>
              <a:rPr lang="en-US" altLang="en-US" dirty="0"/>
              <a:t>Put under SGID with 0000001 school code.</a:t>
            </a:r>
          </a:p>
          <a:p>
            <a:r>
              <a:rPr lang="en-US" altLang="en-US" dirty="0"/>
              <a:t>Return with LEA materials.</a:t>
            </a:r>
          </a:p>
          <a:p>
            <a:pPr marL="0" indent="0">
              <a:buNone/>
            </a:pPr>
            <a:endParaRPr lang="en-US" dirty="0"/>
          </a:p>
        </p:txBody>
      </p:sp>
    </p:spTree>
    <p:extLst>
      <p:ext uri="{BB962C8B-B14F-4D97-AF65-F5344CB8AC3E}">
        <p14:creationId xmlns:p14="http://schemas.microsoft.com/office/powerpoint/2010/main" val="2714937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After </a:t>
            </a:r>
            <a:r>
              <a:rPr lang="en-US" altLang="en-US" b="1" dirty="0">
                <a:latin typeface="Tw Cen MT" panose="020B0602020104020603" pitchFamily="34" charset="0"/>
                <a:ea typeface="Verdana" pitchFamily="34" charset="0"/>
                <a:cs typeface="Verdana" pitchFamily="34" charset="0"/>
              </a:rPr>
              <a:t>Testing: Which Answer Documents to Return</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normAutofit lnSpcReduction="10000"/>
          </a:bodyPr>
          <a:lstStyle/>
          <a:p>
            <a:pPr>
              <a:defRPr/>
            </a:pPr>
            <a:r>
              <a:rPr lang="en-US" altLang="en-US" dirty="0"/>
              <a:t>An answer document must be returned for students enrolled on the first day of testing and designated to take one of the following tests (even if not tested):</a:t>
            </a:r>
          </a:p>
          <a:p>
            <a:pPr lvl="1">
              <a:spcBef>
                <a:spcPct val="0"/>
              </a:spcBef>
              <a:defRPr/>
            </a:pPr>
            <a:r>
              <a:rPr lang="en-US" altLang="en-US" dirty="0"/>
              <a:t>CST for Science (grades 5, 8, and 10)</a:t>
            </a:r>
          </a:p>
          <a:p>
            <a:pPr lvl="1">
              <a:spcBef>
                <a:spcPct val="0"/>
              </a:spcBef>
              <a:defRPr/>
            </a:pPr>
            <a:r>
              <a:rPr lang="en-US" altLang="en-US" dirty="0"/>
              <a:t>CMA for Science (grades 5, 8, and 10)</a:t>
            </a:r>
          </a:p>
          <a:p>
            <a:pPr lvl="1">
              <a:spcBef>
                <a:spcPct val="0"/>
              </a:spcBef>
              <a:defRPr/>
            </a:pPr>
            <a:r>
              <a:rPr lang="en-US" altLang="en-US" dirty="0"/>
              <a:t>CAPA (any level)</a:t>
            </a:r>
          </a:p>
          <a:p>
            <a:pPr>
              <a:defRPr/>
            </a:pPr>
            <a:r>
              <a:rPr lang="en-US" altLang="en-US" dirty="0"/>
              <a:t>Return answer documents for students with special conditions identified in Section A2.</a:t>
            </a:r>
          </a:p>
          <a:p>
            <a:pPr>
              <a:defRPr/>
            </a:pPr>
            <a:r>
              <a:rPr lang="en-US" altLang="en-US" dirty="0"/>
              <a:t>Must return STS answer document only if test taken</a:t>
            </a:r>
          </a:p>
          <a:p>
            <a:endParaRPr lang="en-US" dirty="0"/>
          </a:p>
        </p:txBody>
      </p:sp>
    </p:spTree>
    <p:extLst>
      <p:ext uri="{BB962C8B-B14F-4D97-AF65-F5344CB8AC3E}">
        <p14:creationId xmlns:p14="http://schemas.microsoft.com/office/powerpoint/2010/main" val="968020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After </a:t>
            </a:r>
            <a:r>
              <a:rPr lang="en-US" altLang="en-US" b="1" dirty="0">
                <a:latin typeface="Tw Cen MT" panose="020B0602020104020603" pitchFamily="34" charset="0"/>
                <a:ea typeface="Verdana" pitchFamily="34" charset="0"/>
                <a:cs typeface="Verdana" pitchFamily="34" charset="0"/>
              </a:rPr>
              <a:t>Testing: What to Return</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Must return </a:t>
            </a:r>
            <a:r>
              <a:rPr lang="en-US" altLang="en-US" dirty="0">
                <a:solidFill>
                  <a:srgbClr val="FF0000"/>
                </a:solidFill>
              </a:rPr>
              <a:t>all</a:t>
            </a:r>
            <a:r>
              <a:rPr lang="en-US" altLang="en-US" dirty="0"/>
              <a:t> CAPA Examiner’s Manuals with nonscorables</a:t>
            </a:r>
          </a:p>
          <a:p>
            <a:r>
              <a:rPr lang="en-US" altLang="en-US" dirty="0"/>
              <a:t>Must return </a:t>
            </a:r>
            <a:r>
              <a:rPr lang="en-US" altLang="en-US" dirty="0">
                <a:solidFill>
                  <a:srgbClr val="FF0000"/>
                </a:solidFill>
              </a:rPr>
              <a:t>all</a:t>
            </a:r>
            <a:r>
              <a:rPr lang="en-US" altLang="en-US" dirty="0"/>
              <a:t> test booklets. </a:t>
            </a:r>
            <a:r>
              <a:rPr lang="en-US" altLang="en-US" dirty="0">
                <a:solidFill>
                  <a:srgbClr val="FF0000"/>
                </a:solidFill>
              </a:rPr>
              <a:t>If only cover or part returned, considered a security breach.</a:t>
            </a:r>
          </a:p>
        </p:txBody>
      </p:sp>
    </p:spTree>
    <p:extLst>
      <p:ext uri="{BB962C8B-B14F-4D97-AF65-F5344CB8AC3E}">
        <p14:creationId xmlns:p14="http://schemas.microsoft.com/office/powerpoint/2010/main" val="1410966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latin typeface="Tw Cen MT" panose="020B0602020104020603" pitchFamily="34" charset="0"/>
                <a:ea typeface="Verdana" pitchFamily="34" charset="0"/>
                <a:cs typeface="Verdana" pitchFamily="34" charset="0"/>
              </a:rPr>
              <a:t/>
            </a:r>
            <a:br>
              <a:rPr lang="en-US" altLang="en-US" b="1" dirty="0" smtClean="0">
                <a:latin typeface="Tw Cen MT" panose="020B0602020104020603" pitchFamily="34" charset="0"/>
                <a:ea typeface="Verdana" pitchFamily="34" charset="0"/>
                <a:cs typeface="Verdana" pitchFamily="34" charset="0"/>
              </a:rPr>
            </a:br>
            <a:r>
              <a:rPr lang="en-US" altLang="en-US" b="1" dirty="0" smtClean="0">
                <a:latin typeface="Tw Cen MT" panose="020B0602020104020603" pitchFamily="34" charset="0"/>
                <a:ea typeface="Verdana" pitchFamily="34" charset="0"/>
                <a:cs typeface="Verdana" pitchFamily="34" charset="0"/>
              </a:rPr>
              <a:t>After </a:t>
            </a:r>
            <a:r>
              <a:rPr lang="en-US" altLang="en-US" b="1" dirty="0">
                <a:latin typeface="Tw Cen MT" panose="020B0602020104020603" pitchFamily="34" charset="0"/>
                <a:ea typeface="Verdana" pitchFamily="34" charset="0"/>
                <a:cs typeface="Verdana" pitchFamily="34" charset="0"/>
              </a:rPr>
              <a:t>Testing: Pack and Return</a:t>
            </a:r>
            <a:br>
              <a:rPr lang="en-US" altLang="en-US" b="1" dirty="0">
                <a:latin typeface="Tw Cen MT" panose="020B0602020104020603" pitchFamily="34" charset="0"/>
                <a:ea typeface="Verdana" pitchFamily="34" charset="0"/>
                <a:cs typeface="Verdana" pitchFamily="34" charset="0"/>
              </a:rPr>
            </a:br>
            <a:endParaRPr lang="en-US" dirty="0">
              <a:latin typeface="Tw Cen MT" panose="020B0602020104020603" pitchFamily="34" charset="0"/>
            </a:endParaRPr>
          </a:p>
        </p:txBody>
      </p:sp>
      <p:sp>
        <p:nvSpPr>
          <p:cNvPr id="3" name="Content Placeholder 2"/>
          <p:cNvSpPr>
            <a:spLocks noGrp="1"/>
          </p:cNvSpPr>
          <p:nvPr>
            <p:ph sz="quarter" idx="1"/>
          </p:nvPr>
        </p:nvSpPr>
        <p:spPr>
          <a:xfrm>
            <a:off x="0" y="1524000"/>
            <a:ext cx="8153400" cy="4495800"/>
          </a:xfrm>
        </p:spPr>
        <p:txBody>
          <a:bodyPr/>
          <a:lstStyle/>
          <a:p>
            <a:pPr>
              <a:defRPr/>
            </a:pPr>
            <a:r>
              <a:rPr lang="en-US" altLang="en-US" sz="2800" dirty="0"/>
              <a:t>Return all documents within an </a:t>
            </a:r>
            <a:r>
              <a:rPr lang="en-US" altLang="en-US" sz="2800" dirty="0" smtClean="0"/>
              <a:t>administration </a:t>
            </a:r>
            <a:r>
              <a:rPr lang="en-US" altLang="en-US" sz="2800" dirty="0"/>
              <a:t>in same </a:t>
            </a:r>
            <a:r>
              <a:rPr lang="en-US" altLang="en-US" sz="2800" dirty="0" smtClean="0"/>
              <a:t>shipment</a:t>
            </a:r>
            <a:r>
              <a:rPr lang="en-US" altLang="en-US" sz="2800" dirty="0"/>
              <a:t>.</a:t>
            </a:r>
          </a:p>
          <a:p>
            <a:pPr>
              <a:defRPr/>
            </a:pPr>
            <a:r>
              <a:rPr lang="en-US" altLang="en-US" sz="2800" dirty="0"/>
              <a:t>Separate scorables (with SGID) from </a:t>
            </a:r>
          </a:p>
          <a:p>
            <a:pPr marL="0" indent="0">
              <a:buNone/>
              <a:defRPr/>
            </a:pPr>
            <a:r>
              <a:rPr lang="en-US" altLang="en-US" sz="2800" dirty="0" smtClean="0"/>
              <a:t>    nonscorables</a:t>
            </a:r>
            <a:r>
              <a:rPr lang="en-US" altLang="en-US" sz="2800" dirty="0"/>
              <a:t>: </a:t>
            </a:r>
            <a:r>
              <a:rPr lang="en-US" altLang="en-US" sz="2800" dirty="0" smtClean="0"/>
              <a:t>make </a:t>
            </a:r>
            <a:r>
              <a:rPr lang="en-US" altLang="en-US" sz="2800" dirty="0"/>
              <a:t>sure grade </a:t>
            </a:r>
            <a:r>
              <a:rPr lang="en-US" altLang="en-US" sz="2800" dirty="0" smtClean="0"/>
              <a:t>on answer</a:t>
            </a:r>
          </a:p>
          <a:p>
            <a:pPr marL="0" indent="0">
              <a:buNone/>
              <a:defRPr/>
            </a:pPr>
            <a:r>
              <a:rPr lang="en-US" altLang="en-US" sz="2800" dirty="0" smtClean="0"/>
              <a:t>    documents </a:t>
            </a:r>
            <a:r>
              <a:rPr lang="en-US" altLang="en-US" sz="2800" dirty="0"/>
              <a:t>matches grade on SGID.</a:t>
            </a:r>
          </a:p>
          <a:p>
            <a:endParaRPr lang="en-US" dirty="0"/>
          </a:p>
        </p:txBody>
      </p:sp>
      <p:pic>
        <p:nvPicPr>
          <p:cNvPr id="4" name="Picture 0" descr="mc_stacks.figure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930400"/>
            <a:ext cx="1793875"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368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quarter" idx="1"/>
          </p:nvPr>
        </p:nvSpPr>
        <p:spPr/>
        <p:txBody>
          <a:bodyPr/>
          <a:lstStyle/>
          <a:p>
            <a:endParaRPr lang="en-US"/>
          </a:p>
        </p:txBody>
      </p:sp>
      <p:pic>
        <p:nvPicPr>
          <p:cNvPr id="1027" name="Picture 3" descr="C:\Documents and Settings\melody-hartman\Local Settings\Temporary Internet Files\Content.IE5\QSBQ5NT2\MC9003833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00200"/>
            <a:ext cx="7924800" cy="460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5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solidFill>
                  <a:schemeClr val="accent2">
                    <a:lumMod val="50000"/>
                  </a:schemeClr>
                </a:solidFill>
              </a:rPr>
              <a:t>Site CAASPP Coordinator Responsibilities</a:t>
            </a:r>
            <a:endParaRPr lang="en-US" sz="3600" dirty="0">
              <a:solidFill>
                <a:schemeClr val="accent2">
                  <a:lumMod val="50000"/>
                </a:schemeClr>
              </a:solidFill>
            </a:endParaRPr>
          </a:p>
        </p:txBody>
      </p:sp>
      <p:sp>
        <p:nvSpPr>
          <p:cNvPr id="3" name="Content Placeholder 2"/>
          <p:cNvSpPr>
            <a:spLocks noGrp="1"/>
          </p:cNvSpPr>
          <p:nvPr>
            <p:ph sz="quarter" idx="1"/>
          </p:nvPr>
        </p:nvSpPr>
        <p:spPr/>
        <p:txBody>
          <a:bodyPr/>
          <a:lstStyle/>
          <a:p>
            <a:r>
              <a:rPr lang="en-US" altLang="en-US" dirty="0"/>
              <a:t>#1 Responsibility—Security</a:t>
            </a:r>
          </a:p>
          <a:p>
            <a:pPr lvl="1"/>
            <a:r>
              <a:rPr lang="en-US" altLang="en-US" dirty="0"/>
              <a:t>No unauthorized electronic devices used in classroom during testing</a:t>
            </a:r>
          </a:p>
          <a:p>
            <a:pPr lvl="2">
              <a:buFont typeface="Wingdings" pitchFamily="2" charset="2"/>
              <a:buChar char="§"/>
            </a:pPr>
            <a:r>
              <a:rPr lang="en-US" altLang="en-US" dirty="0"/>
              <a:t>For testing purposes, any electronic device that is not specifically designated in the student’s IEP or Section 504 plan is unauthorized.</a:t>
            </a:r>
          </a:p>
          <a:p>
            <a:pPr lvl="1"/>
            <a:r>
              <a:rPr lang="en-US" altLang="en-US" dirty="0"/>
              <a:t>Security audits to </a:t>
            </a:r>
            <a:r>
              <a:rPr lang="en-US" altLang="en-US" dirty="0" smtClean="0"/>
              <a:t>occur (They always pick us)</a:t>
            </a:r>
            <a:endParaRPr lang="en-US" altLang="en-US" dirty="0"/>
          </a:p>
          <a:p>
            <a:endParaRPr lang="en-US" dirty="0"/>
          </a:p>
        </p:txBody>
      </p:sp>
    </p:spTree>
    <p:extLst>
      <p:ext uri="{BB962C8B-B14F-4D97-AF65-F5344CB8AC3E}">
        <p14:creationId xmlns:p14="http://schemas.microsoft.com/office/powerpoint/2010/main" val="302559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chemeClr val="accent2">
                    <a:lumMod val="50000"/>
                  </a:schemeClr>
                </a:solidFill>
                <a:latin typeface="Verdana" pitchFamily="34" charset="0"/>
                <a:ea typeface="Verdana" pitchFamily="34" charset="0"/>
                <a:cs typeface="Verdana" pitchFamily="34" charset="0"/>
              </a:rPr>
              <a:t>Security Audits</a:t>
            </a:r>
            <a:r>
              <a:rPr lang="en-US" altLang="en-US" b="1" dirty="0">
                <a:solidFill>
                  <a:srgbClr val="000099"/>
                </a:solidFill>
                <a:latin typeface="Verdana" pitchFamily="34" charset="0"/>
                <a:ea typeface="Verdana" pitchFamily="34" charset="0"/>
                <a:cs typeface="Verdana" pitchFamily="34" charset="0"/>
              </a:rPr>
              <a:t/>
            </a:r>
            <a:br>
              <a:rPr lang="en-US" altLang="en-US" b="1" dirty="0">
                <a:solidFill>
                  <a:srgbClr val="000099"/>
                </a:solidFill>
                <a:latin typeface="Verdana" pitchFamily="34" charset="0"/>
                <a:ea typeface="Verdana" pitchFamily="34" charset="0"/>
                <a:cs typeface="Verdana" pitchFamily="34" charset="0"/>
              </a:rPr>
            </a:br>
            <a:endParaRPr lang="en-US" dirty="0"/>
          </a:p>
        </p:txBody>
      </p:sp>
      <p:sp>
        <p:nvSpPr>
          <p:cNvPr id="3" name="Content Placeholder 2"/>
          <p:cNvSpPr>
            <a:spLocks noGrp="1"/>
          </p:cNvSpPr>
          <p:nvPr>
            <p:ph sz="quarter" idx="1"/>
          </p:nvPr>
        </p:nvSpPr>
        <p:spPr/>
        <p:txBody>
          <a:bodyPr>
            <a:normAutofit lnSpcReduction="10000"/>
          </a:bodyPr>
          <a:lstStyle/>
          <a:p>
            <a:r>
              <a:rPr lang="en-US" altLang="en-US" sz="2400" dirty="0"/>
              <a:t>At randomly selected schools and LEA offices</a:t>
            </a:r>
          </a:p>
          <a:p>
            <a:r>
              <a:rPr lang="en-US" altLang="en-US" sz="2400" dirty="0"/>
              <a:t>Before, during, or after testing</a:t>
            </a:r>
          </a:p>
          <a:p>
            <a:r>
              <a:rPr lang="en-US" altLang="en-US" sz="2400" dirty="0"/>
              <a:t>Are materials secure, accounted for, and </a:t>
            </a:r>
            <a:br>
              <a:rPr lang="en-US" altLang="en-US" sz="2400" dirty="0"/>
            </a:br>
            <a:r>
              <a:rPr lang="en-US" altLang="en-US" sz="2400" dirty="0"/>
              <a:t>locked up when not in use?</a:t>
            </a:r>
          </a:p>
          <a:p>
            <a:r>
              <a:rPr lang="en-US" altLang="en-US" sz="2400" dirty="0"/>
              <a:t>Are correct administrative procedures being followed? For example:</a:t>
            </a:r>
          </a:p>
          <a:p>
            <a:pPr lvl="1"/>
            <a:r>
              <a:rPr lang="en-US" altLang="en-US" sz="2400" dirty="0"/>
              <a:t>Instructional materials have been removed or covered.</a:t>
            </a:r>
          </a:p>
          <a:p>
            <a:pPr lvl="1"/>
            <a:r>
              <a:rPr lang="en-US" altLang="en-US" sz="2400" dirty="0"/>
              <a:t>Students are not being coached through the exams.</a:t>
            </a:r>
          </a:p>
          <a:p>
            <a:pPr lvl="1"/>
            <a:r>
              <a:rPr lang="en-US" altLang="en-US" sz="2400" dirty="0"/>
              <a:t>Only appropriate Universal Tools, Designated Supports, and Accommodations are being provided.</a:t>
            </a:r>
          </a:p>
          <a:p>
            <a:pPr lvl="1"/>
            <a:r>
              <a:rPr lang="en-US" altLang="en-US" sz="2400" dirty="0"/>
              <a:t>No unauthorized electronic devices are being used.</a:t>
            </a:r>
          </a:p>
          <a:p>
            <a:endParaRPr lang="en-US" dirty="0"/>
          </a:p>
        </p:txBody>
      </p:sp>
    </p:spTree>
    <p:extLst>
      <p:ext uri="{BB962C8B-B14F-4D97-AF65-F5344CB8AC3E}">
        <p14:creationId xmlns:p14="http://schemas.microsoft.com/office/powerpoint/2010/main" val="137719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r>
              <a:rPr lang="en-US" altLang="en-US" b="1" dirty="0">
                <a:latin typeface="Tw Cen MT" panose="020B0602020104020603" pitchFamily="34" charset="0"/>
                <a:ea typeface="Verdana" pitchFamily="34" charset="0"/>
                <a:cs typeface="Verdana" pitchFamily="34" charset="0"/>
              </a:rPr>
              <a:t>CAASPP Coordinators’ Responsibilities</a:t>
            </a:r>
            <a:endParaRPr lang="en-US" dirty="0">
              <a:latin typeface="Tw Cen MT" panose="020B0602020104020603" pitchFamily="34" charset="0"/>
            </a:endParaRPr>
          </a:p>
        </p:txBody>
      </p:sp>
      <p:sp>
        <p:nvSpPr>
          <p:cNvPr id="3" name="Content Placeholder 2"/>
          <p:cNvSpPr>
            <a:spLocks noGrp="1"/>
          </p:cNvSpPr>
          <p:nvPr>
            <p:ph sz="quarter" idx="1"/>
          </p:nvPr>
        </p:nvSpPr>
        <p:spPr/>
        <p:txBody>
          <a:bodyPr/>
          <a:lstStyle/>
          <a:p>
            <a:r>
              <a:rPr lang="en-US" altLang="en-US" dirty="0"/>
              <a:t>#2 Responsibility—Train your Examiners</a:t>
            </a:r>
          </a:p>
          <a:p>
            <a:pPr lvl="1"/>
            <a:r>
              <a:rPr lang="en-US" altLang="en-US" dirty="0"/>
              <a:t>New and updated videos</a:t>
            </a:r>
          </a:p>
          <a:p>
            <a:pPr lvl="1"/>
            <a:r>
              <a:rPr lang="en-US" altLang="en-US" dirty="0"/>
              <a:t>Room sign with reminder of no electronic devices</a:t>
            </a:r>
          </a:p>
          <a:p>
            <a:pPr lvl="2"/>
            <a:r>
              <a:rPr lang="en-US" altLang="en-US" dirty="0"/>
              <a:t>To be posted in clear view of students</a:t>
            </a:r>
          </a:p>
          <a:p>
            <a:pPr lvl="2"/>
            <a:r>
              <a:rPr lang="en-US" altLang="en-US" dirty="0"/>
              <a:t>Included in coordinator kit</a:t>
            </a:r>
          </a:p>
          <a:p>
            <a:pPr lvl="2"/>
            <a:r>
              <a:rPr lang="en-US" altLang="en-US" dirty="0"/>
              <a:t>Available on californiatac.org</a:t>
            </a:r>
          </a:p>
          <a:p>
            <a:pPr lvl="2"/>
            <a:r>
              <a:rPr lang="en-US" altLang="en-US" dirty="0"/>
              <a:t>Can be photocopied</a:t>
            </a:r>
          </a:p>
          <a:p>
            <a:endParaRPr lang="en-US" dirty="0"/>
          </a:p>
        </p:txBody>
      </p:sp>
    </p:spTree>
    <p:extLst>
      <p:ext uri="{BB962C8B-B14F-4D97-AF65-F5344CB8AC3E}">
        <p14:creationId xmlns:p14="http://schemas.microsoft.com/office/powerpoint/2010/main" val="371501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59875"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63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a:solidFill>
                  <a:schemeClr val="accent2">
                    <a:lumMod val="50000"/>
                  </a:schemeClr>
                </a:solidFill>
                <a:latin typeface="Verdana" pitchFamily="34" charset="0"/>
                <a:ea typeface="Verdana" pitchFamily="34" charset="0"/>
                <a:cs typeface="Verdana" pitchFamily="34" charset="0"/>
              </a:rPr>
              <a:t>Other CAASPP Coordinator Responsibilities</a:t>
            </a:r>
          </a:p>
        </p:txBody>
      </p:sp>
      <p:sp>
        <p:nvSpPr>
          <p:cNvPr id="3" name="Content Placeholder 2"/>
          <p:cNvSpPr>
            <a:spLocks noGrp="1"/>
          </p:cNvSpPr>
          <p:nvPr>
            <p:ph sz="quarter" idx="1"/>
          </p:nvPr>
        </p:nvSpPr>
        <p:spPr/>
        <p:txBody>
          <a:bodyPr/>
          <a:lstStyle/>
          <a:p>
            <a:pPr>
              <a:lnSpc>
                <a:spcPct val="80000"/>
              </a:lnSpc>
              <a:defRPr/>
            </a:pPr>
            <a:r>
              <a:rPr lang="en-US" altLang="en-US" dirty="0"/>
              <a:t>Receive, count, store, distribute, track, collect, count and return materials.</a:t>
            </a:r>
          </a:p>
          <a:p>
            <a:pPr>
              <a:lnSpc>
                <a:spcPct val="80000"/>
              </a:lnSpc>
              <a:defRPr/>
            </a:pPr>
            <a:r>
              <a:rPr lang="en-US" altLang="en-US" dirty="0"/>
              <a:t>Coordinate testing schedule.</a:t>
            </a:r>
          </a:p>
          <a:p>
            <a:pPr>
              <a:lnSpc>
                <a:spcPct val="80000"/>
              </a:lnSpc>
              <a:defRPr/>
            </a:pPr>
            <a:r>
              <a:rPr lang="en-US" altLang="en-US" dirty="0"/>
              <a:t>Coordinate collection of demographic data.</a:t>
            </a:r>
          </a:p>
          <a:p>
            <a:pPr lvl="1">
              <a:lnSpc>
                <a:spcPct val="80000"/>
              </a:lnSpc>
              <a:defRPr/>
            </a:pPr>
            <a:r>
              <a:rPr lang="en-US" altLang="en-US" dirty="0" smtClean="0"/>
              <a:t>Pre-ID</a:t>
            </a:r>
            <a:endParaRPr lang="en-US" altLang="en-US" dirty="0"/>
          </a:p>
          <a:p>
            <a:pPr lvl="1">
              <a:lnSpc>
                <a:spcPct val="80000"/>
              </a:lnSpc>
              <a:defRPr/>
            </a:pPr>
            <a:r>
              <a:rPr lang="en-US" altLang="en-US" dirty="0"/>
              <a:t>Or hand-mark answer </a:t>
            </a:r>
            <a:r>
              <a:rPr lang="en-US" altLang="en-US" dirty="0" smtClean="0"/>
              <a:t>documents if no late pre-id</a:t>
            </a:r>
            <a:endParaRPr lang="en-US" altLang="en-US" dirty="0"/>
          </a:p>
          <a:p>
            <a:pPr>
              <a:lnSpc>
                <a:spcPct val="80000"/>
              </a:lnSpc>
              <a:defRPr/>
            </a:pPr>
            <a:r>
              <a:rPr lang="en-US" altLang="en-US" dirty="0"/>
              <a:t>Assist </a:t>
            </a:r>
            <a:r>
              <a:rPr lang="en-US" altLang="en-US" dirty="0" smtClean="0"/>
              <a:t>your Examiners</a:t>
            </a:r>
            <a:endParaRPr lang="en-US" altLang="en-US" dirty="0"/>
          </a:p>
          <a:p>
            <a:pPr>
              <a:lnSpc>
                <a:spcPct val="80000"/>
              </a:lnSpc>
              <a:defRPr/>
            </a:pPr>
            <a:r>
              <a:rPr lang="en-US" altLang="en-US" b="1" i="1" dirty="0" smtClean="0">
                <a:solidFill>
                  <a:schemeClr val="accent2"/>
                </a:solidFill>
              </a:rPr>
              <a:t>NEW</a:t>
            </a:r>
            <a:r>
              <a:rPr lang="en-US" altLang="en-US" dirty="0" smtClean="0">
                <a:solidFill>
                  <a:schemeClr val="accent2"/>
                </a:solidFill>
              </a:rPr>
              <a:t> </a:t>
            </a:r>
            <a:r>
              <a:rPr lang="en-US" altLang="en-US" dirty="0" smtClean="0"/>
              <a:t>Complete </a:t>
            </a:r>
            <a:r>
              <a:rPr lang="en-US" altLang="en-US" dirty="0"/>
              <a:t>Accessibility Support Request Form, as </a:t>
            </a:r>
            <a:r>
              <a:rPr lang="en-US" altLang="en-US" dirty="0" smtClean="0"/>
              <a:t>necessary</a:t>
            </a:r>
            <a:endParaRPr lang="en-US" altLang="en-US" dirty="0"/>
          </a:p>
        </p:txBody>
      </p:sp>
    </p:spTree>
    <p:extLst>
      <p:ext uri="{BB962C8B-B14F-4D97-AF65-F5344CB8AC3E}">
        <p14:creationId xmlns:p14="http://schemas.microsoft.com/office/powerpoint/2010/main" val="20889060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383</TotalTime>
  <Words>2114</Words>
  <Application>Microsoft Office PowerPoint</Application>
  <PresentationFormat>On-screen Show (4:3)</PresentationFormat>
  <Paragraphs>288</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Median</vt:lpstr>
      <vt:lpstr>2014 California Assessment of Student Performance and Progress (CAASPP)  Pre-Test Workshop for Paper-Pencil Tests  High school  February 24-27, 2014 Presenter:  Melody Hartman</vt:lpstr>
      <vt:lpstr>Objectives</vt:lpstr>
      <vt:lpstr>Agenda</vt:lpstr>
      <vt:lpstr>New for 2014</vt:lpstr>
      <vt:lpstr>Site CAASPP Coordinator Responsibilities</vt:lpstr>
      <vt:lpstr>Security Audits </vt:lpstr>
      <vt:lpstr>CAASPP Coordinators’ Responsibilities</vt:lpstr>
      <vt:lpstr>PowerPoint Presentation</vt:lpstr>
      <vt:lpstr>Other CAASPP Coordinator Responsibilities</vt:lpstr>
      <vt:lpstr>Accessibility Support Request Form </vt:lpstr>
      <vt:lpstr>Site Coordinator Responsibilities </vt:lpstr>
      <vt:lpstr>Site Coordinators: Train Examiners </vt:lpstr>
      <vt:lpstr>Site Coordinators: Train Examiners (cont.) </vt:lpstr>
      <vt:lpstr>Site Coordinators: Train Examiners (cont.) </vt:lpstr>
      <vt:lpstr>Before Multiple-choice Testing</vt:lpstr>
      <vt:lpstr>Before Multiple-choice Testing (cont.) </vt:lpstr>
      <vt:lpstr>Before Multiple-choice Testing (cont.) </vt:lpstr>
      <vt:lpstr>During Multiple-choice Testing </vt:lpstr>
      <vt:lpstr>During Multiple-choice Testing (cont.)</vt:lpstr>
      <vt:lpstr>At Start of Testing: Section 1                       EAP </vt:lpstr>
      <vt:lpstr>During: Answer Documents (cont.)</vt:lpstr>
      <vt:lpstr>During Multiple-choice Testing (cont.) </vt:lpstr>
      <vt:lpstr>During Multiple-choice Testing (cont.)</vt:lpstr>
      <vt:lpstr>California Standards Tests (CSTs) for Science and EAP</vt:lpstr>
      <vt:lpstr>Summative High School Mathematics- EAP</vt:lpstr>
      <vt:lpstr>California Modified Assessment (CMA) for Science</vt:lpstr>
      <vt:lpstr>California Alternate Performance Assessment (CAPA)</vt:lpstr>
      <vt:lpstr> CAPA Answer Document </vt:lpstr>
      <vt:lpstr> CAPA Observers </vt:lpstr>
      <vt:lpstr>Preparing to Administer the CAPA Observer’s Answer Document</vt:lpstr>
      <vt:lpstr>After Testing</vt:lpstr>
      <vt:lpstr>After Testing: Answer Documents </vt:lpstr>
      <vt:lpstr>After Testing: Complete Back of Answer Documents</vt:lpstr>
      <vt:lpstr> After Testing: Complete Back of Answer Documents (cont.) </vt:lpstr>
      <vt:lpstr> 16a—Disability Code </vt:lpstr>
      <vt:lpstr>CAUTION</vt:lpstr>
      <vt:lpstr>After Testing</vt:lpstr>
      <vt:lpstr> School and Grade Identification Sheet (SGID) </vt:lpstr>
      <vt:lpstr> SGID (cont.) </vt:lpstr>
      <vt:lpstr>After Testing Master File Sheets</vt:lpstr>
      <vt:lpstr> Home/Hospital/Independent Study </vt:lpstr>
      <vt:lpstr>Nonpublic School Answer Documents</vt:lpstr>
      <vt:lpstr> After Testing: Which Answer Documents to Return </vt:lpstr>
      <vt:lpstr> After Testing: What to Return </vt:lpstr>
      <vt:lpstr> After Testing: Pack and Return </vt:lpstr>
      <vt:lpstr>PowerPoint Presentation</vt:lpstr>
    </vt:vector>
  </TitlesOfParts>
  <Company>SCUSD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California Assessment of Student Performance and Progress (CAASPP)  Pre-Test Workshop for Paper-Pencil Tests   February 24-27, 2014 Presenter:  Melody Hartman</dc:title>
  <dc:creator>SCUSD</dc:creator>
  <cp:lastModifiedBy>SCUSD</cp:lastModifiedBy>
  <cp:revision>23</cp:revision>
  <dcterms:created xsi:type="dcterms:W3CDTF">2014-01-28T18:44:38Z</dcterms:created>
  <dcterms:modified xsi:type="dcterms:W3CDTF">2014-02-04T22:17:28Z</dcterms:modified>
</cp:coreProperties>
</file>