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5"/>
  </p:notesMasterIdLst>
  <p:handoutMasterIdLst>
    <p:handoutMasterId r:id="rId16"/>
  </p:handoutMasterIdLst>
  <p:sldIdLst>
    <p:sldId id="728" r:id="rId3"/>
    <p:sldId id="716" r:id="rId4"/>
    <p:sldId id="742" r:id="rId5"/>
    <p:sldId id="743" r:id="rId6"/>
    <p:sldId id="745" r:id="rId7"/>
    <p:sldId id="744" r:id="rId8"/>
    <p:sldId id="747" r:id="rId9"/>
    <p:sldId id="732" r:id="rId10"/>
    <p:sldId id="738" r:id="rId11"/>
    <p:sldId id="741" r:id="rId12"/>
    <p:sldId id="748" r:id="rId13"/>
    <p:sldId id="746" r:id="rId14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5" autoAdjust="0"/>
    <p:restoredTop sz="90750" autoAdjust="0"/>
  </p:normalViewPr>
  <p:slideViewPr>
    <p:cSldViewPr snapToGrid="0">
      <p:cViewPr>
        <p:scale>
          <a:sx n="80" d="100"/>
          <a:sy n="80" d="100"/>
        </p:scale>
        <p:origin x="-1104" y="14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294"/>
    </p:cViewPr>
  </p:sorterViewPr>
  <p:notesViewPr>
    <p:cSldViewPr snapToGrid="0">
      <p:cViewPr varScale="1">
        <p:scale>
          <a:sx n="52" d="100"/>
          <a:sy n="52" d="100"/>
        </p:scale>
        <p:origin x="-180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www.youtube.com/watch?v=mNWyF3iSMz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/>
              <a:t/>
            </a:r>
            <a:br>
              <a:rPr lang="en-US" sz="8900" dirty="0" smtClean="0"/>
            </a:br>
            <a:r>
              <a:rPr lang="en-US" sz="8900" dirty="0"/>
              <a:t/>
            </a:r>
            <a:br>
              <a:rPr lang="en-US" sz="8900" dirty="0"/>
            </a:br>
            <a:r>
              <a:rPr lang="en-US" sz="8900" dirty="0" smtClean="0"/>
              <a:t>  </a:t>
            </a:r>
            <a:br>
              <a:rPr lang="en-US" sz="8900" dirty="0" smtClean="0"/>
            </a:br>
            <a:r>
              <a:rPr lang="en-US" sz="8900" dirty="0" smtClean="0"/>
              <a:t>More About Socratic Seminars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Larger-format Discussions</a:t>
            </a:r>
          </a:p>
          <a:p>
            <a:r>
              <a:rPr lang="en-US" sz="4000" dirty="0" smtClean="0"/>
              <a:t>In Your Classroom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0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 #2: Outer Circle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Break halfway through and elicit feedback (12:50– 13:27; 15:20 – 16:25)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Pairs/Teacher </a:t>
            </a:r>
            <a:r>
              <a:rPr lang="en-US" dirty="0" smtClean="0"/>
              <a:t>Talk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1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 #3: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grade class of 31</a:t>
            </a:r>
          </a:p>
          <a:p>
            <a:r>
              <a:rPr lang="en-US" sz="4000" dirty="0" smtClean="0"/>
              <a:t>Culminating discussion on </a:t>
            </a:r>
            <a:r>
              <a:rPr lang="en-US" sz="4000" i="1" dirty="0" smtClean="0"/>
              <a:t>The Good Earth</a:t>
            </a:r>
          </a:p>
          <a:p>
            <a:r>
              <a:rPr lang="en-US" sz="4000" dirty="0" smtClean="0"/>
              <a:t>Watch for: 90 seconds transition into inner</a:t>
            </a:r>
            <a:r>
              <a:rPr lang="en-US" sz="4000" dirty="0"/>
              <a:t>/outer </a:t>
            </a:r>
            <a:r>
              <a:rPr lang="en-US" sz="4000" dirty="0" smtClean="0"/>
              <a:t>circle (15:45 – 17:15)</a:t>
            </a:r>
          </a:p>
          <a:p>
            <a:endParaRPr lang="en-US" sz="4000" dirty="0"/>
          </a:p>
          <a:p>
            <a:r>
              <a:rPr lang="en-US" sz="2800" dirty="0" smtClean="0"/>
              <a:t>Pairs/Teacher Talk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7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Write, then partner share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</a:t>
            </a:r>
            <a:r>
              <a:rPr lang="en-US" sz="3600" dirty="0" smtClean="0"/>
              <a:t>already do</a:t>
            </a:r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 will try…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3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+mn-lt"/>
              </a:rPr>
              <a:t>Session Outcomes</a:t>
            </a:r>
            <a:endParaRPr lang="en-US" sz="60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Understand the potential of discussion as a central classroom tool</a:t>
            </a:r>
          </a:p>
          <a:p>
            <a:r>
              <a:rPr lang="en-US" sz="4400" dirty="0" smtClean="0"/>
              <a:t>Acquire multiple strategies for skillfully implementing Socratic Seminars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525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Today’s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1) Try on the work</a:t>
            </a:r>
          </a:p>
          <a:p>
            <a:pPr marL="0" indent="0">
              <a:buNone/>
            </a:pPr>
            <a:r>
              <a:rPr lang="en-US" sz="4800" dirty="0" smtClean="0"/>
              <a:t>2) </a:t>
            </a:r>
            <a:r>
              <a:rPr lang="en-US" sz="4800" dirty="0" smtClean="0"/>
              <a:t>Video clips </a:t>
            </a:r>
            <a:r>
              <a:rPr lang="en-US" sz="4800" dirty="0" smtClean="0"/>
              <a:t>of management strategies</a:t>
            </a:r>
          </a:p>
          <a:p>
            <a:pPr marL="0" indent="0">
              <a:buNone/>
            </a:pPr>
            <a:r>
              <a:rPr lang="en-US" sz="4800" dirty="0" smtClean="0"/>
              <a:t>3) </a:t>
            </a:r>
            <a:r>
              <a:rPr lang="en-US" sz="4800" dirty="0" smtClean="0"/>
              <a:t>Share/reflect </a:t>
            </a:r>
            <a:r>
              <a:rPr lang="en-US" sz="4800" dirty="0" smtClean="0"/>
              <a:t>on next </a:t>
            </a:r>
            <a:r>
              <a:rPr lang="en-US" sz="4800" dirty="0" smtClean="0"/>
              <a:t>steps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300" i="1" dirty="0" smtClean="0"/>
              <a:t>Please find a partner for teacher talk.</a:t>
            </a:r>
            <a:endParaRPr lang="en-US" sz="4300" i="1" dirty="0"/>
          </a:p>
        </p:txBody>
      </p:sp>
    </p:spTree>
    <p:extLst>
      <p:ext uri="{BB962C8B-B14F-4D97-AF65-F5344CB8AC3E}">
        <p14:creationId xmlns:p14="http://schemas.microsoft.com/office/powerpoint/2010/main" val="3109085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Seminar: short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Suzanne Vega’s “Tom’s Diner”</a:t>
            </a:r>
          </a:p>
          <a:p>
            <a:r>
              <a:rPr lang="en-US" sz="4000" dirty="0" smtClean="0"/>
              <a:t>Prepare: close reading/annotate; discuss with partner</a:t>
            </a:r>
          </a:p>
          <a:p>
            <a:r>
              <a:rPr lang="en-US" sz="4000" dirty="0" smtClean="0"/>
              <a:t>Inner and outer circles</a:t>
            </a:r>
          </a:p>
          <a:p>
            <a:endParaRPr lang="en-US" sz="4000" dirty="0"/>
          </a:p>
          <a:p>
            <a:r>
              <a:rPr lang="en-US" sz="4000" dirty="0" smtClean="0"/>
              <a:t>Debrief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2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mNWyF3iSMzs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do </a:t>
            </a:r>
            <a:r>
              <a:rPr lang="en-US" dirty="0" smtClean="0"/>
              <a:t>you notice about diction?</a:t>
            </a:r>
          </a:p>
          <a:p>
            <a:r>
              <a:rPr lang="en-US" dirty="0" smtClean="0"/>
              <a:t>What do you notice about imagery?</a:t>
            </a:r>
          </a:p>
          <a:p>
            <a:r>
              <a:rPr lang="en-US" dirty="0" smtClean="0"/>
              <a:t>Are there any symbols?</a:t>
            </a:r>
          </a:p>
          <a:p>
            <a:r>
              <a:rPr lang="en-US" dirty="0" smtClean="0"/>
              <a:t>Do you see any ambiguity? Irony?</a:t>
            </a:r>
          </a:p>
          <a:p>
            <a:r>
              <a:rPr lang="en-US" dirty="0" smtClean="0"/>
              <a:t>How does time move in this text?</a:t>
            </a:r>
          </a:p>
          <a:p>
            <a:r>
              <a:rPr lang="en-US" dirty="0" smtClean="0"/>
              <a:t>Identify the characters.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you identify any sections/stanzas/episodes?</a:t>
            </a:r>
          </a:p>
          <a:p>
            <a:r>
              <a:rPr lang="en-US" dirty="0" smtClean="0"/>
              <a:t>What is the relationship between the episodes?</a:t>
            </a:r>
          </a:p>
          <a:p>
            <a:r>
              <a:rPr lang="en-US" dirty="0" smtClean="0"/>
              <a:t>What is the tone?</a:t>
            </a:r>
          </a:p>
          <a:p>
            <a:r>
              <a:rPr lang="en-US" dirty="0" smtClean="0"/>
              <a:t>What is a possible overall theme?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8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/>
              <a:t>This seemingly simple and </a:t>
            </a:r>
            <a:r>
              <a:rPr lang="en-US" sz="5400" dirty="0" smtClean="0"/>
              <a:t>straightforward lyric reveals a deeper significance upon closer examination of …</a:t>
            </a:r>
            <a:endParaRPr lang="en-US" sz="5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6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Debrief: how might this work in your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7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Academic Conversations: Unpacking my Instructional Decisions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My focus: collaboration to achieve depth</a:t>
            </a:r>
          </a:p>
          <a:p>
            <a:r>
              <a:rPr lang="en-US" sz="3600" dirty="0" smtClean="0"/>
              <a:t>Assets: positive small-group discussion skills</a:t>
            </a:r>
          </a:p>
          <a:p>
            <a:r>
              <a:rPr lang="en-US" sz="3600" dirty="0" smtClean="0"/>
              <a:t>Needs: develop student leadership and expand participation</a:t>
            </a:r>
          </a:p>
          <a:p>
            <a:r>
              <a:rPr lang="en-US" sz="3600" dirty="0" smtClean="0"/>
              <a:t>Strategies:</a:t>
            </a:r>
            <a:r>
              <a:rPr lang="en-US" sz="3600" dirty="0"/>
              <a:t> inner/outer circle; </a:t>
            </a:r>
            <a:r>
              <a:rPr lang="en-US" sz="3600" dirty="0" smtClean="0"/>
              <a:t>go-rounds; gradual teacher withdrawal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0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Clip #1: Launching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AP Literature 12:</a:t>
            </a:r>
            <a:r>
              <a:rPr lang="en-US" sz="3600" dirty="0"/>
              <a:t> </a:t>
            </a:r>
            <a:r>
              <a:rPr lang="en-US" sz="3600" i="1" dirty="0" smtClean="0"/>
              <a:t>The Importance of Being Earnest </a:t>
            </a:r>
          </a:p>
          <a:p>
            <a:r>
              <a:rPr lang="en-US" sz="3600" dirty="0" smtClean="0"/>
              <a:t>Discussion launch </a:t>
            </a:r>
            <a:r>
              <a:rPr lang="en-US" sz="3600" dirty="0"/>
              <a:t>with </a:t>
            </a:r>
            <a:r>
              <a:rPr lang="en-US" sz="3600" dirty="0" smtClean="0"/>
              <a:t>several new procedures: inner/outer circle, go-round, student-only leadership. (</a:t>
            </a:r>
            <a:r>
              <a:rPr lang="en-US" sz="3600" dirty="0"/>
              <a:t>5</a:t>
            </a:r>
            <a:r>
              <a:rPr lang="en-US" sz="3600" dirty="0" smtClean="0"/>
              <a:t>:25 </a:t>
            </a:r>
            <a:r>
              <a:rPr lang="en-US" sz="3600" dirty="0"/>
              <a:t>– 6:56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Watch for: student leader questioning, silence, teacher assist, student leader tries again</a:t>
            </a:r>
            <a:endParaRPr lang="en-US" sz="36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5600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19644</TotalTime>
  <Words>393</Words>
  <Application>Microsoft Macintosh PowerPoint</Application>
  <PresentationFormat>Custom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Office Theme</vt:lpstr>
      <vt:lpstr>     More About Socratic Seminars  </vt:lpstr>
      <vt:lpstr>Session Outcomes</vt:lpstr>
      <vt:lpstr>Today’s Session</vt:lpstr>
      <vt:lpstr>Socratic Seminar: short text</vt:lpstr>
      <vt:lpstr>https://www.youtube.com/watch?v=mNWyF3iSMzs </vt:lpstr>
      <vt:lpstr>PowerPoint Presentation</vt:lpstr>
      <vt:lpstr>Debrief: how might this work in your classroom?</vt:lpstr>
      <vt:lpstr>Academic Conversations: Unpacking my Instructional Decisions</vt:lpstr>
      <vt:lpstr>Clip #1: Launching the Discussion</vt:lpstr>
      <vt:lpstr>Clip #2: Outer Circle Feedback</vt:lpstr>
      <vt:lpstr>Clip #3: transition</vt:lpstr>
      <vt:lpstr>Write, then partner share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Teacher</cp:lastModifiedBy>
  <cp:revision>929</cp:revision>
  <cp:lastPrinted>2014-05-29T19:01:58Z</cp:lastPrinted>
  <dcterms:created xsi:type="dcterms:W3CDTF">2013-05-24T21:33:12Z</dcterms:created>
  <dcterms:modified xsi:type="dcterms:W3CDTF">2015-03-12T01:32:04Z</dcterms:modified>
</cp:coreProperties>
</file>