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notesMasterIdLst>
    <p:notesMasterId r:id="rId15"/>
  </p:notesMasterIdLst>
  <p:handoutMasterIdLst>
    <p:handoutMasterId r:id="rId16"/>
  </p:handoutMasterIdLst>
  <p:sldIdLst>
    <p:sldId id="728" r:id="rId3"/>
    <p:sldId id="716" r:id="rId4"/>
    <p:sldId id="742" r:id="rId5"/>
    <p:sldId id="743" r:id="rId6"/>
    <p:sldId id="745" r:id="rId7"/>
    <p:sldId id="744" r:id="rId8"/>
    <p:sldId id="747" r:id="rId9"/>
    <p:sldId id="732" r:id="rId10"/>
    <p:sldId id="738" r:id="rId11"/>
    <p:sldId id="741" r:id="rId12"/>
    <p:sldId id="748" r:id="rId13"/>
    <p:sldId id="746" r:id="rId14"/>
  </p:sldIdLst>
  <p:sldSz cx="9829800" cy="7315200"/>
  <p:notesSz cx="6950075" cy="9236075"/>
  <p:defaultTextStyle>
    <a:defPPr>
      <a:defRPr lang="en-US"/>
    </a:defPPr>
    <a:lvl1pPr marL="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04">
          <p15:clr>
            <a:srgbClr val="A4A3A4"/>
          </p15:clr>
        </p15:guide>
        <p15:guide id="2" pos="3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15" autoAdjust="0"/>
    <p:restoredTop sz="90750" autoAdjust="0"/>
  </p:normalViewPr>
  <p:slideViewPr>
    <p:cSldViewPr snapToGrid="0">
      <p:cViewPr>
        <p:scale>
          <a:sx n="80" d="100"/>
          <a:sy n="80" d="100"/>
        </p:scale>
        <p:origin x="-1104" y="144"/>
      </p:cViewPr>
      <p:guideLst>
        <p:guide orient="horz" pos="2304"/>
        <p:guide pos="3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15294"/>
    </p:cViewPr>
  </p:sorterViewPr>
  <p:notesViewPr>
    <p:cSldViewPr snapToGrid="0">
      <p:cViewPr varScale="1">
        <p:scale>
          <a:sx n="52" d="100"/>
          <a:sy n="52" d="100"/>
        </p:scale>
        <p:origin x="-1806" y="-96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7E070-0954-4E6B-A953-1F74F70B0E8C}" type="datetimeFigureOut">
              <a:rPr lang="en-US" smtClean="0"/>
              <a:t>3/11/15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378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CFFCC-51EF-4D03-9720-4C976BF68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50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11699" cy="463407"/>
          </a:xfrm>
          <a:prstGeom prst="rect">
            <a:avLst/>
          </a:prstGeom>
        </p:spPr>
        <p:txBody>
          <a:bodyPr vert="horz" lIns="92472" tIns="46235" rIns="92472" bIns="4623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4"/>
            <a:ext cx="3011699" cy="463407"/>
          </a:xfrm>
          <a:prstGeom prst="rect">
            <a:avLst/>
          </a:prstGeom>
        </p:spPr>
        <p:txBody>
          <a:bodyPr vert="horz" lIns="92472" tIns="46235" rIns="92472" bIns="46235" rtlCol="0"/>
          <a:lstStyle>
            <a:lvl1pPr algn="r">
              <a:defRPr sz="1200"/>
            </a:lvl1pPr>
          </a:lstStyle>
          <a:p>
            <a:fld id="{3B00B56A-1FF1-4473-BD78-3B9FB34FA2F8}" type="datetimeFigureOut">
              <a:rPr lang="en-US" smtClean="0"/>
              <a:t>3/11/15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154113"/>
            <a:ext cx="419100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2" tIns="46235" rIns="92472" bIns="4623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5"/>
            <a:ext cx="5560060" cy="3636705"/>
          </a:xfrm>
          <a:prstGeom prst="rect">
            <a:avLst/>
          </a:prstGeom>
        </p:spPr>
        <p:txBody>
          <a:bodyPr vert="horz" lIns="92472" tIns="46235" rIns="92472" bIns="4623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72" tIns="46235" rIns="92472" bIns="4623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72" tIns="46235" rIns="92472" bIns="46235" rtlCol="0" anchor="b"/>
          <a:lstStyle>
            <a:lvl1pPr algn="r">
              <a:defRPr sz="1200"/>
            </a:lvl1pPr>
          </a:lstStyle>
          <a:p>
            <a:fld id="{6F81C11A-4A62-4E2C-9802-7B45E53D19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8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688"/>
            </a:lvl1pPr>
            <a:lvl2pPr marL="512067" indent="0" algn="ctr">
              <a:buNone/>
              <a:defRPr sz="2240"/>
            </a:lvl2pPr>
            <a:lvl3pPr marL="1024134" indent="0" algn="ctr">
              <a:buNone/>
              <a:defRPr sz="2017"/>
            </a:lvl3pPr>
            <a:lvl4pPr marL="1536202" indent="0" algn="ctr">
              <a:buNone/>
              <a:defRPr sz="1792"/>
            </a:lvl4pPr>
            <a:lvl5pPr marL="2048269" indent="0" algn="ctr">
              <a:buNone/>
              <a:defRPr sz="1792"/>
            </a:lvl5pPr>
            <a:lvl6pPr marL="2560336" indent="0" algn="ctr">
              <a:buNone/>
              <a:defRPr sz="1792"/>
            </a:lvl6pPr>
            <a:lvl7pPr marL="3072403" indent="0" algn="ctr">
              <a:buNone/>
              <a:defRPr sz="1792"/>
            </a:lvl7pPr>
            <a:lvl8pPr marL="3584470" indent="0" algn="ctr">
              <a:buNone/>
              <a:defRPr sz="1792"/>
            </a:lvl8pPr>
            <a:lvl9pPr marL="4096538" indent="0" algn="ctr">
              <a:buNone/>
              <a:defRPr sz="179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3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9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2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802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28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98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22"/>
            <a:ext cx="8478203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29"/>
            <a:ext cx="8478203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47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48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68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1"/>
            <a:ext cx="4158466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7" y="1793241"/>
            <a:ext cx="4178945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7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65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66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152400" y="176176"/>
            <a:ext cx="3520441" cy="83210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30281" y="10082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60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55"/>
            <a:ext cx="4976336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6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69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55"/>
            <a:ext cx="4976336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71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11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1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799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9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32"/>
            <a:ext cx="8478203" cy="3042919"/>
          </a:xfrm>
        </p:spPr>
        <p:txBody>
          <a:bodyPr anchor="b"/>
          <a:lstStyle>
            <a:lvl1pPr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39"/>
            <a:ext cx="8478203" cy="1600199"/>
          </a:xfrm>
        </p:spPr>
        <p:txBody>
          <a:bodyPr/>
          <a:lstStyle>
            <a:lvl1pPr marL="0" indent="0">
              <a:buNone/>
              <a:defRPr sz="2688">
                <a:solidFill>
                  <a:schemeClr val="tx1"/>
                </a:solidFill>
              </a:defRPr>
            </a:lvl1pPr>
            <a:lvl2pPr marL="51206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024134" indent="0">
              <a:buNone/>
              <a:defRPr sz="2017">
                <a:solidFill>
                  <a:schemeClr val="tx1">
                    <a:tint val="75000"/>
                  </a:schemeClr>
                </a:solidFill>
              </a:defRPr>
            </a:lvl3pPr>
            <a:lvl4pPr marL="1536202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4pPr>
            <a:lvl5pPr marL="2048269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5pPr>
            <a:lvl6pPr marL="2560336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6pPr>
            <a:lvl7pPr marL="3072403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7pPr>
            <a:lvl8pPr marL="358447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8pPr>
            <a:lvl9pPr marL="4096538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0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4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71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2"/>
            <a:ext cx="4158466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9" y="1793242"/>
            <a:ext cx="4178945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9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1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7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65"/>
            <a:ext cx="4976336" cy="5198533"/>
          </a:xfrm>
        </p:spPr>
        <p:txBody>
          <a:bodyPr/>
          <a:lstStyle>
            <a:lvl1pPr>
              <a:defRPr sz="3584"/>
            </a:lvl1pPr>
            <a:lvl2pPr>
              <a:defRPr sz="3136"/>
            </a:lvl2pPr>
            <a:lvl3pPr>
              <a:defRPr sz="2688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4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65"/>
            <a:ext cx="4976336" cy="5198533"/>
          </a:xfrm>
        </p:spPr>
        <p:txBody>
          <a:bodyPr anchor="t"/>
          <a:lstStyle>
            <a:lvl1pPr marL="0" indent="0">
              <a:buNone/>
              <a:defRPr sz="3584"/>
            </a:lvl1pPr>
            <a:lvl2pPr marL="512067" indent="0">
              <a:buNone/>
              <a:defRPr sz="3136"/>
            </a:lvl2pPr>
            <a:lvl3pPr marL="1024134" indent="0">
              <a:buNone/>
              <a:defRPr sz="2688"/>
            </a:lvl3pPr>
            <a:lvl4pPr marL="1536202" indent="0">
              <a:buNone/>
              <a:defRPr sz="2240"/>
            </a:lvl4pPr>
            <a:lvl5pPr marL="2048269" indent="0">
              <a:buNone/>
              <a:defRPr sz="2240"/>
            </a:lvl5pPr>
            <a:lvl6pPr marL="2560336" indent="0">
              <a:buNone/>
              <a:defRPr sz="2240"/>
            </a:lvl6pPr>
            <a:lvl7pPr marL="3072403" indent="0">
              <a:buNone/>
              <a:defRPr sz="2240"/>
            </a:lvl7pPr>
            <a:lvl8pPr marL="3584470" indent="0">
              <a:buNone/>
              <a:defRPr sz="2240"/>
            </a:lvl8pPr>
            <a:lvl9pPr marL="4096538" indent="0">
              <a:buNone/>
              <a:defRPr sz="224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800" y="389471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00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2" y="678011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0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1024134" rtl="0" eaLnBrk="1" latinLnBrk="0" hangingPunct="1">
        <a:lnSpc>
          <a:spcPct val="90000"/>
        </a:lnSpc>
        <a:spcBef>
          <a:spcPct val="0"/>
        </a:spcBef>
        <a:buNone/>
        <a:defRPr sz="4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5" indent="-256035" algn="l" defTabSz="1024134" rtl="0" eaLnBrk="1" latinLnBrk="0" hangingPunct="1">
        <a:lnSpc>
          <a:spcPct val="90000"/>
        </a:lnSpc>
        <a:spcBef>
          <a:spcPts val="112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1pPr>
      <a:lvl2pPr marL="76810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9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3pPr>
      <a:lvl4pPr marL="1792236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304303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816371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328438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840505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35257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1pPr>
      <a:lvl2pPr marL="512067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2pPr>
      <a:lvl3pPr marL="1024134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3pPr>
      <a:lvl4pPr marL="1536202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048269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560336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072403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58447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096538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799" y="389468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99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1" y="678010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7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hyperlink" Target="https://www.youtube.com/watch?v=mNWyF3iSMz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900" dirty="0" smtClean="0"/>
              <a:t/>
            </a:r>
            <a:br>
              <a:rPr lang="en-US" sz="8900" dirty="0" smtClean="0"/>
            </a:br>
            <a:r>
              <a:rPr lang="en-US" sz="8900" dirty="0"/>
              <a:t/>
            </a:r>
            <a:br>
              <a:rPr lang="en-US" sz="8900" dirty="0"/>
            </a:br>
            <a:r>
              <a:rPr lang="en-US" sz="8900" dirty="0" smtClean="0"/>
              <a:t>  </a:t>
            </a:r>
            <a:br>
              <a:rPr lang="en-US" sz="8900" dirty="0" smtClean="0"/>
            </a:br>
            <a:r>
              <a:rPr lang="en-US" sz="8900" dirty="0" smtClean="0"/>
              <a:t>More About Socratic Seminars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Larger-format Discussions</a:t>
            </a:r>
          </a:p>
          <a:p>
            <a:r>
              <a:rPr lang="en-US" sz="4000" dirty="0" smtClean="0"/>
              <a:t>In Your Classroom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90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Clip #2: Outer Circle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Break halfway through and elicit feedback (12:50– 13:27; 15:20 – 16:25)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Pairs/Teacher </a:t>
            </a:r>
            <a:r>
              <a:rPr lang="en-US" dirty="0" smtClean="0"/>
              <a:t>Talk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17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Clip #3: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10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class of 31</a:t>
            </a:r>
          </a:p>
          <a:p>
            <a:r>
              <a:rPr lang="en-US" sz="4000" dirty="0" smtClean="0"/>
              <a:t>Culminating discussion on </a:t>
            </a:r>
            <a:r>
              <a:rPr lang="en-US" sz="4000" i="1" dirty="0" smtClean="0"/>
              <a:t>The Good Earth</a:t>
            </a:r>
          </a:p>
          <a:p>
            <a:r>
              <a:rPr lang="en-US" sz="4000" dirty="0" smtClean="0"/>
              <a:t>Watch for: 90 seconds transition into inner</a:t>
            </a:r>
            <a:r>
              <a:rPr lang="en-US" sz="4000" dirty="0"/>
              <a:t>/outer </a:t>
            </a:r>
            <a:r>
              <a:rPr lang="en-US" sz="4000" dirty="0" smtClean="0"/>
              <a:t>circle (15:45 – 17:15)</a:t>
            </a:r>
          </a:p>
          <a:p>
            <a:endParaRPr lang="en-US" sz="4000" dirty="0"/>
          </a:p>
          <a:p>
            <a:r>
              <a:rPr lang="en-US" sz="2800" dirty="0" smtClean="0"/>
              <a:t>Pairs/Teacher Talk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972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Write, then partner share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 </a:t>
            </a:r>
            <a:r>
              <a:rPr lang="en-US" sz="3600" dirty="0" smtClean="0"/>
              <a:t>already do</a:t>
            </a:r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 will try…</a:t>
            </a:r>
            <a:endParaRPr lang="en-US" sz="36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338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+mn-lt"/>
              </a:rPr>
              <a:t>Session Outcomes</a:t>
            </a:r>
            <a:endParaRPr lang="en-US" sz="6000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Understand the potential of discussion as a central classroom tool</a:t>
            </a:r>
          </a:p>
          <a:p>
            <a:r>
              <a:rPr lang="en-US" sz="4400" dirty="0" smtClean="0"/>
              <a:t>Acquire multiple strategies for skillfully implementing Socratic Seminars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85257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Today’s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1) Try on the work</a:t>
            </a:r>
          </a:p>
          <a:p>
            <a:pPr marL="0" indent="0">
              <a:buNone/>
            </a:pPr>
            <a:r>
              <a:rPr lang="en-US" sz="4800" dirty="0" smtClean="0"/>
              <a:t>2) </a:t>
            </a:r>
            <a:r>
              <a:rPr lang="en-US" sz="4800" dirty="0" smtClean="0"/>
              <a:t>Video clips </a:t>
            </a:r>
            <a:r>
              <a:rPr lang="en-US" sz="4800" dirty="0" smtClean="0"/>
              <a:t>of management strategies</a:t>
            </a:r>
          </a:p>
          <a:p>
            <a:pPr marL="0" indent="0">
              <a:buNone/>
            </a:pPr>
            <a:r>
              <a:rPr lang="en-US" sz="4800" dirty="0" smtClean="0"/>
              <a:t>3) </a:t>
            </a:r>
            <a:r>
              <a:rPr lang="en-US" sz="4800" dirty="0" smtClean="0"/>
              <a:t>Share/reflect </a:t>
            </a:r>
            <a:r>
              <a:rPr lang="en-US" sz="4800" dirty="0" smtClean="0"/>
              <a:t>on next </a:t>
            </a:r>
            <a:r>
              <a:rPr lang="en-US" sz="4800" dirty="0" smtClean="0"/>
              <a:t>steps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300" i="1" dirty="0" smtClean="0"/>
              <a:t>Please find a partner for teacher talk.</a:t>
            </a:r>
            <a:endParaRPr lang="en-US" sz="4300" i="1" dirty="0"/>
          </a:p>
        </p:txBody>
      </p:sp>
    </p:spTree>
    <p:extLst>
      <p:ext uri="{BB962C8B-B14F-4D97-AF65-F5344CB8AC3E}">
        <p14:creationId xmlns:p14="http://schemas.microsoft.com/office/powerpoint/2010/main" val="3109085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Socratic Seminar: short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Suzanne Vega’s “Tom’s Diner”</a:t>
            </a:r>
          </a:p>
          <a:p>
            <a:r>
              <a:rPr lang="en-US" sz="4000" dirty="0" smtClean="0"/>
              <a:t>Prepare: close reading/annotate; discuss with partner</a:t>
            </a:r>
          </a:p>
          <a:p>
            <a:r>
              <a:rPr lang="en-US" sz="4000" dirty="0" smtClean="0"/>
              <a:t>Inner and outer circles</a:t>
            </a:r>
          </a:p>
          <a:p>
            <a:endParaRPr lang="en-US" sz="4000" dirty="0"/>
          </a:p>
          <a:p>
            <a:r>
              <a:rPr lang="en-US" sz="4000" dirty="0" smtClean="0"/>
              <a:t>Debrief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621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</a:t>
            </a:r>
            <a:r>
              <a:rPr lang="en-US" dirty="0" smtClean="0">
                <a:hlinkClick r:id="rId2"/>
              </a:rPr>
              <a:t>mNWyF3iSMzs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</a:t>
            </a:r>
            <a:r>
              <a:rPr lang="en-US" dirty="0" smtClean="0"/>
              <a:t>do </a:t>
            </a:r>
            <a:r>
              <a:rPr lang="en-US" dirty="0" smtClean="0"/>
              <a:t>you notice about diction?</a:t>
            </a:r>
          </a:p>
          <a:p>
            <a:r>
              <a:rPr lang="en-US" dirty="0" smtClean="0"/>
              <a:t>What do you notice about imagery?</a:t>
            </a:r>
          </a:p>
          <a:p>
            <a:r>
              <a:rPr lang="en-US" dirty="0" smtClean="0"/>
              <a:t>Are there any symbols?</a:t>
            </a:r>
          </a:p>
          <a:p>
            <a:r>
              <a:rPr lang="en-US" dirty="0" smtClean="0"/>
              <a:t>Do you see any ambiguity? Irony?</a:t>
            </a:r>
          </a:p>
          <a:p>
            <a:r>
              <a:rPr lang="en-US" dirty="0" smtClean="0"/>
              <a:t>How does time move in this text?</a:t>
            </a:r>
          </a:p>
          <a:p>
            <a:r>
              <a:rPr lang="en-US" dirty="0" smtClean="0"/>
              <a:t>Identify the characters.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 you identify any sections/stanzas/episodes?</a:t>
            </a:r>
          </a:p>
          <a:p>
            <a:r>
              <a:rPr lang="en-US" dirty="0" smtClean="0"/>
              <a:t>What is the relationship between the episodes?</a:t>
            </a:r>
          </a:p>
          <a:p>
            <a:r>
              <a:rPr lang="en-US" dirty="0" smtClean="0"/>
              <a:t>What is the tone?</a:t>
            </a:r>
          </a:p>
          <a:p>
            <a:r>
              <a:rPr lang="en-US" dirty="0" smtClean="0"/>
              <a:t>What is a possible overall theme?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789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400" dirty="0"/>
              <a:t>This seemingly simple and </a:t>
            </a:r>
            <a:r>
              <a:rPr lang="en-US" sz="5400" dirty="0" smtClean="0"/>
              <a:t>straightforward lyric reveals a deeper significance upon closer examination of …</a:t>
            </a:r>
            <a:endParaRPr lang="en-US" sz="5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867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Debrief: how might this work in your classroom?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Partner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078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Academic Conversations: Unpacking my Instructional Decisions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My focus: collaboration to achieve depth</a:t>
            </a:r>
          </a:p>
          <a:p>
            <a:r>
              <a:rPr lang="en-US" sz="3600" dirty="0" smtClean="0"/>
              <a:t>Assets: positive small-group discussion skills</a:t>
            </a:r>
          </a:p>
          <a:p>
            <a:r>
              <a:rPr lang="en-US" sz="3600" dirty="0" smtClean="0"/>
              <a:t>Needs: develop student leadership and expand participation</a:t>
            </a:r>
          </a:p>
          <a:p>
            <a:r>
              <a:rPr lang="en-US" sz="3600" dirty="0" smtClean="0"/>
              <a:t>Strategies:</a:t>
            </a:r>
            <a:r>
              <a:rPr lang="en-US" sz="3600" dirty="0"/>
              <a:t> inner/outer circle; </a:t>
            </a:r>
            <a:r>
              <a:rPr lang="en-US" sz="3600" dirty="0" smtClean="0"/>
              <a:t>go-rounds; gradual teacher withdrawal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20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Clip #1: Launching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AP Literature 12:</a:t>
            </a:r>
            <a:r>
              <a:rPr lang="en-US" sz="3600" dirty="0"/>
              <a:t> </a:t>
            </a:r>
            <a:r>
              <a:rPr lang="en-US" sz="3600" i="1" dirty="0" smtClean="0"/>
              <a:t>The Importance of Being Earnest </a:t>
            </a:r>
          </a:p>
          <a:p>
            <a:r>
              <a:rPr lang="en-US" sz="3600" dirty="0" smtClean="0"/>
              <a:t>Discussion launch </a:t>
            </a:r>
            <a:r>
              <a:rPr lang="en-US" sz="3600" dirty="0"/>
              <a:t>with </a:t>
            </a:r>
            <a:r>
              <a:rPr lang="en-US" sz="3600" dirty="0" smtClean="0"/>
              <a:t>several new procedures: inner/outer circle, go-round, student-only leadership. (</a:t>
            </a:r>
            <a:r>
              <a:rPr lang="en-US" sz="3600" dirty="0"/>
              <a:t>5</a:t>
            </a:r>
            <a:r>
              <a:rPr lang="en-US" sz="3600" dirty="0" smtClean="0"/>
              <a:t>:25 </a:t>
            </a:r>
            <a:r>
              <a:rPr lang="en-US" sz="3600" dirty="0"/>
              <a:t>– 6:56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Watch for: student leader questioning, silence, teacher assist, student leader tries again</a:t>
            </a:r>
            <a:endParaRPr lang="en-US" sz="3600" dirty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056002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19644</TotalTime>
  <Words>393</Words>
  <Application>Microsoft Macintosh PowerPoint</Application>
  <PresentationFormat>Custom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1_Office Theme</vt:lpstr>
      <vt:lpstr>Office Theme</vt:lpstr>
      <vt:lpstr>     More About Socratic Seminars  </vt:lpstr>
      <vt:lpstr>Session Outcomes</vt:lpstr>
      <vt:lpstr>Today’s Session</vt:lpstr>
      <vt:lpstr>Socratic Seminar: short text</vt:lpstr>
      <vt:lpstr>https://www.youtube.com/watch?v=mNWyF3iSMzs </vt:lpstr>
      <vt:lpstr>PowerPoint Presentation</vt:lpstr>
      <vt:lpstr>Debrief: how might this work in your classroom?</vt:lpstr>
      <vt:lpstr>Academic Conversations: Unpacking my Instructional Decisions</vt:lpstr>
      <vt:lpstr>Clip #1: Launching the Discussion</vt:lpstr>
      <vt:lpstr>Clip #2: Outer Circle Feedback</vt:lpstr>
      <vt:lpstr>Clip #3: transition</vt:lpstr>
      <vt:lpstr>Write, then partner share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A. Forrest</dc:creator>
  <cp:lastModifiedBy>Teacher</cp:lastModifiedBy>
  <cp:revision>929</cp:revision>
  <cp:lastPrinted>2014-05-29T19:01:58Z</cp:lastPrinted>
  <dcterms:created xsi:type="dcterms:W3CDTF">2013-05-24T21:33:12Z</dcterms:created>
  <dcterms:modified xsi:type="dcterms:W3CDTF">2015-03-12T01:32:04Z</dcterms:modified>
</cp:coreProperties>
</file>