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22"/>
  </p:notesMasterIdLst>
  <p:handoutMasterIdLst>
    <p:handoutMasterId r:id="rId23"/>
  </p:handoutMasterIdLst>
  <p:sldIdLst>
    <p:sldId id="622" r:id="rId3"/>
    <p:sldId id="703" r:id="rId4"/>
    <p:sldId id="702" r:id="rId5"/>
    <p:sldId id="713" r:id="rId6"/>
    <p:sldId id="673" r:id="rId7"/>
    <p:sldId id="740" r:id="rId8"/>
    <p:sldId id="743" r:id="rId9"/>
    <p:sldId id="672" r:id="rId10"/>
    <p:sldId id="675" r:id="rId11"/>
    <p:sldId id="676" r:id="rId12"/>
    <p:sldId id="677" r:id="rId13"/>
    <p:sldId id="678" r:id="rId14"/>
    <p:sldId id="741" r:id="rId15"/>
    <p:sldId id="679" r:id="rId16"/>
    <p:sldId id="670" r:id="rId17"/>
    <p:sldId id="689" r:id="rId18"/>
    <p:sldId id="683" r:id="rId19"/>
    <p:sldId id="742" r:id="rId20"/>
    <p:sldId id="744" r:id="rId21"/>
  </p:sldIdLst>
  <p:sldSz cx="9829800" cy="7315200"/>
  <p:notesSz cx="6950075" cy="9236075"/>
  <p:defaultTextStyle>
    <a:defPPr>
      <a:defRPr lang="en-US"/>
    </a:defPPr>
    <a:lvl1pPr marL="0" algn="l" defTabSz="979600" rtl="0" eaLnBrk="1" latinLnBrk="0" hangingPunct="1">
      <a:defRPr sz="1929" kern="1200">
        <a:solidFill>
          <a:schemeClr val="tx1"/>
        </a:solidFill>
        <a:latin typeface="+mn-lt"/>
        <a:ea typeface="+mn-ea"/>
        <a:cs typeface="+mn-cs"/>
      </a:defRPr>
    </a:lvl1pPr>
    <a:lvl2pPr marL="489800" algn="l" defTabSz="979600" rtl="0" eaLnBrk="1" latinLnBrk="0" hangingPunct="1">
      <a:defRPr sz="1929" kern="1200">
        <a:solidFill>
          <a:schemeClr val="tx1"/>
        </a:solidFill>
        <a:latin typeface="+mn-lt"/>
        <a:ea typeface="+mn-ea"/>
        <a:cs typeface="+mn-cs"/>
      </a:defRPr>
    </a:lvl2pPr>
    <a:lvl3pPr marL="979600" algn="l" defTabSz="979600" rtl="0" eaLnBrk="1" latinLnBrk="0" hangingPunct="1">
      <a:defRPr sz="1929" kern="1200">
        <a:solidFill>
          <a:schemeClr val="tx1"/>
        </a:solidFill>
        <a:latin typeface="+mn-lt"/>
        <a:ea typeface="+mn-ea"/>
        <a:cs typeface="+mn-cs"/>
      </a:defRPr>
    </a:lvl3pPr>
    <a:lvl4pPr marL="1469400" algn="l" defTabSz="979600" rtl="0" eaLnBrk="1" latinLnBrk="0" hangingPunct="1">
      <a:defRPr sz="1929" kern="1200">
        <a:solidFill>
          <a:schemeClr val="tx1"/>
        </a:solidFill>
        <a:latin typeface="+mn-lt"/>
        <a:ea typeface="+mn-ea"/>
        <a:cs typeface="+mn-cs"/>
      </a:defRPr>
    </a:lvl4pPr>
    <a:lvl5pPr marL="1959202" algn="l" defTabSz="979600" rtl="0" eaLnBrk="1" latinLnBrk="0" hangingPunct="1">
      <a:defRPr sz="1929" kern="1200">
        <a:solidFill>
          <a:schemeClr val="tx1"/>
        </a:solidFill>
        <a:latin typeface="+mn-lt"/>
        <a:ea typeface="+mn-ea"/>
        <a:cs typeface="+mn-cs"/>
      </a:defRPr>
    </a:lvl5pPr>
    <a:lvl6pPr marL="2449003" algn="l" defTabSz="979600" rtl="0" eaLnBrk="1" latinLnBrk="0" hangingPunct="1">
      <a:defRPr sz="1929" kern="1200">
        <a:solidFill>
          <a:schemeClr val="tx1"/>
        </a:solidFill>
        <a:latin typeface="+mn-lt"/>
        <a:ea typeface="+mn-ea"/>
        <a:cs typeface="+mn-cs"/>
      </a:defRPr>
    </a:lvl6pPr>
    <a:lvl7pPr marL="2938803" algn="l" defTabSz="979600" rtl="0" eaLnBrk="1" latinLnBrk="0" hangingPunct="1">
      <a:defRPr sz="1929" kern="1200">
        <a:solidFill>
          <a:schemeClr val="tx1"/>
        </a:solidFill>
        <a:latin typeface="+mn-lt"/>
        <a:ea typeface="+mn-ea"/>
        <a:cs typeface="+mn-cs"/>
      </a:defRPr>
    </a:lvl7pPr>
    <a:lvl8pPr marL="3428603" algn="l" defTabSz="979600" rtl="0" eaLnBrk="1" latinLnBrk="0" hangingPunct="1">
      <a:defRPr sz="1929" kern="1200">
        <a:solidFill>
          <a:schemeClr val="tx1"/>
        </a:solidFill>
        <a:latin typeface="+mn-lt"/>
        <a:ea typeface="+mn-ea"/>
        <a:cs typeface="+mn-cs"/>
      </a:defRPr>
    </a:lvl8pPr>
    <a:lvl9pPr marL="3918403" algn="l" defTabSz="979600" rtl="0" eaLnBrk="1" latinLnBrk="0" hangingPunct="1">
      <a:defRPr sz="1929"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04">
          <p15:clr>
            <a:srgbClr val="A4A3A4"/>
          </p15:clr>
        </p15:guide>
        <p15:guide id="2" pos="3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9" autoAdjust="0"/>
    <p:restoredTop sz="71031" autoAdjust="0"/>
  </p:normalViewPr>
  <p:slideViewPr>
    <p:cSldViewPr snapToGrid="0">
      <p:cViewPr>
        <p:scale>
          <a:sx n="100" d="100"/>
          <a:sy n="100" d="100"/>
        </p:scale>
        <p:origin x="-1158" y="438"/>
      </p:cViewPr>
      <p:guideLst>
        <p:guide orient="horz" pos="2304"/>
        <p:guide pos="3096"/>
      </p:guideLst>
    </p:cSldViewPr>
  </p:slideViewPr>
  <p:outlineViewPr>
    <p:cViewPr>
      <p:scale>
        <a:sx n="33" d="100"/>
        <a:sy n="33" d="100"/>
      </p:scale>
      <p:origin x="0" y="0"/>
    </p:cViewPr>
  </p:outlineViewPr>
  <p:notesTextViewPr>
    <p:cViewPr>
      <p:scale>
        <a:sx n="1" d="1"/>
        <a:sy n="1" d="1"/>
      </p:scale>
      <p:origin x="0" y="426"/>
    </p:cViewPr>
  </p:notesTextViewPr>
  <p:sorterViewPr>
    <p:cViewPr>
      <p:scale>
        <a:sx n="120" d="100"/>
        <a:sy n="120" d="100"/>
      </p:scale>
      <p:origin x="0" y="8010"/>
    </p:cViewPr>
  </p:sorterViewPr>
  <p:notesViewPr>
    <p:cSldViewPr snapToGrid="0">
      <p:cViewPr varScale="1">
        <p:scale>
          <a:sx n="52" d="100"/>
          <a:sy n="52" d="100"/>
        </p:scale>
        <p:origin x="-1806"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Sheet1!$AH$2</c:f>
              <c:strCache>
                <c:ptCount val="1"/>
                <c:pt idx="0">
                  <c:v>Cinderella</c:v>
                </c:pt>
              </c:strCache>
            </c:strRef>
          </c:tx>
          <c:cat>
            <c:strRef>
              <c:f>Sheet1!$AI$1:$AO$1</c:f>
              <c:strCache>
                <c:ptCount val="7"/>
                <c:pt idx="0">
                  <c:v>1st Try </c:v>
                </c:pt>
                <c:pt idx="1">
                  <c:v>2nd Try </c:v>
                </c:pt>
                <c:pt idx="2">
                  <c:v>3rd Try</c:v>
                </c:pt>
                <c:pt idx="3">
                  <c:v>4th Try</c:v>
                </c:pt>
                <c:pt idx="4">
                  <c:v>5th Try</c:v>
                </c:pt>
                <c:pt idx="5">
                  <c:v>6th Try</c:v>
                </c:pt>
                <c:pt idx="6">
                  <c:v>7th Try</c:v>
                </c:pt>
              </c:strCache>
            </c:strRef>
          </c:cat>
          <c:val>
            <c:numRef>
              <c:f>Sheet1!$AI$2:$AO$2</c:f>
              <c:numCache>
                <c:formatCode>General</c:formatCode>
                <c:ptCount val="7"/>
                <c:pt idx="0">
                  <c:v>4</c:v>
                </c:pt>
                <c:pt idx="1">
                  <c:v>1</c:v>
                </c:pt>
                <c:pt idx="2">
                  <c:v>3</c:v>
                </c:pt>
                <c:pt idx="3">
                  <c:v>2</c:v>
                </c:pt>
                <c:pt idx="4">
                  <c:v>4</c:v>
                </c:pt>
                <c:pt idx="5">
                  <c:v>1</c:v>
                </c:pt>
                <c:pt idx="6">
                  <c:v>2</c:v>
                </c:pt>
              </c:numCache>
            </c:numRef>
          </c:val>
          <c:smooth val="0"/>
        </c:ser>
        <c:ser>
          <c:idx val="1"/>
          <c:order val="1"/>
          <c:tx>
            <c:strRef>
              <c:f>Sheet1!$AH$3</c:f>
              <c:strCache>
                <c:ptCount val="1"/>
                <c:pt idx="0">
                  <c:v>Snow White</c:v>
                </c:pt>
              </c:strCache>
            </c:strRef>
          </c:tx>
          <c:cat>
            <c:strRef>
              <c:f>Sheet1!$AI$1:$AO$1</c:f>
              <c:strCache>
                <c:ptCount val="7"/>
                <c:pt idx="0">
                  <c:v>1st Try </c:v>
                </c:pt>
                <c:pt idx="1">
                  <c:v>2nd Try </c:v>
                </c:pt>
                <c:pt idx="2">
                  <c:v>3rd Try</c:v>
                </c:pt>
                <c:pt idx="3">
                  <c:v>4th Try</c:v>
                </c:pt>
                <c:pt idx="4">
                  <c:v>5th Try</c:v>
                </c:pt>
                <c:pt idx="5">
                  <c:v>6th Try</c:v>
                </c:pt>
                <c:pt idx="6">
                  <c:v>7th Try</c:v>
                </c:pt>
              </c:strCache>
            </c:strRef>
          </c:cat>
          <c:val>
            <c:numRef>
              <c:f>Sheet1!$AI$3:$AO$3</c:f>
              <c:numCache>
                <c:formatCode>General</c:formatCode>
                <c:ptCount val="7"/>
                <c:pt idx="0">
                  <c:v>1</c:v>
                </c:pt>
                <c:pt idx="1">
                  <c:v>2</c:v>
                </c:pt>
                <c:pt idx="2">
                  <c:v>1</c:v>
                </c:pt>
                <c:pt idx="3">
                  <c:v>2</c:v>
                </c:pt>
                <c:pt idx="4">
                  <c:v>3</c:v>
                </c:pt>
                <c:pt idx="5">
                  <c:v>4</c:v>
                </c:pt>
                <c:pt idx="6">
                  <c:v>4</c:v>
                </c:pt>
              </c:numCache>
            </c:numRef>
          </c:val>
          <c:smooth val="0"/>
        </c:ser>
        <c:ser>
          <c:idx val="2"/>
          <c:order val="2"/>
          <c:tx>
            <c:strRef>
              <c:f>Sheet1!$AH$4</c:f>
              <c:strCache>
                <c:ptCount val="1"/>
                <c:pt idx="0">
                  <c:v>Belle</c:v>
                </c:pt>
              </c:strCache>
            </c:strRef>
          </c:tx>
          <c:cat>
            <c:strRef>
              <c:f>Sheet1!$AI$1:$AO$1</c:f>
              <c:strCache>
                <c:ptCount val="7"/>
                <c:pt idx="0">
                  <c:v>1st Try </c:v>
                </c:pt>
                <c:pt idx="1">
                  <c:v>2nd Try </c:v>
                </c:pt>
                <c:pt idx="2">
                  <c:v>3rd Try</c:v>
                </c:pt>
                <c:pt idx="3">
                  <c:v>4th Try</c:v>
                </c:pt>
                <c:pt idx="4">
                  <c:v>5th Try</c:v>
                </c:pt>
                <c:pt idx="5">
                  <c:v>6th Try</c:v>
                </c:pt>
                <c:pt idx="6">
                  <c:v>7th Try</c:v>
                </c:pt>
              </c:strCache>
            </c:strRef>
          </c:cat>
          <c:val>
            <c:numRef>
              <c:f>Sheet1!$AI$4:$AO$4</c:f>
              <c:numCache>
                <c:formatCode>General</c:formatCode>
                <c:ptCount val="7"/>
                <c:pt idx="0">
                  <c:v>4</c:v>
                </c:pt>
                <c:pt idx="1">
                  <c:v>3</c:v>
                </c:pt>
                <c:pt idx="2">
                  <c:v>4</c:v>
                </c:pt>
                <c:pt idx="3">
                  <c:v>2</c:v>
                </c:pt>
                <c:pt idx="4">
                  <c:v>1</c:v>
                </c:pt>
                <c:pt idx="5">
                  <c:v>2</c:v>
                </c:pt>
                <c:pt idx="6">
                  <c:v>1</c:v>
                </c:pt>
              </c:numCache>
            </c:numRef>
          </c:val>
          <c:smooth val="0"/>
        </c:ser>
        <c:ser>
          <c:idx val="3"/>
          <c:order val="3"/>
          <c:tx>
            <c:strRef>
              <c:f>Sheet1!$AH$5</c:f>
              <c:strCache>
                <c:ptCount val="1"/>
                <c:pt idx="0">
                  <c:v>Mastery</c:v>
                </c:pt>
              </c:strCache>
            </c:strRef>
          </c:tx>
          <c:cat>
            <c:strRef>
              <c:f>Sheet1!$AI$1:$AO$1</c:f>
              <c:strCache>
                <c:ptCount val="7"/>
                <c:pt idx="0">
                  <c:v>1st Try </c:v>
                </c:pt>
                <c:pt idx="1">
                  <c:v>2nd Try </c:v>
                </c:pt>
                <c:pt idx="2">
                  <c:v>3rd Try</c:v>
                </c:pt>
                <c:pt idx="3">
                  <c:v>4th Try</c:v>
                </c:pt>
                <c:pt idx="4">
                  <c:v>5th Try</c:v>
                </c:pt>
                <c:pt idx="5">
                  <c:v>6th Try</c:v>
                </c:pt>
                <c:pt idx="6">
                  <c:v>7th Try</c:v>
                </c:pt>
              </c:strCache>
            </c:strRef>
          </c:cat>
          <c:val>
            <c:numRef>
              <c:f>Sheet1!$AI$5:$AO$5</c:f>
              <c:numCache>
                <c:formatCode>General</c:formatCode>
                <c:ptCount val="7"/>
                <c:pt idx="0">
                  <c:v>3</c:v>
                </c:pt>
                <c:pt idx="1">
                  <c:v>3</c:v>
                </c:pt>
                <c:pt idx="2">
                  <c:v>3</c:v>
                </c:pt>
                <c:pt idx="3">
                  <c:v>3</c:v>
                </c:pt>
                <c:pt idx="4">
                  <c:v>3</c:v>
                </c:pt>
                <c:pt idx="5">
                  <c:v>3</c:v>
                </c:pt>
                <c:pt idx="6">
                  <c:v>3</c:v>
                </c:pt>
              </c:numCache>
            </c:numRef>
          </c:val>
          <c:smooth val="0"/>
        </c:ser>
        <c:dLbls>
          <c:showLegendKey val="0"/>
          <c:showVal val="0"/>
          <c:showCatName val="0"/>
          <c:showSerName val="0"/>
          <c:showPercent val="0"/>
          <c:showBubbleSize val="0"/>
        </c:dLbls>
        <c:marker val="1"/>
        <c:smooth val="0"/>
        <c:axId val="113465216"/>
        <c:axId val="113466752"/>
      </c:lineChart>
      <c:catAx>
        <c:axId val="113465216"/>
        <c:scaling>
          <c:orientation val="minMax"/>
        </c:scaling>
        <c:delete val="0"/>
        <c:axPos val="b"/>
        <c:majorTickMark val="out"/>
        <c:minorTickMark val="none"/>
        <c:tickLblPos val="nextTo"/>
        <c:crossAx val="113466752"/>
        <c:crosses val="autoZero"/>
        <c:auto val="1"/>
        <c:lblAlgn val="ctr"/>
        <c:lblOffset val="100"/>
        <c:noMultiLvlLbl val="0"/>
      </c:catAx>
      <c:valAx>
        <c:axId val="113466752"/>
        <c:scaling>
          <c:orientation val="minMax"/>
        </c:scaling>
        <c:delete val="0"/>
        <c:axPos val="l"/>
        <c:majorGridlines/>
        <c:numFmt formatCode="General" sourceLinked="1"/>
        <c:majorTickMark val="out"/>
        <c:minorTickMark val="none"/>
        <c:tickLblPos val="nextTo"/>
        <c:crossAx val="113465216"/>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2120"/>
          </a:xfrm>
          <a:prstGeom prst="rect">
            <a:avLst/>
          </a:prstGeom>
        </p:spPr>
        <p:txBody>
          <a:bodyPr vert="horz" lIns="91440" tIns="45720" rIns="91440" bIns="45720" rtlCol="0"/>
          <a:lstStyle>
            <a:lvl1pPr algn="r">
              <a:defRPr sz="1200"/>
            </a:lvl1pPr>
          </a:lstStyle>
          <a:p>
            <a:fld id="{BDC7E070-0954-4E6B-A953-1F74F70B0E8C}" type="datetimeFigureOut">
              <a:rPr lang="en-US" smtClean="0"/>
              <a:t>10/30/2014</a:t>
            </a:fld>
            <a:endParaRPr lang="en-US" dirty="0"/>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378"/>
            <a:ext cx="3011699" cy="462120"/>
          </a:xfrm>
          <a:prstGeom prst="rect">
            <a:avLst/>
          </a:prstGeom>
        </p:spPr>
        <p:txBody>
          <a:bodyPr vert="horz" lIns="91440" tIns="45720" rIns="91440" bIns="45720" rtlCol="0" anchor="b"/>
          <a:lstStyle>
            <a:lvl1pPr algn="r">
              <a:defRPr sz="1200"/>
            </a:lvl1pPr>
          </a:lstStyle>
          <a:p>
            <a:fld id="{3A0CFFCC-51EF-4D03-9720-4C976BF68B5B}" type="slidenum">
              <a:rPr lang="en-US" smtClean="0"/>
              <a:t>‹#›</a:t>
            </a:fld>
            <a:endParaRPr lang="en-US" dirty="0"/>
          </a:p>
        </p:txBody>
      </p:sp>
    </p:spTree>
    <p:extLst>
      <p:ext uri="{BB962C8B-B14F-4D97-AF65-F5344CB8AC3E}">
        <p14:creationId xmlns:p14="http://schemas.microsoft.com/office/powerpoint/2010/main" val="392705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11699" cy="463407"/>
          </a:xfrm>
          <a:prstGeom prst="rect">
            <a:avLst/>
          </a:prstGeom>
        </p:spPr>
        <p:txBody>
          <a:bodyPr vert="horz" lIns="92472" tIns="46235" rIns="92472" bIns="46235" rtlCol="0"/>
          <a:lstStyle>
            <a:lvl1pPr algn="l">
              <a:defRPr sz="1200"/>
            </a:lvl1pPr>
          </a:lstStyle>
          <a:p>
            <a:endParaRPr lang="en-US" dirty="0"/>
          </a:p>
        </p:txBody>
      </p:sp>
      <p:sp>
        <p:nvSpPr>
          <p:cNvPr id="3" name="Date Placeholder 2"/>
          <p:cNvSpPr>
            <a:spLocks noGrp="1"/>
          </p:cNvSpPr>
          <p:nvPr>
            <p:ph type="dt" idx="1"/>
          </p:nvPr>
        </p:nvSpPr>
        <p:spPr>
          <a:xfrm>
            <a:off x="3936769" y="4"/>
            <a:ext cx="3011699" cy="463407"/>
          </a:xfrm>
          <a:prstGeom prst="rect">
            <a:avLst/>
          </a:prstGeom>
        </p:spPr>
        <p:txBody>
          <a:bodyPr vert="horz" lIns="92472" tIns="46235" rIns="92472" bIns="46235" rtlCol="0"/>
          <a:lstStyle>
            <a:lvl1pPr algn="r">
              <a:defRPr sz="1200"/>
            </a:lvl1pPr>
          </a:lstStyle>
          <a:p>
            <a:fld id="{3B00B56A-1FF1-4473-BD78-3B9FB34FA2F8}" type="datetimeFigureOut">
              <a:rPr lang="en-US" smtClean="0"/>
              <a:t>10/30/2014</a:t>
            </a:fld>
            <a:endParaRPr lang="en-US" dirty="0"/>
          </a:p>
        </p:txBody>
      </p:sp>
      <p:sp>
        <p:nvSpPr>
          <p:cNvPr id="4" name="Slide Image Placeholder 3"/>
          <p:cNvSpPr>
            <a:spLocks noGrp="1" noRot="1" noChangeAspect="1"/>
          </p:cNvSpPr>
          <p:nvPr>
            <p:ph type="sldImg" idx="2"/>
          </p:nvPr>
        </p:nvSpPr>
        <p:spPr>
          <a:xfrm>
            <a:off x="1379538" y="1154113"/>
            <a:ext cx="4191000" cy="3117850"/>
          </a:xfrm>
          <a:prstGeom prst="rect">
            <a:avLst/>
          </a:prstGeom>
          <a:noFill/>
          <a:ln w="12700">
            <a:solidFill>
              <a:prstClr val="black"/>
            </a:solidFill>
          </a:ln>
        </p:spPr>
        <p:txBody>
          <a:bodyPr vert="horz" lIns="92472" tIns="46235" rIns="92472" bIns="46235" rtlCol="0" anchor="ctr"/>
          <a:lstStyle/>
          <a:p>
            <a:endParaRPr lang="en-US" dirty="0"/>
          </a:p>
        </p:txBody>
      </p:sp>
      <p:sp>
        <p:nvSpPr>
          <p:cNvPr id="5" name="Notes Placeholder 4"/>
          <p:cNvSpPr>
            <a:spLocks noGrp="1"/>
          </p:cNvSpPr>
          <p:nvPr>
            <p:ph type="body" sz="quarter" idx="3"/>
          </p:nvPr>
        </p:nvSpPr>
        <p:spPr>
          <a:xfrm>
            <a:off x="695008" y="4444866"/>
            <a:ext cx="5560060" cy="3636705"/>
          </a:xfrm>
          <a:prstGeom prst="rect">
            <a:avLst/>
          </a:prstGeom>
        </p:spPr>
        <p:txBody>
          <a:bodyPr vert="horz" lIns="92472" tIns="46235" rIns="92472" bIns="462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72" tIns="46235" rIns="92472" bIns="462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72" tIns="46235" rIns="92472" bIns="46235" rtlCol="0" anchor="b"/>
          <a:lstStyle>
            <a:lvl1pPr algn="r">
              <a:defRPr sz="1200"/>
            </a:lvl1pPr>
          </a:lstStyle>
          <a:p>
            <a:fld id="{6F81C11A-4A62-4E2C-9802-7B45E53D192F}" type="slidenum">
              <a:rPr lang="en-US" smtClean="0"/>
              <a:t>‹#›</a:t>
            </a:fld>
            <a:endParaRPr lang="en-US" dirty="0"/>
          </a:p>
        </p:txBody>
      </p:sp>
    </p:spTree>
    <p:extLst>
      <p:ext uri="{BB962C8B-B14F-4D97-AF65-F5344CB8AC3E}">
        <p14:creationId xmlns:p14="http://schemas.microsoft.com/office/powerpoint/2010/main" val="3851187382"/>
      </p:ext>
    </p:extLst>
  </p:cSld>
  <p:clrMap bg1="lt1" tx1="dk1" bg2="lt2" tx2="dk2" accent1="accent1" accent2="accent2" accent3="accent3" accent4="accent4" accent5="accent5" accent6="accent6" hlink="hlink" folHlink="folHlink"/>
  <p:notesStyle>
    <a:lvl1pPr marL="0" algn="l" defTabSz="979600" rtl="0" eaLnBrk="1" latinLnBrk="0" hangingPunct="1">
      <a:defRPr sz="1286" kern="1200">
        <a:solidFill>
          <a:schemeClr val="tx1"/>
        </a:solidFill>
        <a:latin typeface="+mn-lt"/>
        <a:ea typeface="+mn-ea"/>
        <a:cs typeface="+mn-cs"/>
      </a:defRPr>
    </a:lvl1pPr>
    <a:lvl2pPr marL="489800" algn="l" defTabSz="979600" rtl="0" eaLnBrk="1" latinLnBrk="0" hangingPunct="1">
      <a:defRPr sz="1286" kern="1200">
        <a:solidFill>
          <a:schemeClr val="tx1"/>
        </a:solidFill>
        <a:latin typeface="+mn-lt"/>
        <a:ea typeface="+mn-ea"/>
        <a:cs typeface="+mn-cs"/>
      </a:defRPr>
    </a:lvl2pPr>
    <a:lvl3pPr marL="979600" algn="l" defTabSz="979600" rtl="0" eaLnBrk="1" latinLnBrk="0" hangingPunct="1">
      <a:defRPr sz="1286" kern="1200">
        <a:solidFill>
          <a:schemeClr val="tx1"/>
        </a:solidFill>
        <a:latin typeface="+mn-lt"/>
        <a:ea typeface="+mn-ea"/>
        <a:cs typeface="+mn-cs"/>
      </a:defRPr>
    </a:lvl3pPr>
    <a:lvl4pPr marL="1469400" algn="l" defTabSz="979600" rtl="0" eaLnBrk="1" latinLnBrk="0" hangingPunct="1">
      <a:defRPr sz="1286" kern="1200">
        <a:solidFill>
          <a:schemeClr val="tx1"/>
        </a:solidFill>
        <a:latin typeface="+mn-lt"/>
        <a:ea typeface="+mn-ea"/>
        <a:cs typeface="+mn-cs"/>
      </a:defRPr>
    </a:lvl4pPr>
    <a:lvl5pPr marL="1959202" algn="l" defTabSz="979600" rtl="0" eaLnBrk="1" latinLnBrk="0" hangingPunct="1">
      <a:defRPr sz="1286" kern="1200">
        <a:solidFill>
          <a:schemeClr val="tx1"/>
        </a:solidFill>
        <a:latin typeface="+mn-lt"/>
        <a:ea typeface="+mn-ea"/>
        <a:cs typeface="+mn-cs"/>
      </a:defRPr>
    </a:lvl5pPr>
    <a:lvl6pPr marL="2449003" algn="l" defTabSz="979600" rtl="0" eaLnBrk="1" latinLnBrk="0" hangingPunct="1">
      <a:defRPr sz="1286" kern="1200">
        <a:solidFill>
          <a:schemeClr val="tx1"/>
        </a:solidFill>
        <a:latin typeface="+mn-lt"/>
        <a:ea typeface="+mn-ea"/>
        <a:cs typeface="+mn-cs"/>
      </a:defRPr>
    </a:lvl6pPr>
    <a:lvl7pPr marL="2938803" algn="l" defTabSz="979600" rtl="0" eaLnBrk="1" latinLnBrk="0" hangingPunct="1">
      <a:defRPr sz="1286" kern="1200">
        <a:solidFill>
          <a:schemeClr val="tx1"/>
        </a:solidFill>
        <a:latin typeface="+mn-lt"/>
        <a:ea typeface="+mn-ea"/>
        <a:cs typeface="+mn-cs"/>
      </a:defRPr>
    </a:lvl7pPr>
    <a:lvl8pPr marL="3428603" algn="l" defTabSz="979600" rtl="0" eaLnBrk="1" latinLnBrk="0" hangingPunct="1">
      <a:defRPr sz="1286" kern="1200">
        <a:solidFill>
          <a:schemeClr val="tx1"/>
        </a:solidFill>
        <a:latin typeface="+mn-lt"/>
        <a:ea typeface="+mn-ea"/>
        <a:cs typeface="+mn-cs"/>
      </a:defRPr>
    </a:lvl8pPr>
    <a:lvl9pPr marL="3918403" algn="l" defTabSz="979600" rtl="0" eaLnBrk="1" latinLnBrk="0" hangingPunct="1">
      <a:defRPr sz="12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Welcome</a:t>
            </a:r>
            <a:r>
              <a:rPr lang="en-US" b="0" baseline="0" dirty="0" smtClean="0"/>
              <a:t> SCUSD parents and guardians of students in Kindergarten through grade 6. We are excited to share with you changes to the elementary report card that are occurring as a result of state-wide  implementation of the Common Core State Standards. These changes will impact what you see on your child’s report card beginning with the  2014-15 school year. We believe the changes will provide you with more detailed information about your child’s progress towards meeting the standards and will allow you to support your child’s academic growth and development.  </a:t>
            </a:r>
            <a:endParaRPr lang="en-US" b="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1</a:t>
            </a:fld>
            <a:endParaRPr lang="en-US" dirty="0"/>
          </a:p>
        </p:txBody>
      </p:sp>
    </p:spTree>
    <p:extLst>
      <p:ext uri="{BB962C8B-B14F-4D97-AF65-F5344CB8AC3E}">
        <p14:creationId xmlns:p14="http://schemas.microsoft.com/office/powerpoint/2010/main" val="170832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Similar to English Language Arts and Math,  Social studies, science, and PE are graded at the Achievement Level with a numeric grade (4, 3, 2, 1)</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Standards or content has been added under Social Studies Expectations, Science Expectations, Physical education Expectations,  and is graded with an Alpha grade (O for Outstanding, S for Satisfactory, P for Progressing, N for Needs Improvement or NA if the area has not been addressed. </a:t>
            </a:r>
          </a:p>
        </p:txBody>
      </p:sp>
      <p:sp>
        <p:nvSpPr>
          <p:cNvPr id="4" name="Slide Number Placeholder 3"/>
          <p:cNvSpPr>
            <a:spLocks noGrp="1"/>
          </p:cNvSpPr>
          <p:nvPr>
            <p:ph type="sldNum" sz="quarter" idx="10"/>
          </p:nvPr>
        </p:nvSpPr>
        <p:spPr/>
        <p:txBody>
          <a:bodyPr/>
          <a:lstStyle/>
          <a:p>
            <a:fld id="{6F81C11A-4A62-4E2C-9802-7B45E53D192F}" type="slidenum">
              <a:rPr lang="en-US" smtClean="0"/>
              <a:t>10</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200" baseline="0" dirty="0" smtClean="0"/>
              <a:t>Similar to the previous report card, this report card also provides feedback on student’s progress with Behaviors that Support Learning which are work habits and behavior marks. These have been revised to reflect the social emotional learning competencies or skills. They are marked with an Alpha grade of O for outstanding, S for satisfactory, P for progressing, or N for needs improvement.</a:t>
            </a:r>
          </a:p>
        </p:txBody>
      </p:sp>
      <p:sp>
        <p:nvSpPr>
          <p:cNvPr id="4" name="Slide Number Placeholder 3"/>
          <p:cNvSpPr>
            <a:spLocks noGrp="1"/>
          </p:cNvSpPr>
          <p:nvPr>
            <p:ph type="sldNum" sz="quarter" idx="10"/>
          </p:nvPr>
        </p:nvSpPr>
        <p:spPr/>
        <p:txBody>
          <a:bodyPr/>
          <a:lstStyle/>
          <a:p>
            <a:fld id="{6F81C11A-4A62-4E2C-9802-7B45E53D192F}" type="slidenum">
              <a:rPr lang="en-US" smtClean="0"/>
              <a:t>11</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200" baseline="0" dirty="0" smtClean="0"/>
              <a:t>Student Status and Approaches to Intervention is re-organized and renamed. These are marked with an “X” to indicate the status of the student or the approach being utilized. In the example on the screen, this student is working below grade level which is marked with an X under the section titled “Student Status” and is receiving small group instruction as indicated under the section “Approaches to Intervention”</a:t>
            </a:r>
          </a:p>
        </p:txBody>
      </p:sp>
      <p:sp>
        <p:nvSpPr>
          <p:cNvPr id="4" name="Slide Number Placeholder 3"/>
          <p:cNvSpPr>
            <a:spLocks noGrp="1"/>
          </p:cNvSpPr>
          <p:nvPr>
            <p:ph type="sldNum" sz="quarter" idx="10"/>
          </p:nvPr>
        </p:nvSpPr>
        <p:spPr/>
        <p:txBody>
          <a:bodyPr/>
          <a:lstStyle/>
          <a:p>
            <a:fld id="{6F81C11A-4A62-4E2C-9802-7B45E53D192F}" type="slidenum">
              <a:rPr lang="en-US" smtClean="0"/>
              <a:t>12</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b="1" dirty="0" smtClean="0"/>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200" baseline="0" dirty="0" smtClean="0"/>
              <a:t>The Special Programs section is marked with an X if the students is in one of the program. In the example, the student  is in the English Learner Program and is receiving “Primary Language Support”</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200" baseline="0" dirty="0" smtClean="0"/>
              <a:t>The English Learner Proficiency section is marked with an “X” if the student </a:t>
            </a:r>
            <a:r>
              <a:rPr lang="en-US" sz="1200" baseline="0" dirty="0" err="1" smtClean="0"/>
              <a:t>Redesignates</a:t>
            </a:r>
            <a:r>
              <a:rPr lang="en-US" sz="1200" baseline="0" dirty="0" smtClean="0"/>
              <a:t> as Fluent English Proficient or RFEP in the trimester or is left blank. The CELDT section is marked with the students most recent scores on the CELDT or the CA English Language Proficiency Test. In the example on this slide the student’s CELDT score is marked “I” for Intermediate</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13</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400" b="0" baseline="0" dirty="0" smtClean="0"/>
              <a:t>The district has been engaged in standards based grading for several years even with the CA State Standards. We will now share with you some of the major differences between standards-based grading and traditional grading. </a:t>
            </a:r>
            <a:endParaRPr lang="en-US" sz="1400" b="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14</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focus of standards based grading is to provide feedback on where students are in relationship to the standards at a particular point in time. This feedback helps the student, the teacher, and parents or guardians understand the areas of strength and the areas were the student may need additional support. </a:t>
            </a:r>
          </a:p>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15</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b="0" baseline="0" dirty="0" smtClean="0"/>
          </a:p>
          <a:p>
            <a:pPr marL="0" indent="0">
              <a:buFont typeface="Arial"/>
              <a:buNone/>
            </a:pPr>
            <a:r>
              <a:rPr lang="en-US" sz="1200" b="0" baseline="0" dirty="0" smtClean="0"/>
              <a:t>With standards-based grading, not all assignments will be graded and count towards report card marks. Early attempts and practice should provide feedback. After a skills and concepts have been taught and practiced, more recent work should be used for marks</a:t>
            </a:r>
          </a:p>
          <a:p>
            <a:pPr marL="0" indent="0">
              <a:buFont typeface="Arial"/>
              <a:buNone/>
            </a:pPr>
            <a:endParaRPr lang="en-US" sz="1200" b="0" baseline="0" dirty="0" smtClean="0"/>
          </a:p>
          <a:p>
            <a:pPr marL="0" indent="0">
              <a:buFont typeface="Arial"/>
              <a:buNone/>
            </a:pPr>
            <a:r>
              <a:rPr lang="en-US" sz="1200" b="0" baseline="0" dirty="0" smtClean="0"/>
              <a:t>Students should have multiple opportunities to master the standards and show what they know. </a:t>
            </a:r>
          </a:p>
          <a:p>
            <a:pPr marL="0" indent="0">
              <a:buFont typeface="Arial"/>
              <a:buNone/>
            </a:pPr>
            <a:endParaRPr lang="en-US" sz="1200" b="0" baseline="0" dirty="0" smtClean="0"/>
          </a:p>
          <a:p>
            <a:pPr marL="0" indent="0">
              <a:buFont typeface="Arial"/>
              <a:buNone/>
            </a:pPr>
            <a:r>
              <a:rPr lang="en-US" sz="1200" b="0" baseline="0" dirty="0" smtClean="0"/>
              <a:t>Three to five pieces of recent evidence should be used to determine report card marks. </a:t>
            </a:r>
          </a:p>
          <a:p>
            <a:pPr marL="0" indent="0">
              <a:buFont typeface="Arial"/>
              <a:buNone/>
            </a:pPr>
            <a:endParaRPr lang="en-US" sz="1200" b="0" baseline="0" dirty="0" smtClean="0"/>
          </a:p>
          <a:p>
            <a:pPr marL="0" indent="0">
              <a:buFont typeface="Arial"/>
              <a:buNone/>
            </a:pPr>
            <a:r>
              <a:rPr lang="en-US" sz="1200" b="0" baseline="0" dirty="0" smtClean="0"/>
              <a:t>Finally, students need to be able to consistently show that they are able to meet the standards, otherwise there mark in that area should be a “2” for approaching the standards or a “P” for progressing. </a:t>
            </a:r>
          </a:p>
          <a:p>
            <a:pPr marL="661250" lvl="1" indent="-171450">
              <a:buFont typeface="Arial"/>
              <a:buChar char="•"/>
            </a:pPr>
            <a:endParaRPr lang="en-US" sz="1200" b="0" baseline="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16</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b="1" dirty="0" smtClean="0"/>
              <a:t>Time:</a:t>
            </a:r>
            <a:r>
              <a:rPr lang="en-US" sz="1400" b="1" baseline="0" dirty="0" smtClean="0"/>
              <a:t> </a:t>
            </a:r>
            <a:r>
              <a:rPr lang="en-US" sz="1400" b="0" baseline="0" dirty="0" smtClean="0"/>
              <a:t>10 minutes</a:t>
            </a:r>
            <a:endParaRPr lang="en-US" sz="1400" b="0" dirty="0" smtClean="0"/>
          </a:p>
          <a:p>
            <a:pPr marL="0" indent="0">
              <a:buFont typeface="Arial"/>
              <a:buNone/>
            </a:pPr>
            <a:endParaRPr lang="en-US" sz="1400" b="0" dirty="0" smtClean="0"/>
          </a:p>
          <a:p>
            <a:pPr marL="171450" indent="-171450">
              <a:buFont typeface="Arial"/>
              <a:buChar char="•"/>
            </a:pPr>
            <a:r>
              <a:rPr lang="en-US" sz="1400" b="0" baseline="0" dirty="0" smtClean="0"/>
              <a:t>To illustrate how standards based grading work, we will show you an example of 3 students. Cinderella, Snow White, and Belle </a:t>
            </a:r>
          </a:p>
          <a:p>
            <a:pPr marL="171450" indent="-171450">
              <a:buFont typeface="Arial"/>
              <a:buChar char="•"/>
            </a:pPr>
            <a:r>
              <a:rPr lang="en-US" sz="1400" b="0" baseline="0" dirty="0" smtClean="0"/>
              <a:t>These student have completed seven assignments that reflect their performance on one of the areas graded for Reading Literature “Key Ideas and Details. All of  the assignments are graded on a 4-point scale with a 4 meaning that the student is exceeding the standards . Note that a 3 is mastery or the score that indicates a student has met the standards.</a:t>
            </a:r>
          </a:p>
          <a:p>
            <a:pPr marL="171450" indent="-171450">
              <a:buFont typeface="Arial"/>
              <a:buChar char="•"/>
            </a:pPr>
            <a:r>
              <a:rPr lang="en-US" sz="1400" b="0" baseline="0" dirty="0" smtClean="0"/>
              <a:t>Remember, in standards based grading, we are paying closer attention to the most recent evidence or work. Take a look at the three students.  Cinderella, who is represented by the blue line has scores that have been up and down  from a 4 to 1 and 3 to a 2. Her last three scores indicate a downward trend. Snow white who is represented by the orange line, started off weak but has progressed upward. Her most recent scores shows mastery and she is beginning to exceed the standards. The last student, Belle, whose scores are represented by the grey line, started off strong, but her most recent work indicates that she is not meeting the standards.   </a:t>
            </a:r>
          </a:p>
          <a:p>
            <a:pPr marL="171450" indent="-171450">
              <a:buFont typeface="Arial"/>
              <a:buChar char="•"/>
            </a:pPr>
            <a:r>
              <a:rPr lang="en-US" sz="1400" b="0" baseline="0" dirty="0" smtClean="0"/>
              <a:t>In traditional grading, teachers would take the average of the scores to determine a students marks. Take a look at the averages for each student. Which students would pass and which would fail if these were traditional grades. If this were a traditional classroom, all of the students would receiving a failing mark. In standards based grading, teachers do not average scores to determine grades, but look at trends over time with closer attention paid to the most recent evidence. In this example, Snow White is the only student who has consistently demonstrated that she has met the standards. </a:t>
            </a:r>
          </a:p>
          <a:p>
            <a:pPr marL="171450" indent="-171450">
              <a:buFont typeface="Arial"/>
              <a:buChar char="•"/>
            </a:pPr>
            <a:endParaRPr lang="en-US" sz="1400" b="0" baseline="0" dirty="0" smtClean="0"/>
          </a:p>
          <a:p>
            <a:pPr marL="171450" indent="-171450">
              <a:buFont typeface="Arial"/>
              <a:buChar char="•"/>
            </a:pPr>
            <a:endParaRPr lang="en-US" sz="1400" b="0" baseline="0" dirty="0" smtClean="0"/>
          </a:p>
          <a:p>
            <a:pPr marL="171450" indent="-171450">
              <a:buFont typeface="Arial"/>
              <a:buChar char="•"/>
            </a:pPr>
            <a:endParaRPr lang="en-US" sz="1400" b="0" baseline="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17</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86" b="1" kern="1200" dirty="0" smtClean="0">
                <a:solidFill>
                  <a:schemeClr val="tx1"/>
                </a:solidFill>
                <a:latin typeface="+mn-lt"/>
                <a:ea typeface="+mn-ea"/>
                <a:cs typeface="+mn-cs"/>
              </a:rPr>
              <a:t>HOW CAN YOU USE THE NEW REPORTING SYSTEM TO HELP YOUR CHILD?</a:t>
            </a:r>
            <a:endParaRPr lang="en-US" sz="1286" b="0" kern="1200" dirty="0" smtClean="0">
              <a:solidFill>
                <a:schemeClr val="tx1"/>
              </a:solidFill>
              <a:latin typeface="+mn-lt"/>
              <a:ea typeface="+mn-ea"/>
              <a:cs typeface="+mn-cs"/>
            </a:endParaRPr>
          </a:p>
          <a:p>
            <a:r>
              <a:rPr lang="en-US" sz="1286" b="0" kern="1200" dirty="0" smtClean="0">
                <a:solidFill>
                  <a:schemeClr val="tx1"/>
                </a:solidFill>
                <a:latin typeface="+mn-lt"/>
                <a:ea typeface="+mn-ea"/>
                <a:cs typeface="+mn-cs"/>
              </a:rPr>
              <a:t>Standards-based report cards provide detailed information about how a child is doing in each subject. Parents will be able to see whether students need extra assistance in certain areas or when they need to be challenged even more. By using these clearly defined standards, teachers and parents can work together to ensure that students succeed</a:t>
            </a:r>
          </a:p>
          <a:p>
            <a:endParaRPr lang="en-US" sz="1286" b="0" kern="1200" baseline="0" dirty="0" smtClean="0">
              <a:solidFill>
                <a:schemeClr val="tx1"/>
              </a:solidFill>
              <a:latin typeface="+mn-lt"/>
              <a:ea typeface="+mn-ea"/>
              <a:cs typeface="+mn-cs"/>
            </a:endParaRPr>
          </a:p>
          <a:p>
            <a:r>
              <a:rPr lang="en-US" sz="1286" kern="1200" dirty="0" smtClean="0">
                <a:solidFill>
                  <a:schemeClr val="tx1"/>
                </a:solidFill>
                <a:latin typeface="+mn-lt"/>
                <a:ea typeface="+mn-ea"/>
                <a:cs typeface="+mn-cs"/>
              </a:rPr>
              <a:t>During parent-teacher conferences, ask to see samples of your child’s work. Talk to his or her teacher about whether the work samples are satisfactory, or how your child could have done a better job on the assignments. Ask how you can help your child improve or excel in various subjects and what resources are available to use outside the classroom to encourage his or her progress. </a:t>
            </a:r>
          </a:p>
          <a:p>
            <a:endParaRPr lang="en-US" sz="1286"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81C11A-4A62-4E2C-9802-7B45E53D192F}" type="slidenum">
              <a:rPr lang="en-US" smtClean="0"/>
              <a:t>18</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86" b="0" kern="1200" baseline="0" dirty="0" smtClean="0">
              <a:solidFill>
                <a:schemeClr val="tx1"/>
              </a:solidFill>
              <a:latin typeface="+mn-lt"/>
              <a:ea typeface="+mn-ea"/>
              <a:cs typeface="+mn-cs"/>
            </a:endParaRPr>
          </a:p>
          <a:p>
            <a:r>
              <a:rPr lang="en-US" sz="1286" b="0" kern="1200" baseline="0" dirty="0" smtClean="0">
                <a:solidFill>
                  <a:schemeClr val="tx1"/>
                </a:solidFill>
                <a:latin typeface="+mn-lt"/>
                <a:ea typeface="+mn-ea"/>
                <a:cs typeface="+mn-cs"/>
              </a:rPr>
              <a:t>We are excited to bring you this new report card system and believe that the information it provides will keep you better informed about your child’s progress towards meeting the standards in all subject areas. We look forward to implementing it this year school year. We encourage you to have conversations with your child’s teacher about their performance an learn as much as you can about the new Common Core State Standards. More information can be found at the SCUSD website </a:t>
            </a:r>
            <a:r>
              <a:rPr lang="en-US" sz="1286" b="0" kern="1200" baseline="0" dirty="0" err="1" smtClean="0">
                <a:solidFill>
                  <a:schemeClr val="tx1"/>
                </a:solidFill>
                <a:latin typeface="+mn-lt"/>
                <a:ea typeface="+mn-ea"/>
                <a:cs typeface="+mn-cs"/>
              </a:rPr>
              <a:t>www.scusd.edu</a:t>
            </a:r>
            <a:r>
              <a:rPr lang="en-US" sz="1286" b="0" kern="1200" baseline="0" dirty="0" smtClean="0">
                <a:solidFill>
                  <a:schemeClr val="tx1"/>
                </a:solidFill>
                <a:latin typeface="+mn-lt"/>
                <a:ea typeface="+mn-ea"/>
                <a:cs typeface="+mn-cs"/>
              </a:rPr>
              <a:t>/common-core</a:t>
            </a:r>
            <a:endParaRPr lang="en-US" sz="1200" b="0" baseline="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19</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In</a:t>
            </a:r>
            <a:r>
              <a:rPr lang="en-US" baseline="0" dirty="0" smtClean="0"/>
              <a:t> this video, we will cover three areas</a:t>
            </a:r>
          </a:p>
          <a:p>
            <a:pPr marL="0" indent="0">
              <a:buFont typeface="Arial"/>
              <a:buNone/>
            </a:pPr>
            <a:r>
              <a:rPr lang="en-US" baseline="0" dirty="0" smtClean="0"/>
              <a:t>First, we will introduce you to the new report card by highlighting some of the similarities and differences between the old and the new report card. </a:t>
            </a:r>
          </a:p>
          <a:p>
            <a:pPr marL="0" indent="0">
              <a:buFont typeface="Arial"/>
              <a:buNone/>
            </a:pPr>
            <a:r>
              <a:rPr lang="en-US" baseline="0" dirty="0" smtClean="0"/>
              <a:t>We will then share with you some of the key features of standards based grading </a:t>
            </a:r>
          </a:p>
          <a:p>
            <a:pPr marL="0" indent="0">
              <a:buFont typeface="Arial"/>
              <a:buNone/>
            </a:pPr>
            <a:r>
              <a:rPr lang="en-US" baseline="0" dirty="0" smtClean="0"/>
              <a:t>We will end with some ways you can use the new report card to support your child with meeting the standards</a:t>
            </a: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2</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Now lets take a look at the new report card and discuss what is new and what remains</a:t>
            </a:r>
            <a:r>
              <a:rPr lang="en-US" b="0" baseline="0" dirty="0" smtClean="0"/>
              <a:t> the same. </a:t>
            </a:r>
            <a:endParaRPr lang="en-US" b="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3</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dirty="0" smtClean="0"/>
              <a:t>Time:</a:t>
            </a:r>
            <a:r>
              <a:rPr lang="en-US" b="1" baseline="0" dirty="0" smtClean="0"/>
              <a:t> </a:t>
            </a:r>
            <a:r>
              <a:rPr lang="en-US" b="0" baseline="0" dirty="0" smtClean="0"/>
              <a:t>1-2 minutes</a:t>
            </a:r>
            <a:endParaRPr lang="en-US" b="0" dirty="0" smtClean="0"/>
          </a:p>
          <a:p>
            <a:pPr marL="285750" indent="-285750">
              <a:buFont typeface="Arial"/>
              <a:buChar char="•"/>
            </a:pPr>
            <a:r>
              <a:rPr lang="en-US" b="0" baseline="0" dirty="0" smtClean="0"/>
              <a:t>Take a look at the far left side of the report card where you see the grading scales. The first major difference you will see on the report card is that there are different grading scales on the new report card. The first scale “Academic Performance Level for Standards Achievement” is numerical and based on the four levels of the new state assessment, the California Assessment of Student Progress and Performance or CAASPP. Students will receive a number mark of 4 for exceeding the standard. 3 for meeting the standards, 2 for progressing towards the standards, or 1 for minimal progress.  This replaces the old scale of A for Advanced,  P for Proficient, B for Basic, BB for Below Basic, and FBB for Far Below Basic.  The headers, exceeds standards, meets standards, approaching standards, and minimal progress etc., will be used to report on your child’s achievement on the major areas for each subject such as Reading Literature, Writing,  Mathematics, Science, Physical Education, etc.  </a:t>
            </a:r>
          </a:p>
          <a:p>
            <a:pPr marL="285750" indent="-285750">
              <a:buFont typeface="Arial"/>
              <a:buChar char="•"/>
            </a:pPr>
            <a:endParaRPr lang="en-US" b="0" baseline="0" dirty="0" smtClean="0"/>
          </a:p>
          <a:p>
            <a:pPr marL="285750" indent="-285750">
              <a:buFont typeface="Arial"/>
              <a:buChar char="•"/>
            </a:pPr>
            <a:r>
              <a:rPr lang="en-US" b="0" baseline="0" dirty="0" smtClean="0"/>
              <a:t>The second scale, Academic Performance Level for Learning Expectations, is an alpha scale and is used to show how students are progressing on specific sub-skills and standards that fall under or describe each of the major areas that receive a numeric grade. Students will receive an O for Outstanding, a S for Satisfactory, a P for Progressing, or a N for Needs Improvement.  For example, the specific clusters under mathematics, or sub strands under Reading Literature. This detail is provided to help you understand your child’s areas of strength and challenge for each subject area</a:t>
            </a:r>
          </a:p>
          <a:p>
            <a:pPr marL="285750" indent="-285750">
              <a:buFont typeface="Arial"/>
              <a:buChar char="•"/>
            </a:pPr>
            <a:r>
              <a:rPr lang="en-US" b="0" baseline="0" dirty="0" smtClean="0"/>
              <a:t>You will see this illustrated more closely shortly</a:t>
            </a:r>
          </a:p>
          <a:p>
            <a:pPr marL="285750" indent="-285750">
              <a:buFont typeface="Arial"/>
              <a:buChar char="•"/>
            </a:pPr>
            <a:r>
              <a:rPr lang="en-US" b="0" baseline="0" dirty="0" smtClean="0"/>
              <a:t>The Academic Performance Level for English learner Proficiency is the same as that on the previous report card and indicates English Learner performance on the California English Language Development Test or CELDT</a:t>
            </a:r>
          </a:p>
          <a:p>
            <a:pPr marL="285750" indent="-285750">
              <a:buFont typeface="Arial"/>
              <a:buChar char="•"/>
            </a:pPr>
            <a:r>
              <a:rPr lang="en-US" b="0" baseline="0" dirty="0" smtClean="0"/>
              <a:t>The last scale “Academic Performance Level for Service Notifications” is the same as on the previous report card and indicates that a student is receiving certain services such as those for students identified as English Learners, Gifted and Talented or Students with disabilities. </a:t>
            </a:r>
          </a:p>
          <a:p>
            <a:pPr marL="285750" indent="-285750">
              <a:buFont typeface="Arial"/>
              <a:buChar char="•"/>
            </a:pPr>
            <a:endParaRPr lang="en-US" b="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4</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9600" rtl="0" eaLnBrk="1" fontAlgn="auto" latinLnBrk="0" hangingPunct="1">
              <a:lnSpc>
                <a:spcPct val="100000"/>
              </a:lnSpc>
              <a:spcBef>
                <a:spcPts val="0"/>
              </a:spcBef>
              <a:spcAft>
                <a:spcPts val="0"/>
              </a:spcAft>
              <a:buClrTx/>
              <a:buSzTx/>
              <a:buFont typeface="Arial"/>
              <a:buNone/>
              <a:tabLst/>
              <a:defRPr/>
            </a:pPr>
            <a:r>
              <a:rPr lang="en-US" sz="1400" baseline="0" dirty="0" smtClean="0"/>
              <a:t>This document provides more detailed information about the meaning of the score points on the grading scale. This scale will appear as a separate document and will be attached to your child’s report card. Remember, the standards reflect end of the grade level expectations or what the student should know and be able to do at the end of the year. The work the student will engage in over the year is designed to help them meet the standards by the end of the year. It is expected that most students will be working at the level of “2” for most of the year as they will be learning and therefore approaching the standards. This indicates normal progress.</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400" baseline="0" dirty="0" smtClean="0"/>
          </a:p>
          <a:p>
            <a:pPr marL="0" marR="0" indent="0" algn="l" defTabSz="979600" rtl="0" eaLnBrk="1" fontAlgn="auto" latinLnBrk="0" hangingPunct="1">
              <a:lnSpc>
                <a:spcPct val="100000"/>
              </a:lnSpc>
              <a:spcBef>
                <a:spcPts val="0"/>
              </a:spcBef>
              <a:spcAft>
                <a:spcPts val="0"/>
              </a:spcAft>
              <a:buClrTx/>
              <a:buSzTx/>
              <a:buFont typeface="Arial"/>
              <a:buNone/>
              <a:tabLst/>
              <a:defRPr/>
            </a:pPr>
            <a:r>
              <a:rPr lang="en-US" sz="1400" baseline="0" dirty="0" smtClean="0"/>
              <a:t>Note that a four (4) means that the student is consistently working above the grade level standards or is working in the next grade level’s standards and is doing so with independence which means that he or she does not require a great deal of support. A score of 3 means that the student is meeting the grade level expectations consistently and requires minimal support. A score of 2 means that the students is approaching the grade level expectations and requires moderate support. A score of one means that the student is making minimal progress towards grade level expectations and requires significant support. NA means that  the content area is not addressed in the trimester or is not applicable at the grade level. </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400" b="1" baseline="0" dirty="0" smtClean="0"/>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400" b="1"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5</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600" baseline="0" dirty="0" smtClean="0"/>
              <a:t>This scale, </a:t>
            </a:r>
            <a:r>
              <a:rPr lang="en-US" sz="1600" i="1" baseline="0" dirty="0" smtClean="0"/>
              <a:t>Academic Performance Level for Learning Expectations</a:t>
            </a:r>
            <a:r>
              <a:rPr lang="en-US" sz="1600" baseline="0" dirty="0" smtClean="0"/>
              <a:t>,  is to </a:t>
            </a:r>
            <a:r>
              <a:rPr lang="en-US" sz="1400" b="0" baseline="0" dirty="0" smtClean="0"/>
              <a:t>used to show how students are progressing on specific sub-skills and standards for each area receiving a numeric mark strands. These marks provide greater detail on the areas of strength and challenge.  </a:t>
            </a:r>
          </a:p>
          <a:p>
            <a:pPr marL="285750" indent="-285750">
              <a:buFont typeface="Arial"/>
              <a:buChar char="•"/>
            </a:pPr>
            <a:r>
              <a:rPr lang="en-US" sz="1400" b="0" baseline="0" dirty="0" smtClean="0"/>
              <a:t>We are advising teachers to provide  3-5 pieces of evidence to determine a mark of O, S, P, N. </a:t>
            </a:r>
          </a:p>
          <a:p>
            <a:pPr marL="285750" indent="-285750">
              <a:buFont typeface="Arial"/>
              <a:buChar char="•"/>
            </a:pPr>
            <a:r>
              <a:rPr lang="en-US" sz="1400" b="0" baseline="0" dirty="0" smtClean="0"/>
              <a:t>Note that the mark NA is used to indicate that certain areas were not addressed in that trimester or are not applicable to the grade level. These marks should not impact a students overall mark in the area. </a:t>
            </a:r>
            <a:endParaRPr lang="en-US" sz="1400" baseline="0" dirty="0" smtClean="0"/>
          </a:p>
          <a:p>
            <a:pPr marL="342900" indent="-342900">
              <a:buAutoNum type="arabicPeriod"/>
            </a:pPr>
            <a:endParaRPr lang="en-US" sz="1400" dirty="0" smtClean="0"/>
          </a:p>
          <a:p>
            <a:pPr marL="342900" indent="-342900">
              <a:buAutoNum type="arabicPeriod"/>
            </a:pPr>
            <a:endParaRPr lang="en-US" dirty="0"/>
          </a:p>
        </p:txBody>
      </p:sp>
      <p:sp>
        <p:nvSpPr>
          <p:cNvPr id="4" name="Slide Number Placeholder 3"/>
          <p:cNvSpPr>
            <a:spLocks noGrp="1"/>
          </p:cNvSpPr>
          <p:nvPr>
            <p:ph type="sldNum" sz="quarter" idx="10"/>
          </p:nvPr>
        </p:nvSpPr>
        <p:spPr/>
        <p:txBody>
          <a:bodyPr/>
          <a:lstStyle/>
          <a:p>
            <a:fld id="{6F81C11A-4A62-4E2C-9802-7B45E53D192F}" type="slidenum">
              <a:rPr lang="en-US" smtClean="0"/>
              <a:t>6</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9600" rtl="0" eaLnBrk="1" fontAlgn="auto" latinLnBrk="0" hangingPunct="1">
              <a:lnSpc>
                <a:spcPct val="100000"/>
              </a:lnSpc>
              <a:spcBef>
                <a:spcPts val="0"/>
              </a:spcBef>
              <a:spcAft>
                <a:spcPts val="0"/>
              </a:spcAft>
              <a:buClrTx/>
              <a:buSzTx/>
              <a:buFont typeface="Arial"/>
              <a:buNone/>
              <a:tabLst/>
              <a:defRPr/>
            </a:pPr>
            <a:r>
              <a:rPr lang="en-US" sz="1200" baseline="0" dirty="0" smtClean="0"/>
              <a:t>The question is sometimes asked “Should I be alarmed if my child is receiving a 2 in the first and second semester. The answer is no. You should not be surprised if your child is receiving 2’s during the first and second semester because the standards are end of year expectations and your child should be approaching the standards or scoring a 2 in the first and second trimesters. This indicates that he or she is making expected progress. A score of  2 may also indicate that the standard has not yet been taught to it’s full level of depth and complexity during the marking period, so the student is making progress. </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200" baseline="0" dirty="0" smtClean="0"/>
          </a:p>
          <a:p>
            <a:pPr marL="0" marR="0" indent="0" algn="l" defTabSz="979600" rtl="0" eaLnBrk="1" fontAlgn="auto" latinLnBrk="0" hangingPunct="1">
              <a:lnSpc>
                <a:spcPct val="100000"/>
              </a:lnSpc>
              <a:spcBef>
                <a:spcPts val="0"/>
              </a:spcBef>
              <a:spcAft>
                <a:spcPts val="0"/>
              </a:spcAft>
              <a:buClrTx/>
              <a:buSzTx/>
              <a:buFont typeface="Arial"/>
              <a:buNone/>
              <a:tabLst/>
              <a:defRPr/>
            </a:pPr>
            <a:r>
              <a:rPr lang="en-US" sz="1200" baseline="0" dirty="0" smtClean="0"/>
              <a:t>Another questioned that is asked is “Can my child receive a 3 or 4 in the first two trimesters. While this should be a rare occurrence, it is possible for a student to score a 3 or 4 in the first trimester. The student can earn 3 if their work consistently demonstrates that they have fully mastered the grade level standards. A student earns a mark of “4” if he or she is consistently working at the level of expectation of the next grade level standards. Again, these marks are not expected in the first or second trimester, but may occur. </a:t>
            </a:r>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6F81C11A-4A62-4E2C-9802-7B45E53D192F}" type="slidenum">
              <a:rPr lang="en-US" smtClean="0"/>
              <a:t>7</a:t>
            </a:fld>
            <a:endParaRPr lang="en-US" dirty="0"/>
          </a:p>
        </p:txBody>
      </p:sp>
    </p:spTree>
    <p:extLst>
      <p:ext uri="{BB962C8B-B14F-4D97-AF65-F5344CB8AC3E}">
        <p14:creationId xmlns:p14="http://schemas.microsoft.com/office/powerpoint/2010/main" val="67796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Now lets take a look at where the items from the ELA standards document appear on the report card. The sample on this slide is for Kindergarten, but is very similar to the other grade levels.</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The numeric mark is always recorded for the areas with the the word“ ACHIEVEMENT” in the title and is always in Capital letters. For example, on this sample report card, you see Reading literature Achievement, Reading Informational text achievement, Writing Achievement, Language Achievement, Speaking and Listening Achievement, and Foundations Achievement. These lines all receive a numeric grade or a 4, 3, 2, 1. </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endParaRPr lang="en-US" sz="1400" baseline="0" dirty="0" smtClean="0"/>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Under each numeric mark you see a title with the word “EXPECTATIONS”. For example. Under Reading Literature Achievement, you see “Reading Literature Expectations” Below this, you will see a list of sub skills or expectations that students will meet to demonstrate meeting the grade level standards for  Reading Literature Achievement. These include,  Key Ideas and Details, Craft and Structure, Integration of Knowledge and Ideas, and Range of Reading and Text Complexity. Each of these would receive an “Alpha mark of O for Outstanding, S for Satisfactory, P for Progressing, N for needs improvement, or NA if the areas has not been addressed in the trimester. </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endParaRPr lang="en-US" sz="1400" baseline="0" dirty="0" smtClean="0"/>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Wherever you see the word “Expectations” in the title, the skills underneath will be marked with alpha marks as indicated here.</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400" baseline="0" dirty="0" smtClean="0"/>
          </a:p>
          <a:p>
            <a:pPr marL="285750" indent="-285750">
              <a:buFont typeface="Arial"/>
              <a:buChar char="•"/>
            </a:pPr>
            <a:endParaRPr lang="en-US" sz="1400" b="0" baseline="0" dirty="0" smtClean="0"/>
          </a:p>
          <a:p>
            <a:pPr marL="342900" indent="-342900">
              <a:buAutoNum type="arabicPeriod"/>
            </a:pPr>
            <a:endParaRPr lang="en-US" sz="1400" baseline="0" dirty="0" smtClean="0"/>
          </a:p>
          <a:p>
            <a:pPr marL="342900" indent="-342900">
              <a:buAutoNum type="arabicPeriod"/>
            </a:pPr>
            <a:endParaRPr lang="en-US" sz="1400" dirty="0"/>
          </a:p>
        </p:txBody>
      </p:sp>
      <p:sp>
        <p:nvSpPr>
          <p:cNvPr id="4" name="Slide Number Placeholder 3"/>
          <p:cNvSpPr>
            <a:spLocks noGrp="1"/>
          </p:cNvSpPr>
          <p:nvPr>
            <p:ph type="sldNum" sz="quarter" idx="10"/>
          </p:nvPr>
        </p:nvSpPr>
        <p:spPr/>
        <p:txBody>
          <a:bodyPr/>
          <a:lstStyle/>
          <a:p>
            <a:fld id="{6F81C11A-4A62-4E2C-9802-7B45E53D192F}" type="slidenum">
              <a:rPr lang="en-US" smtClean="0"/>
              <a:t>8</a:t>
            </a:fld>
            <a:endParaRPr lang="en-US" dirty="0"/>
          </a:p>
        </p:txBody>
      </p:sp>
    </p:spTree>
    <p:extLst>
      <p:ext uri="{BB962C8B-B14F-4D97-AF65-F5344CB8AC3E}">
        <p14:creationId xmlns:p14="http://schemas.microsoft.com/office/powerpoint/2010/main" val="242667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400" b="1" dirty="0" smtClean="0"/>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Now lets take a look at where the items from the Math standards appear on the report card. The sample on this slide is also for Kindergarten, but is very similar to the other grade levels.</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1" baseline="0" dirty="0" smtClean="0">
                <a:solidFill>
                  <a:srgbClr val="FF0000"/>
                </a:solidFill>
              </a:rPr>
              <a:t>Look on the slide for “Mathematics Achievement. Overall Mathematics Achievement indicates how the student is doing in all of the areas for mathematics and is marked with a Numeric grade (4, 3, 2, 1).  The other area for math that receives a numeric mark are the standards for mathematical practice. These are the habits of mind and the practices of a mathematical thinker. </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Lets take a look at the other areas on the report card. Similar to English Language Arts, you see  areas with the word “Expectations in the title. </a:t>
            </a:r>
            <a:r>
              <a:rPr lang="en-US" sz="1400" b="1" baseline="0" dirty="0" smtClean="0"/>
              <a:t>These include Counting and Cardinality Expectations, Operations and Algebraic Thinking Expectations, Numbers and Operations in Base ten Expectations, Measurement and data Expectations, Geometry Expectations, Standards for Mathematical Practice Expectations.</a:t>
            </a:r>
            <a:r>
              <a:rPr lang="en-US" sz="1400" baseline="0" dirty="0" smtClean="0"/>
              <a:t> </a:t>
            </a:r>
          </a:p>
          <a:p>
            <a:pPr marL="285750" marR="0" indent="-285750" algn="l" defTabSz="979600" rtl="0" eaLnBrk="1" fontAlgn="auto" latinLnBrk="0" hangingPunct="1">
              <a:lnSpc>
                <a:spcPct val="100000"/>
              </a:lnSpc>
              <a:spcBef>
                <a:spcPts val="0"/>
              </a:spcBef>
              <a:spcAft>
                <a:spcPts val="0"/>
              </a:spcAft>
              <a:buClrTx/>
              <a:buSzTx/>
              <a:buFont typeface="Arial"/>
              <a:buChar char="•"/>
              <a:tabLst/>
              <a:defRPr/>
            </a:pPr>
            <a:r>
              <a:rPr lang="en-US" sz="1400" baseline="0" dirty="0" smtClean="0"/>
              <a:t>Under this title, you will see the sub-skills and standards for each area. These are what students are expected know and be able to do at the end of the year. These areas are always marked with an Alpha mark or an O for Outstanding, S for Satisfactory, P for Progressing, N for Needs Improvement or NA if the area is not addressed. Here is a sample of how the report card should be marked.</a:t>
            </a:r>
          </a:p>
          <a:p>
            <a:pPr marL="0" marR="0" indent="0" algn="l" defTabSz="979600" rtl="0" eaLnBrk="1" fontAlgn="auto" latinLnBrk="0" hangingPunct="1">
              <a:lnSpc>
                <a:spcPct val="100000"/>
              </a:lnSpc>
              <a:spcBef>
                <a:spcPts val="0"/>
              </a:spcBef>
              <a:spcAft>
                <a:spcPts val="0"/>
              </a:spcAft>
              <a:buClrTx/>
              <a:buSzTx/>
              <a:buFont typeface="Arial"/>
              <a:buNone/>
              <a:tabLst/>
              <a:defRPr/>
            </a:pPr>
            <a:endParaRPr lang="en-US" sz="1400" baseline="0" dirty="0" smtClean="0"/>
          </a:p>
          <a:p>
            <a:pPr marL="0" indent="0">
              <a:buNone/>
            </a:pPr>
            <a:endParaRPr lang="en-US" sz="1400" dirty="0"/>
          </a:p>
        </p:txBody>
      </p:sp>
      <p:sp>
        <p:nvSpPr>
          <p:cNvPr id="4" name="Slide Number Placeholder 3"/>
          <p:cNvSpPr>
            <a:spLocks noGrp="1"/>
          </p:cNvSpPr>
          <p:nvPr>
            <p:ph type="sldNum" sz="quarter" idx="10"/>
          </p:nvPr>
        </p:nvSpPr>
        <p:spPr/>
        <p:txBody>
          <a:bodyPr/>
          <a:lstStyle/>
          <a:p>
            <a:fld id="{6F81C11A-4A62-4E2C-9802-7B45E53D192F}" type="slidenum">
              <a:rPr lang="en-US" smtClean="0"/>
              <a:t>9</a:t>
            </a:fld>
            <a:endParaRPr lang="en-US" dirty="0"/>
          </a:p>
        </p:txBody>
      </p:sp>
    </p:spTree>
    <p:extLst>
      <p:ext uri="{BB962C8B-B14F-4D97-AF65-F5344CB8AC3E}">
        <p14:creationId xmlns:p14="http://schemas.microsoft.com/office/powerpoint/2010/main" val="242667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72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688"/>
            </a:lvl1pPr>
            <a:lvl2pPr marL="512067" indent="0" algn="ctr">
              <a:buNone/>
              <a:defRPr sz="2240"/>
            </a:lvl2pPr>
            <a:lvl3pPr marL="1024134" indent="0" algn="ctr">
              <a:buNone/>
              <a:defRPr sz="2017"/>
            </a:lvl3pPr>
            <a:lvl4pPr marL="1536202" indent="0" algn="ctr">
              <a:buNone/>
              <a:defRPr sz="1792"/>
            </a:lvl4pPr>
            <a:lvl5pPr marL="2048269" indent="0" algn="ctr">
              <a:buNone/>
              <a:defRPr sz="1792"/>
            </a:lvl5pPr>
            <a:lvl6pPr marL="2560336" indent="0" algn="ctr">
              <a:buNone/>
              <a:defRPr sz="1792"/>
            </a:lvl6pPr>
            <a:lvl7pPr marL="3072403" indent="0" algn="ctr">
              <a:buNone/>
              <a:defRPr sz="1792"/>
            </a:lvl7pPr>
            <a:lvl8pPr marL="3584470" indent="0" algn="ctr">
              <a:buNone/>
              <a:defRPr sz="1792"/>
            </a:lvl8pPr>
            <a:lvl9pPr marL="4096538" indent="0" algn="ctr">
              <a:buNone/>
              <a:defRPr sz="179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6379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7875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2"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802"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2885288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1197187"/>
            <a:ext cx="8355330" cy="2546773"/>
          </a:xfrm>
        </p:spPr>
        <p:txBody>
          <a:bodyPr anchor="b"/>
          <a:lstStyle>
            <a:lvl1pPr algn="ctr">
              <a:defRPr sz="6400"/>
            </a:lvl1pPr>
          </a:lstStyle>
          <a:p>
            <a:r>
              <a:rPr lang="en-US" smtClean="0"/>
              <a:t>Click to edit Master title style</a:t>
            </a:r>
            <a:endParaRPr lang="en-US" dirty="0"/>
          </a:p>
        </p:txBody>
      </p:sp>
      <p:sp>
        <p:nvSpPr>
          <p:cNvPr id="3" name="Subtitle 2"/>
          <p:cNvSpPr>
            <a:spLocks noGrp="1"/>
          </p:cNvSpPr>
          <p:nvPr>
            <p:ph type="subTitle" idx="1"/>
          </p:nvPr>
        </p:nvSpPr>
        <p:spPr>
          <a:xfrm>
            <a:off x="1228725" y="3842174"/>
            <a:ext cx="737235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561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61649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22"/>
            <a:ext cx="8478203" cy="3042919"/>
          </a:xfrm>
        </p:spPr>
        <p:txBody>
          <a:bodyPr anchor="b"/>
          <a:lstStyle>
            <a:lvl1pPr>
              <a:defRPr sz="640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29"/>
            <a:ext cx="8478203"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1464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77324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68"/>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1"/>
            <a:ext cx="4158466"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7" y="1793241"/>
            <a:ext cx="4178945"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4976337"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48996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39356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54167" b="85556"/>
          <a:stretch/>
        </p:blipFill>
        <p:spPr>
          <a:xfrm>
            <a:off x="152400" y="176176"/>
            <a:ext cx="3520441" cy="832105"/>
          </a:xfrm>
          <a:prstGeom prst="rect">
            <a:avLst/>
          </a:prstGeom>
        </p:spPr>
      </p:pic>
      <p:cxnSp>
        <p:nvCxnSpPr>
          <p:cNvPr id="6" name="Straight Connector 5"/>
          <p:cNvCxnSpPr/>
          <p:nvPr userDrawn="1"/>
        </p:nvCxnSpPr>
        <p:spPr>
          <a:xfrm>
            <a:off x="30281" y="1008281"/>
            <a:ext cx="9799519" cy="9526"/>
          </a:xfrm>
          <a:prstGeom prst="line">
            <a:avLst/>
          </a:prstGeom>
          <a:ln w="63500">
            <a:solidFill>
              <a:srgbClr val="33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0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Content Placeholder 2"/>
          <p:cNvSpPr>
            <a:spLocks noGrp="1"/>
          </p:cNvSpPr>
          <p:nvPr>
            <p:ph idx="1"/>
          </p:nvPr>
        </p:nvSpPr>
        <p:spPr>
          <a:xfrm>
            <a:off x="4178945" y="1053255"/>
            <a:ext cx="4976336"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36566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46846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55"/>
            <a:ext cx="4976336"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69547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39351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4451" y="389467"/>
            <a:ext cx="2119551"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5799" y="389467"/>
            <a:ext cx="6235779" cy="6199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288659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679" y="1823732"/>
            <a:ext cx="8478203" cy="3042919"/>
          </a:xfrm>
        </p:spPr>
        <p:txBody>
          <a:bodyPr anchor="b"/>
          <a:lstStyle>
            <a:lvl1pPr>
              <a:defRPr sz="6720"/>
            </a:lvl1pPr>
          </a:lstStyle>
          <a:p>
            <a:r>
              <a:rPr lang="en-US" smtClean="0"/>
              <a:t>Click to edit Master title style</a:t>
            </a:r>
            <a:endParaRPr lang="en-US" dirty="0"/>
          </a:p>
        </p:txBody>
      </p:sp>
      <p:sp>
        <p:nvSpPr>
          <p:cNvPr id="3" name="Text Placeholder 2"/>
          <p:cNvSpPr>
            <a:spLocks noGrp="1"/>
          </p:cNvSpPr>
          <p:nvPr>
            <p:ph type="body" idx="1"/>
          </p:nvPr>
        </p:nvSpPr>
        <p:spPr>
          <a:xfrm>
            <a:off x="670679" y="4895439"/>
            <a:ext cx="8478203" cy="1600199"/>
          </a:xfrm>
        </p:spPr>
        <p:txBody>
          <a:bodyPr/>
          <a:lstStyle>
            <a:lvl1pPr marL="0" indent="0">
              <a:buNone/>
              <a:defRPr sz="2688">
                <a:solidFill>
                  <a:schemeClr val="tx1"/>
                </a:solidFill>
              </a:defRPr>
            </a:lvl1pPr>
            <a:lvl2pPr marL="512067" indent="0">
              <a:buNone/>
              <a:defRPr sz="2240">
                <a:solidFill>
                  <a:schemeClr val="tx1">
                    <a:tint val="75000"/>
                  </a:schemeClr>
                </a:solidFill>
              </a:defRPr>
            </a:lvl2pPr>
            <a:lvl3pPr marL="1024134" indent="0">
              <a:buNone/>
              <a:defRPr sz="2017">
                <a:solidFill>
                  <a:schemeClr val="tx1">
                    <a:tint val="75000"/>
                  </a:schemeClr>
                </a:solidFill>
              </a:defRPr>
            </a:lvl3pPr>
            <a:lvl4pPr marL="1536202" indent="0">
              <a:buNone/>
              <a:defRPr sz="1792">
                <a:solidFill>
                  <a:schemeClr val="tx1">
                    <a:tint val="75000"/>
                  </a:schemeClr>
                </a:solidFill>
              </a:defRPr>
            </a:lvl4pPr>
            <a:lvl5pPr marL="2048269" indent="0">
              <a:buNone/>
              <a:defRPr sz="1792">
                <a:solidFill>
                  <a:schemeClr val="tx1">
                    <a:tint val="75000"/>
                  </a:schemeClr>
                </a:solidFill>
              </a:defRPr>
            </a:lvl5pPr>
            <a:lvl6pPr marL="2560336" indent="0">
              <a:buNone/>
              <a:defRPr sz="1792">
                <a:solidFill>
                  <a:schemeClr val="tx1">
                    <a:tint val="75000"/>
                  </a:schemeClr>
                </a:solidFill>
              </a:defRPr>
            </a:lvl6pPr>
            <a:lvl7pPr marL="3072403" indent="0">
              <a:buNone/>
              <a:defRPr sz="1792">
                <a:solidFill>
                  <a:schemeClr val="tx1">
                    <a:tint val="75000"/>
                  </a:schemeClr>
                </a:solidFill>
              </a:defRPr>
            </a:lvl7pPr>
            <a:lvl8pPr marL="3584470" indent="0">
              <a:buNone/>
              <a:defRPr sz="1792">
                <a:solidFill>
                  <a:schemeClr val="tx1">
                    <a:tint val="75000"/>
                  </a:schemeClr>
                </a:solidFill>
              </a:defRPr>
            </a:lvl8pPr>
            <a:lvl9pPr marL="4096538" indent="0">
              <a:buNone/>
              <a:defRPr sz="17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383190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5799"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6336" y="1947333"/>
            <a:ext cx="4177665" cy="46414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94934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079" y="389471"/>
            <a:ext cx="8478203"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7080" y="1793242"/>
            <a:ext cx="4158466"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4" name="Content Placeholder 3"/>
          <p:cNvSpPr>
            <a:spLocks noGrp="1"/>
          </p:cNvSpPr>
          <p:nvPr>
            <p:ph sz="half" idx="2"/>
          </p:nvPr>
        </p:nvSpPr>
        <p:spPr>
          <a:xfrm>
            <a:off x="677080" y="2672080"/>
            <a:ext cx="4158466"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6339" y="1793242"/>
            <a:ext cx="4178945" cy="878839"/>
          </a:xfrm>
        </p:spPr>
        <p:txBody>
          <a:bodyPr anchor="b"/>
          <a:lstStyle>
            <a:lvl1pPr marL="0" indent="0">
              <a:buNone/>
              <a:defRPr sz="2688" b="1"/>
            </a:lvl1pPr>
            <a:lvl2pPr marL="512067" indent="0">
              <a:buNone/>
              <a:defRPr sz="2240" b="1"/>
            </a:lvl2pPr>
            <a:lvl3pPr marL="1024134" indent="0">
              <a:buNone/>
              <a:defRPr sz="2017" b="1"/>
            </a:lvl3pPr>
            <a:lvl4pPr marL="1536202" indent="0">
              <a:buNone/>
              <a:defRPr sz="1792" b="1"/>
            </a:lvl4pPr>
            <a:lvl5pPr marL="2048269" indent="0">
              <a:buNone/>
              <a:defRPr sz="1792" b="1"/>
            </a:lvl5pPr>
            <a:lvl6pPr marL="2560336" indent="0">
              <a:buNone/>
              <a:defRPr sz="1792" b="1"/>
            </a:lvl6pPr>
            <a:lvl7pPr marL="3072403" indent="0">
              <a:buNone/>
              <a:defRPr sz="1792" b="1"/>
            </a:lvl7pPr>
            <a:lvl8pPr marL="3584470" indent="0">
              <a:buNone/>
              <a:defRPr sz="1792" b="1"/>
            </a:lvl8pPr>
            <a:lvl9pPr marL="4096538" indent="0">
              <a:buNone/>
              <a:defRPr sz="1792" b="1"/>
            </a:lvl9pPr>
          </a:lstStyle>
          <a:p>
            <a:pPr lvl="0"/>
            <a:r>
              <a:rPr lang="en-US" smtClean="0"/>
              <a:t>Click to edit Master text styles</a:t>
            </a:r>
          </a:p>
        </p:txBody>
      </p:sp>
      <p:sp>
        <p:nvSpPr>
          <p:cNvPr id="6" name="Content Placeholder 5"/>
          <p:cNvSpPr>
            <a:spLocks noGrp="1"/>
          </p:cNvSpPr>
          <p:nvPr>
            <p:ph sz="quarter" idx="4"/>
          </p:nvPr>
        </p:nvSpPr>
        <p:spPr>
          <a:xfrm>
            <a:off x="4976339" y="2672080"/>
            <a:ext cx="4178945" cy="39302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284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04561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81147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Content Placeholder 2"/>
          <p:cNvSpPr>
            <a:spLocks noGrp="1"/>
          </p:cNvSpPr>
          <p:nvPr>
            <p:ph idx="1"/>
          </p:nvPr>
        </p:nvSpPr>
        <p:spPr>
          <a:xfrm>
            <a:off x="4178945" y="1053265"/>
            <a:ext cx="4976336" cy="5198533"/>
          </a:xfrm>
        </p:spPr>
        <p:txBody>
          <a:bodyPr/>
          <a:lstStyle>
            <a:lvl1pPr>
              <a:defRPr sz="3584"/>
            </a:lvl1pPr>
            <a:lvl2pPr>
              <a:defRPr sz="3136"/>
            </a:lvl2pPr>
            <a:lvl3pPr>
              <a:defRPr sz="2688"/>
            </a:lvl3pPr>
            <a:lvl4pPr>
              <a:defRPr sz="2240"/>
            </a:lvl4pPr>
            <a:lvl5pPr>
              <a:defRPr sz="2240"/>
            </a:lvl5pPr>
            <a:lvl6pPr>
              <a:defRPr sz="2240"/>
            </a:lvl6pPr>
            <a:lvl7pPr>
              <a:defRPr sz="2240"/>
            </a:lvl7pPr>
            <a:lvl8pPr>
              <a:defRPr sz="2240"/>
            </a:lvl8pPr>
            <a:lvl9pPr>
              <a:defRPr sz="22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4387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079" y="487680"/>
            <a:ext cx="3170366" cy="1706880"/>
          </a:xfrm>
        </p:spPr>
        <p:txBody>
          <a:bodyPr anchor="b"/>
          <a:lstStyle>
            <a:lvl1pPr>
              <a:defRPr sz="358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78945" y="1053265"/>
            <a:ext cx="4976336" cy="5198533"/>
          </a:xfrm>
        </p:spPr>
        <p:txBody>
          <a:bodyPr anchor="t"/>
          <a:lstStyle>
            <a:lvl1pPr marL="0" indent="0">
              <a:buNone/>
              <a:defRPr sz="3584"/>
            </a:lvl1pPr>
            <a:lvl2pPr marL="512067" indent="0">
              <a:buNone/>
              <a:defRPr sz="3136"/>
            </a:lvl2pPr>
            <a:lvl3pPr marL="1024134" indent="0">
              <a:buNone/>
              <a:defRPr sz="2688"/>
            </a:lvl3pPr>
            <a:lvl4pPr marL="1536202" indent="0">
              <a:buNone/>
              <a:defRPr sz="2240"/>
            </a:lvl4pPr>
            <a:lvl5pPr marL="2048269" indent="0">
              <a:buNone/>
              <a:defRPr sz="2240"/>
            </a:lvl5pPr>
            <a:lvl6pPr marL="2560336" indent="0">
              <a:buNone/>
              <a:defRPr sz="2240"/>
            </a:lvl6pPr>
            <a:lvl7pPr marL="3072403" indent="0">
              <a:buNone/>
              <a:defRPr sz="2240"/>
            </a:lvl7pPr>
            <a:lvl8pPr marL="3584470" indent="0">
              <a:buNone/>
              <a:defRPr sz="2240"/>
            </a:lvl8pPr>
            <a:lvl9pPr marL="4096538" indent="0">
              <a:buNone/>
              <a:defRPr sz="224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079" y="2194560"/>
            <a:ext cx="3170366" cy="4065694"/>
          </a:xfrm>
        </p:spPr>
        <p:txBody>
          <a:bodyPr/>
          <a:lstStyle>
            <a:lvl1pPr marL="0" indent="0">
              <a:buNone/>
              <a:defRPr sz="1792"/>
            </a:lvl1pPr>
            <a:lvl2pPr marL="512067" indent="0">
              <a:buNone/>
              <a:defRPr sz="1569"/>
            </a:lvl2pPr>
            <a:lvl3pPr marL="1024134" indent="0">
              <a:buNone/>
              <a:defRPr sz="1344"/>
            </a:lvl3pPr>
            <a:lvl4pPr marL="1536202" indent="0">
              <a:buNone/>
              <a:defRPr sz="1121"/>
            </a:lvl4pPr>
            <a:lvl5pPr marL="2048269" indent="0">
              <a:buNone/>
              <a:defRPr sz="1121"/>
            </a:lvl5pPr>
            <a:lvl6pPr marL="2560336" indent="0">
              <a:buNone/>
              <a:defRPr sz="1121"/>
            </a:lvl6pPr>
            <a:lvl7pPr marL="3072403" indent="0">
              <a:buNone/>
              <a:defRPr sz="1121"/>
            </a:lvl7pPr>
            <a:lvl8pPr marL="3584470" indent="0">
              <a:buNone/>
              <a:defRPr sz="1121"/>
            </a:lvl8pPr>
            <a:lvl9pPr marL="4096538" indent="0">
              <a:buNone/>
              <a:defRPr sz="112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59683-00B4-4106-94BE-DCBE475237DC}" type="slidenum">
              <a:rPr lang="en-US" smtClean="0"/>
              <a:t>‹#›</a:t>
            </a:fld>
            <a:endParaRPr lang="en-US" dirty="0"/>
          </a:p>
        </p:txBody>
      </p:sp>
    </p:spTree>
    <p:extLst>
      <p:ext uri="{BB962C8B-B14F-4D97-AF65-F5344CB8AC3E}">
        <p14:creationId xmlns:p14="http://schemas.microsoft.com/office/powerpoint/2010/main" val="109818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800" y="389471"/>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800"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18"/>
            <a:ext cx="2211705" cy="389467"/>
          </a:xfrm>
          <a:prstGeom prst="rect">
            <a:avLst/>
          </a:prstGeom>
        </p:spPr>
        <p:txBody>
          <a:bodyPr vert="horz" lIns="91440" tIns="45720" rIns="91440" bIns="45720" rtlCol="0" anchor="ctr"/>
          <a:lstStyle>
            <a:lvl1pPr algn="l">
              <a:defRPr sz="1344">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2" y="6780118"/>
            <a:ext cx="3317558" cy="389467"/>
          </a:xfrm>
          <a:prstGeom prst="rect">
            <a:avLst/>
          </a:prstGeom>
        </p:spPr>
        <p:txBody>
          <a:bodyPr vert="horz" lIns="91440" tIns="45720" rIns="91440" bIns="45720" rtlCol="0" anchor="ctr"/>
          <a:lstStyle>
            <a:lvl1pPr algn="ctr">
              <a:defRPr sz="134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18"/>
            <a:ext cx="2211705" cy="389467"/>
          </a:xfrm>
          <a:prstGeom prst="rect">
            <a:avLst/>
          </a:prstGeom>
        </p:spPr>
        <p:txBody>
          <a:bodyPr vert="horz" lIns="91440" tIns="45720" rIns="91440" bIns="45720" rtlCol="0" anchor="ctr"/>
          <a:lstStyle>
            <a:lvl1pPr algn="r">
              <a:defRPr sz="1344">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3296303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1024134" rtl="0" eaLnBrk="1" latinLnBrk="0" hangingPunct="1">
        <a:lnSpc>
          <a:spcPct val="90000"/>
        </a:lnSpc>
        <a:spcBef>
          <a:spcPct val="0"/>
        </a:spcBef>
        <a:buNone/>
        <a:defRPr sz="4928" kern="1200">
          <a:solidFill>
            <a:schemeClr val="tx1"/>
          </a:solidFill>
          <a:latin typeface="+mj-lt"/>
          <a:ea typeface="+mj-ea"/>
          <a:cs typeface="+mj-cs"/>
        </a:defRPr>
      </a:lvl1pPr>
    </p:titleStyle>
    <p:bodyStyle>
      <a:lvl1pPr marL="256035" indent="-256035" algn="l" defTabSz="1024134" rtl="0" eaLnBrk="1" latinLnBrk="0" hangingPunct="1">
        <a:lnSpc>
          <a:spcPct val="90000"/>
        </a:lnSpc>
        <a:spcBef>
          <a:spcPts val="1121"/>
        </a:spcBef>
        <a:buFont typeface="Arial" panose="020B0604020202020204" pitchFamily="34" charset="0"/>
        <a:buChar char="•"/>
        <a:defRPr sz="3136" kern="1200">
          <a:solidFill>
            <a:schemeClr val="tx1"/>
          </a:solidFill>
          <a:latin typeface="+mn-lt"/>
          <a:ea typeface="+mn-ea"/>
          <a:cs typeface="+mn-cs"/>
        </a:defRPr>
      </a:lvl1pPr>
      <a:lvl2pPr marL="768102" indent="-256035" algn="l" defTabSz="1024134" rtl="0" eaLnBrk="1" latinLnBrk="0" hangingPunct="1">
        <a:lnSpc>
          <a:spcPct val="90000"/>
        </a:lnSpc>
        <a:spcBef>
          <a:spcPts val="560"/>
        </a:spcBef>
        <a:buFont typeface="Arial" panose="020B0604020202020204" pitchFamily="34" charset="0"/>
        <a:buChar char="•"/>
        <a:defRPr sz="2688" kern="1200">
          <a:solidFill>
            <a:schemeClr val="tx1"/>
          </a:solidFill>
          <a:latin typeface="+mn-lt"/>
          <a:ea typeface="+mn-ea"/>
          <a:cs typeface="+mn-cs"/>
        </a:defRPr>
      </a:lvl2pPr>
      <a:lvl3pPr marL="1280169" indent="-256035" algn="l" defTabSz="1024134" rtl="0" eaLnBrk="1" latinLnBrk="0" hangingPunct="1">
        <a:lnSpc>
          <a:spcPct val="90000"/>
        </a:lnSpc>
        <a:spcBef>
          <a:spcPts val="560"/>
        </a:spcBef>
        <a:buFont typeface="Arial" panose="020B0604020202020204" pitchFamily="34" charset="0"/>
        <a:buChar char="•"/>
        <a:defRPr sz="2240" kern="1200">
          <a:solidFill>
            <a:schemeClr val="tx1"/>
          </a:solidFill>
          <a:latin typeface="+mn-lt"/>
          <a:ea typeface="+mn-ea"/>
          <a:cs typeface="+mn-cs"/>
        </a:defRPr>
      </a:lvl3pPr>
      <a:lvl4pPr marL="1792236"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4pPr>
      <a:lvl5pPr marL="2304303"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5pPr>
      <a:lvl6pPr marL="2816371"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6pPr>
      <a:lvl7pPr marL="3328438"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7pPr>
      <a:lvl8pPr marL="3840505"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8pPr>
      <a:lvl9pPr marL="4352572" indent="-256035" algn="l" defTabSz="1024134" rtl="0" eaLnBrk="1" latinLnBrk="0" hangingPunct="1">
        <a:lnSpc>
          <a:spcPct val="90000"/>
        </a:lnSpc>
        <a:spcBef>
          <a:spcPts val="560"/>
        </a:spcBef>
        <a:buFont typeface="Arial" panose="020B0604020202020204" pitchFamily="34" charset="0"/>
        <a:buChar char="•"/>
        <a:defRPr sz="2017" kern="1200">
          <a:solidFill>
            <a:schemeClr val="tx1"/>
          </a:solidFill>
          <a:latin typeface="+mn-lt"/>
          <a:ea typeface="+mn-ea"/>
          <a:cs typeface="+mn-cs"/>
        </a:defRPr>
      </a:lvl9pPr>
    </p:bodyStyle>
    <p:otherStyle>
      <a:defPPr>
        <a:defRPr lang="en-US"/>
      </a:defPPr>
      <a:lvl1pPr marL="0" algn="l" defTabSz="1024134" rtl="0" eaLnBrk="1" latinLnBrk="0" hangingPunct="1">
        <a:defRPr sz="2017" kern="1200">
          <a:solidFill>
            <a:schemeClr val="tx1"/>
          </a:solidFill>
          <a:latin typeface="+mn-lt"/>
          <a:ea typeface="+mn-ea"/>
          <a:cs typeface="+mn-cs"/>
        </a:defRPr>
      </a:lvl1pPr>
      <a:lvl2pPr marL="512067" algn="l" defTabSz="1024134" rtl="0" eaLnBrk="1" latinLnBrk="0" hangingPunct="1">
        <a:defRPr sz="2017" kern="1200">
          <a:solidFill>
            <a:schemeClr val="tx1"/>
          </a:solidFill>
          <a:latin typeface="+mn-lt"/>
          <a:ea typeface="+mn-ea"/>
          <a:cs typeface="+mn-cs"/>
        </a:defRPr>
      </a:lvl2pPr>
      <a:lvl3pPr marL="1024134" algn="l" defTabSz="1024134" rtl="0" eaLnBrk="1" latinLnBrk="0" hangingPunct="1">
        <a:defRPr sz="2017" kern="1200">
          <a:solidFill>
            <a:schemeClr val="tx1"/>
          </a:solidFill>
          <a:latin typeface="+mn-lt"/>
          <a:ea typeface="+mn-ea"/>
          <a:cs typeface="+mn-cs"/>
        </a:defRPr>
      </a:lvl3pPr>
      <a:lvl4pPr marL="1536202" algn="l" defTabSz="1024134" rtl="0" eaLnBrk="1" latinLnBrk="0" hangingPunct="1">
        <a:defRPr sz="2017" kern="1200">
          <a:solidFill>
            <a:schemeClr val="tx1"/>
          </a:solidFill>
          <a:latin typeface="+mn-lt"/>
          <a:ea typeface="+mn-ea"/>
          <a:cs typeface="+mn-cs"/>
        </a:defRPr>
      </a:lvl4pPr>
      <a:lvl5pPr marL="2048269" algn="l" defTabSz="1024134" rtl="0" eaLnBrk="1" latinLnBrk="0" hangingPunct="1">
        <a:defRPr sz="2017" kern="1200">
          <a:solidFill>
            <a:schemeClr val="tx1"/>
          </a:solidFill>
          <a:latin typeface="+mn-lt"/>
          <a:ea typeface="+mn-ea"/>
          <a:cs typeface="+mn-cs"/>
        </a:defRPr>
      </a:lvl5pPr>
      <a:lvl6pPr marL="2560336" algn="l" defTabSz="1024134" rtl="0" eaLnBrk="1" latinLnBrk="0" hangingPunct="1">
        <a:defRPr sz="2017" kern="1200">
          <a:solidFill>
            <a:schemeClr val="tx1"/>
          </a:solidFill>
          <a:latin typeface="+mn-lt"/>
          <a:ea typeface="+mn-ea"/>
          <a:cs typeface="+mn-cs"/>
        </a:defRPr>
      </a:lvl6pPr>
      <a:lvl7pPr marL="3072403" algn="l" defTabSz="1024134" rtl="0" eaLnBrk="1" latinLnBrk="0" hangingPunct="1">
        <a:defRPr sz="2017" kern="1200">
          <a:solidFill>
            <a:schemeClr val="tx1"/>
          </a:solidFill>
          <a:latin typeface="+mn-lt"/>
          <a:ea typeface="+mn-ea"/>
          <a:cs typeface="+mn-cs"/>
        </a:defRPr>
      </a:lvl7pPr>
      <a:lvl8pPr marL="3584470" algn="l" defTabSz="1024134" rtl="0" eaLnBrk="1" latinLnBrk="0" hangingPunct="1">
        <a:defRPr sz="2017" kern="1200">
          <a:solidFill>
            <a:schemeClr val="tx1"/>
          </a:solidFill>
          <a:latin typeface="+mn-lt"/>
          <a:ea typeface="+mn-ea"/>
          <a:cs typeface="+mn-cs"/>
        </a:defRPr>
      </a:lvl8pPr>
      <a:lvl9pPr marL="4096538" algn="l" defTabSz="1024134" rtl="0" eaLnBrk="1" latinLnBrk="0" hangingPunct="1">
        <a:defRPr sz="201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799" y="389468"/>
            <a:ext cx="8478203"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5799" y="1947333"/>
            <a:ext cx="8478203" cy="46414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5799" y="6780108"/>
            <a:ext cx="2211705" cy="389467"/>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56121" y="6780108"/>
            <a:ext cx="3317558"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2296" y="6780108"/>
            <a:ext cx="2211705"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7A059683-00B4-4106-94BE-DCBE475237DC}" type="slidenum">
              <a:rPr lang="en-US" smtClean="0"/>
              <a:t>‹#›</a:t>
            </a:fld>
            <a:endParaRPr lang="en-US" dirty="0"/>
          </a:p>
        </p:txBody>
      </p:sp>
    </p:spTree>
    <p:extLst>
      <p:ext uri="{BB962C8B-B14F-4D97-AF65-F5344CB8AC3E}">
        <p14:creationId xmlns:p14="http://schemas.microsoft.com/office/powerpoint/2010/main" val="22214777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scusd.edu/common-core"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64" y="1080008"/>
            <a:ext cx="9686936" cy="5640006"/>
          </a:xfrm>
          <a:prstGeom prst="rect">
            <a:avLst/>
          </a:prstGeom>
        </p:spPr>
        <p:txBody>
          <a:bodyPr wrap="square">
            <a:spAutoFit/>
          </a:bodyPr>
          <a:lstStyle/>
          <a:p>
            <a:pPr algn="ctr"/>
            <a:endParaRPr lang="en-US" sz="1050" b="1" i="1" dirty="0"/>
          </a:p>
          <a:p>
            <a:pPr algn="ctr"/>
            <a:endParaRPr lang="en-US" sz="4000" b="1" i="1" dirty="0">
              <a:latin typeface="Cambria"/>
              <a:cs typeface="Cambria"/>
            </a:endParaRPr>
          </a:p>
          <a:p>
            <a:pPr algn="ctr"/>
            <a:r>
              <a:rPr lang="en-US" sz="3600" b="1" i="1" dirty="0" smtClean="0">
                <a:latin typeface="Cambria"/>
                <a:cs typeface="Cambria"/>
              </a:rPr>
              <a:t>CCSS-Aligned K-6 Report Card Training </a:t>
            </a:r>
          </a:p>
          <a:p>
            <a:pPr algn="ctr"/>
            <a:r>
              <a:rPr lang="en-US" sz="3600" b="1" i="1" dirty="0" smtClean="0">
                <a:latin typeface="Cambria"/>
                <a:cs typeface="Cambria"/>
              </a:rPr>
              <a:t>for SCUSD Parents/Guardians</a:t>
            </a:r>
          </a:p>
          <a:p>
            <a:pPr algn="ctr"/>
            <a:endParaRPr lang="en-US" sz="3600" b="1" i="1" dirty="0">
              <a:latin typeface="Cambria"/>
              <a:cs typeface="Cambria"/>
            </a:endParaRPr>
          </a:p>
          <a:p>
            <a:pPr algn="ctr"/>
            <a:endParaRPr lang="en-US" sz="3600" b="1" i="1" dirty="0" smtClean="0">
              <a:latin typeface="Cambria"/>
              <a:cs typeface="Cambria"/>
            </a:endParaRPr>
          </a:p>
          <a:p>
            <a:pPr algn="ctr"/>
            <a:endParaRPr lang="en-US" sz="3600" i="1" dirty="0" smtClean="0">
              <a:latin typeface="Cambria"/>
              <a:cs typeface="Cambria"/>
            </a:endParaRPr>
          </a:p>
          <a:p>
            <a:pPr algn="ctr"/>
            <a:endParaRPr lang="en-US" sz="3600" b="1" i="1" dirty="0">
              <a:latin typeface="Cambria"/>
              <a:cs typeface="Cambria"/>
            </a:endParaRPr>
          </a:p>
          <a:p>
            <a:pPr algn="ctr"/>
            <a:endParaRPr lang="en-US" sz="4000" b="1" i="1" dirty="0" smtClean="0">
              <a:latin typeface="Cambria"/>
              <a:cs typeface="Cambria"/>
            </a:endParaRPr>
          </a:p>
          <a:p>
            <a:pPr algn="ctr"/>
            <a:endParaRPr lang="en-US" sz="1800" b="1" dirty="0"/>
          </a:p>
          <a:p>
            <a:pPr algn="ctr"/>
            <a:endParaRPr lang="en-US" sz="3600" dirty="0" smtClean="0">
              <a:solidFill>
                <a:srgbClr val="000000"/>
              </a:solidFill>
            </a:endParaRPr>
          </a:p>
        </p:txBody>
      </p:sp>
      <p:pic>
        <p:nvPicPr>
          <p:cNvPr id="4" name="Picture 3" descr="Report C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700" y="3286125"/>
            <a:ext cx="3289300" cy="2908300"/>
          </a:xfrm>
          <a:prstGeom prst="rect">
            <a:avLst/>
          </a:prstGeom>
        </p:spPr>
      </p:pic>
    </p:spTree>
    <p:extLst>
      <p:ext uri="{BB962C8B-B14F-4D97-AF65-F5344CB8AC3E}">
        <p14:creationId xmlns:p14="http://schemas.microsoft.com/office/powerpoint/2010/main" val="416009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638175" y="1676400"/>
            <a:ext cx="8353425" cy="584775"/>
          </a:xfrm>
          <a:prstGeom prst="rect">
            <a:avLst/>
          </a:prstGeom>
          <a:solidFill>
            <a:srgbClr val="FFFFFF"/>
          </a:solidFill>
        </p:spPr>
        <p:txBody>
          <a:bodyPr wrap="square" rtlCol="0">
            <a:spAutoFit/>
          </a:bodyPr>
          <a:lstStyle/>
          <a:p>
            <a:pPr algn="ctr"/>
            <a:r>
              <a:rPr lang="en-US" sz="3200" dirty="0" smtClean="0">
                <a:latin typeface="Cambria"/>
                <a:cs typeface="Cambria"/>
              </a:rPr>
              <a:t>Social Studies, Science, and Physical Education</a:t>
            </a:r>
            <a:endParaRPr lang="en-US" sz="3200" dirty="0">
              <a:latin typeface="Cambria"/>
              <a:cs typeface="Cambria"/>
            </a:endParaRPr>
          </a:p>
        </p:txBody>
      </p:sp>
      <p:pic>
        <p:nvPicPr>
          <p:cNvPr id="2" name="Picture 1"/>
          <p:cNvPicPr>
            <a:picLocks noChangeAspect="1"/>
          </p:cNvPicPr>
          <p:nvPr/>
        </p:nvPicPr>
        <p:blipFill>
          <a:blip r:embed="rId3"/>
          <a:stretch>
            <a:fillRect/>
          </a:stretch>
        </p:blipFill>
        <p:spPr>
          <a:xfrm>
            <a:off x="254000" y="2438400"/>
            <a:ext cx="4737100" cy="3030338"/>
          </a:xfrm>
          <a:prstGeom prst="rect">
            <a:avLst/>
          </a:prstGeom>
        </p:spPr>
      </p:pic>
      <p:pic>
        <p:nvPicPr>
          <p:cNvPr id="7" name="Picture 6"/>
          <p:cNvPicPr>
            <a:picLocks noChangeAspect="1"/>
          </p:cNvPicPr>
          <p:nvPr/>
        </p:nvPicPr>
        <p:blipFill>
          <a:blip r:embed="rId4"/>
          <a:stretch>
            <a:fillRect/>
          </a:stretch>
        </p:blipFill>
        <p:spPr>
          <a:xfrm>
            <a:off x="241299" y="5422900"/>
            <a:ext cx="4814455" cy="1714500"/>
          </a:xfrm>
          <a:prstGeom prst="rect">
            <a:avLst/>
          </a:prstGeom>
        </p:spPr>
      </p:pic>
      <p:pic>
        <p:nvPicPr>
          <p:cNvPr id="9" name="Picture 8"/>
          <p:cNvPicPr>
            <a:picLocks noChangeAspect="1"/>
          </p:cNvPicPr>
          <p:nvPr/>
        </p:nvPicPr>
        <p:blipFill>
          <a:blip r:embed="rId5"/>
          <a:stretch>
            <a:fillRect/>
          </a:stretch>
        </p:blipFill>
        <p:spPr>
          <a:xfrm>
            <a:off x="5130800" y="2374900"/>
            <a:ext cx="4343400" cy="3502742"/>
          </a:xfrm>
          <a:prstGeom prst="rect">
            <a:avLst/>
          </a:prstGeom>
        </p:spPr>
      </p:pic>
      <p:sp>
        <p:nvSpPr>
          <p:cNvPr id="19" name="TextBox 18"/>
          <p:cNvSpPr txBox="1"/>
          <p:nvPr/>
        </p:nvSpPr>
        <p:spPr>
          <a:xfrm>
            <a:off x="3479800" y="3390900"/>
            <a:ext cx="482600" cy="276999"/>
          </a:xfrm>
          <a:prstGeom prst="rect">
            <a:avLst/>
          </a:prstGeom>
          <a:noFill/>
        </p:spPr>
        <p:txBody>
          <a:bodyPr wrap="square" rtlCol="0">
            <a:spAutoFit/>
          </a:bodyPr>
          <a:lstStyle/>
          <a:p>
            <a:r>
              <a:rPr lang="en-US" sz="1200" b="1" dirty="0"/>
              <a:t>S</a:t>
            </a:r>
          </a:p>
        </p:txBody>
      </p:sp>
      <p:sp>
        <p:nvSpPr>
          <p:cNvPr id="20" name="TextBox 19"/>
          <p:cNvSpPr txBox="1"/>
          <p:nvPr/>
        </p:nvSpPr>
        <p:spPr>
          <a:xfrm>
            <a:off x="3492500" y="5981700"/>
            <a:ext cx="431800" cy="276999"/>
          </a:xfrm>
          <a:prstGeom prst="rect">
            <a:avLst/>
          </a:prstGeom>
          <a:noFill/>
        </p:spPr>
        <p:txBody>
          <a:bodyPr wrap="square" rtlCol="0">
            <a:spAutoFit/>
          </a:bodyPr>
          <a:lstStyle/>
          <a:p>
            <a:r>
              <a:rPr lang="en-US" sz="1200" b="1" dirty="0"/>
              <a:t>2</a:t>
            </a:r>
          </a:p>
        </p:txBody>
      </p:sp>
      <p:sp>
        <p:nvSpPr>
          <p:cNvPr id="21" name="TextBox 20"/>
          <p:cNvSpPr txBox="1"/>
          <p:nvPr/>
        </p:nvSpPr>
        <p:spPr>
          <a:xfrm>
            <a:off x="3429000" y="3721100"/>
            <a:ext cx="406400" cy="276999"/>
          </a:xfrm>
          <a:prstGeom prst="rect">
            <a:avLst/>
          </a:prstGeom>
          <a:noFill/>
        </p:spPr>
        <p:txBody>
          <a:bodyPr wrap="square" rtlCol="0">
            <a:spAutoFit/>
          </a:bodyPr>
          <a:lstStyle/>
          <a:p>
            <a:r>
              <a:rPr lang="en-US" sz="1200" b="1" dirty="0" smtClean="0"/>
              <a:t>NA</a:t>
            </a:r>
            <a:endParaRPr lang="en-US" sz="1200" b="1" dirty="0"/>
          </a:p>
        </p:txBody>
      </p:sp>
      <p:sp>
        <p:nvSpPr>
          <p:cNvPr id="22" name="TextBox 21"/>
          <p:cNvSpPr txBox="1"/>
          <p:nvPr/>
        </p:nvSpPr>
        <p:spPr>
          <a:xfrm>
            <a:off x="3482975" y="2894398"/>
            <a:ext cx="355600" cy="276999"/>
          </a:xfrm>
          <a:prstGeom prst="rect">
            <a:avLst/>
          </a:prstGeom>
          <a:noFill/>
        </p:spPr>
        <p:txBody>
          <a:bodyPr wrap="square" rtlCol="0">
            <a:spAutoFit/>
          </a:bodyPr>
          <a:lstStyle/>
          <a:p>
            <a:r>
              <a:rPr lang="en-US" sz="1200" b="1" dirty="0"/>
              <a:t>2</a:t>
            </a:r>
          </a:p>
        </p:txBody>
      </p:sp>
      <p:sp>
        <p:nvSpPr>
          <p:cNvPr id="23" name="TextBox 22"/>
          <p:cNvSpPr txBox="1"/>
          <p:nvPr/>
        </p:nvSpPr>
        <p:spPr>
          <a:xfrm>
            <a:off x="3505200" y="6400800"/>
            <a:ext cx="482600" cy="276999"/>
          </a:xfrm>
          <a:prstGeom prst="rect">
            <a:avLst/>
          </a:prstGeom>
          <a:noFill/>
        </p:spPr>
        <p:txBody>
          <a:bodyPr wrap="square" rtlCol="0">
            <a:spAutoFit/>
          </a:bodyPr>
          <a:lstStyle/>
          <a:p>
            <a:r>
              <a:rPr lang="en-US" sz="1200" b="1" dirty="0" smtClean="0"/>
              <a:t>P</a:t>
            </a:r>
            <a:endParaRPr lang="en-US" sz="1200" b="1" dirty="0"/>
          </a:p>
        </p:txBody>
      </p:sp>
      <p:sp>
        <p:nvSpPr>
          <p:cNvPr id="24" name="TextBox 23"/>
          <p:cNvSpPr txBox="1"/>
          <p:nvPr/>
        </p:nvSpPr>
        <p:spPr>
          <a:xfrm>
            <a:off x="7988300" y="3746500"/>
            <a:ext cx="482600" cy="276999"/>
          </a:xfrm>
          <a:prstGeom prst="rect">
            <a:avLst/>
          </a:prstGeom>
          <a:noFill/>
        </p:spPr>
        <p:txBody>
          <a:bodyPr wrap="square" rtlCol="0">
            <a:spAutoFit/>
          </a:bodyPr>
          <a:lstStyle/>
          <a:p>
            <a:r>
              <a:rPr lang="en-US" sz="1200" b="1" dirty="0"/>
              <a:t>2</a:t>
            </a:r>
          </a:p>
        </p:txBody>
      </p:sp>
      <p:sp>
        <p:nvSpPr>
          <p:cNvPr id="25" name="TextBox 24"/>
          <p:cNvSpPr txBox="1"/>
          <p:nvPr/>
        </p:nvSpPr>
        <p:spPr>
          <a:xfrm>
            <a:off x="7937500" y="4152900"/>
            <a:ext cx="482600" cy="276999"/>
          </a:xfrm>
          <a:prstGeom prst="rect">
            <a:avLst/>
          </a:prstGeom>
          <a:noFill/>
        </p:spPr>
        <p:txBody>
          <a:bodyPr wrap="square" rtlCol="0">
            <a:spAutoFit/>
          </a:bodyPr>
          <a:lstStyle/>
          <a:p>
            <a:r>
              <a:rPr lang="en-US" sz="1200" b="1" dirty="0" smtClean="0"/>
              <a:t> P</a:t>
            </a:r>
            <a:endParaRPr lang="en-US" sz="1200" b="1" dirty="0"/>
          </a:p>
        </p:txBody>
      </p:sp>
      <p:sp>
        <p:nvSpPr>
          <p:cNvPr id="15" name="TextBox 14"/>
          <p:cNvSpPr txBox="1"/>
          <p:nvPr/>
        </p:nvSpPr>
        <p:spPr>
          <a:xfrm>
            <a:off x="3467100" y="4064000"/>
            <a:ext cx="406400" cy="276999"/>
          </a:xfrm>
          <a:prstGeom prst="rect">
            <a:avLst/>
          </a:prstGeom>
          <a:noFill/>
        </p:spPr>
        <p:txBody>
          <a:bodyPr wrap="square" rtlCol="0">
            <a:spAutoFit/>
          </a:bodyPr>
          <a:lstStyle/>
          <a:p>
            <a:r>
              <a:rPr lang="en-US" sz="1200" b="1" dirty="0" smtClean="0"/>
              <a:t>P</a:t>
            </a:r>
            <a:endParaRPr lang="en-US" sz="1200" b="1" dirty="0"/>
          </a:p>
        </p:txBody>
      </p:sp>
      <p:sp>
        <p:nvSpPr>
          <p:cNvPr id="16" name="TextBox 15"/>
          <p:cNvSpPr txBox="1"/>
          <p:nvPr/>
        </p:nvSpPr>
        <p:spPr>
          <a:xfrm>
            <a:off x="3467100" y="4394200"/>
            <a:ext cx="406400" cy="276999"/>
          </a:xfrm>
          <a:prstGeom prst="rect">
            <a:avLst/>
          </a:prstGeom>
          <a:noFill/>
        </p:spPr>
        <p:txBody>
          <a:bodyPr wrap="square" rtlCol="0">
            <a:spAutoFit/>
          </a:bodyPr>
          <a:lstStyle/>
          <a:p>
            <a:r>
              <a:rPr lang="en-US" sz="1200" b="1" dirty="0" smtClean="0"/>
              <a:t>P</a:t>
            </a:r>
            <a:endParaRPr lang="en-US" sz="1200" b="1" dirty="0"/>
          </a:p>
        </p:txBody>
      </p:sp>
      <p:sp>
        <p:nvSpPr>
          <p:cNvPr id="17" name="TextBox 16"/>
          <p:cNvSpPr txBox="1"/>
          <p:nvPr/>
        </p:nvSpPr>
        <p:spPr>
          <a:xfrm>
            <a:off x="3429000" y="4762500"/>
            <a:ext cx="406400" cy="276999"/>
          </a:xfrm>
          <a:prstGeom prst="rect">
            <a:avLst/>
          </a:prstGeom>
          <a:noFill/>
        </p:spPr>
        <p:txBody>
          <a:bodyPr wrap="square" rtlCol="0">
            <a:spAutoFit/>
          </a:bodyPr>
          <a:lstStyle/>
          <a:p>
            <a:r>
              <a:rPr lang="en-US" sz="1200" b="1" dirty="0" smtClean="0"/>
              <a:t>NA</a:t>
            </a:r>
            <a:endParaRPr lang="en-US" sz="1200" b="1" dirty="0"/>
          </a:p>
        </p:txBody>
      </p:sp>
      <p:sp>
        <p:nvSpPr>
          <p:cNvPr id="18" name="TextBox 17"/>
          <p:cNvSpPr txBox="1"/>
          <p:nvPr/>
        </p:nvSpPr>
        <p:spPr>
          <a:xfrm>
            <a:off x="3416300" y="5092700"/>
            <a:ext cx="406400" cy="276999"/>
          </a:xfrm>
          <a:prstGeom prst="rect">
            <a:avLst/>
          </a:prstGeom>
          <a:noFill/>
        </p:spPr>
        <p:txBody>
          <a:bodyPr wrap="square" rtlCol="0">
            <a:spAutoFit/>
          </a:bodyPr>
          <a:lstStyle/>
          <a:p>
            <a:r>
              <a:rPr lang="en-US" sz="1200" b="1" dirty="0" smtClean="0"/>
              <a:t>NA</a:t>
            </a:r>
            <a:endParaRPr lang="en-US" sz="1200" b="1" dirty="0"/>
          </a:p>
        </p:txBody>
      </p:sp>
      <p:sp>
        <p:nvSpPr>
          <p:cNvPr id="26" name="TextBox 25"/>
          <p:cNvSpPr txBox="1"/>
          <p:nvPr/>
        </p:nvSpPr>
        <p:spPr>
          <a:xfrm>
            <a:off x="3467100" y="6616700"/>
            <a:ext cx="406400" cy="276999"/>
          </a:xfrm>
          <a:prstGeom prst="rect">
            <a:avLst/>
          </a:prstGeom>
          <a:noFill/>
        </p:spPr>
        <p:txBody>
          <a:bodyPr wrap="square" rtlCol="0">
            <a:spAutoFit/>
          </a:bodyPr>
          <a:lstStyle/>
          <a:p>
            <a:r>
              <a:rPr lang="en-US" sz="1200" b="1" dirty="0" smtClean="0"/>
              <a:t>NA</a:t>
            </a:r>
            <a:endParaRPr lang="en-US" sz="1200" b="1" dirty="0"/>
          </a:p>
        </p:txBody>
      </p:sp>
      <p:sp>
        <p:nvSpPr>
          <p:cNvPr id="27" name="TextBox 26"/>
          <p:cNvSpPr txBox="1"/>
          <p:nvPr/>
        </p:nvSpPr>
        <p:spPr>
          <a:xfrm>
            <a:off x="3479800" y="6832600"/>
            <a:ext cx="406400" cy="276999"/>
          </a:xfrm>
          <a:prstGeom prst="rect">
            <a:avLst/>
          </a:prstGeom>
          <a:noFill/>
        </p:spPr>
        <p:txBody>
          <a:bodyPr wrap="square" rtlCol="0">
            <a:spAutoFit/>
          </a:bodyPr>
          <a:lstStyle/>
          <a:p>
            <a:r>
              <a:rPr lang="en-US" sz="1200" b="1" dirty="0" smtClean="0"/>
              <a:t>NA</a:t>
            </a:r>
            <a:endParaRPr lang="en-US" sz="1200" b="1" dirty="0"/>
          </a:p>
        </p:txBody>
      </p:sp>
      <p:sp>
        <p:nvSpPr>
          <p:cNvPr id="28" name="TextBox 27"/>
          <p:cNvSpPr txBox="1"/>
          <p:nvPr/>
        </p:nvSpPr>
        <p:spPr>
          <a:xfrm>
            <a:off x="7924800" y="4483100"/>
            <a:ext cx="482600" cy="276999"/>
          </a:xfrm>
          <a:prstGeom prst="rect">
            <a:avLst/>
          </a:prstGeom>
          <a:noFill/>
        </p:spPr>
        <p:txBody>
          <a:bodyPr wrap="square" rtlCol="0">
            <a:spAutoFit/>
          </a:bodyPr>
          <a:lstStyle/>
          <a:p>
            <a:r>
              <a:rPr lang="en-US" sz="1200" b="1" dirty="0" smtClean="0"/>
              <a:t> P</a:t>
            </a:r>
            <a:endParaRPr lang="en-US" sz="1200" b="1" dirty="0"/>
          </a:p>
        </p:txBody>
      </p:sp>
      <p:sp>
        <p:nvSpPr>
          <p:cNvPr id="29" name="TextBox 28"/>
          <p:cNvSpPr txBox="1"/>
          <p:nvPr/>
        </p:nvSpPr>
        <p:spPr>
          <a:xfrm>
            <a:off x="7962900" y="4813300"/>
            <a:ext cx="482600" cy="276999"/>
          </a:xfrm>
          <a:prstGeom prst="rect">
            <a:avLst/>
          </a:prstGeom>
          <a:noFill/>
        </p:spPr>
        <p:txBody>
          <a:bodyPr wrap="square" rtlCol="0">
            <a:spAutoFit/>
          </a:bodyPr>
          <a:lstStyle/>
          <a:p>
            <a:r>
              <a:rPr lang="en-US" sz="1200" b="1" dirty="0" smtClean="0"/>
              <a:t> </a:t>
            </a:r>
            <a:r>
              <a:rPr lang="en-US" sz="1200" b="1" dirty="0"/>
              <a:t>S</a:t>
            </a:r>
          </a:p>
        </p:txBody>
      </p:sp>
      <p:sp>
        <p:nvSpPr>
          <p:cNvPr id="30" name="TextBox 29"/>
          <p:cNvSpPr txBox="1"/>
          <p:nvPr/>
        </p:nvSpPr>
        <p:spPr>
          <a:xfrm>
            <a:off x="7988300" y="5130800"/>
            <a:ext cx="482600" cy="276999"/>
          </a:xfrm>
          <a:prstGeom prst="rect">
            <a:avLst/>
          </a:prstGeom>
          <a:noFill/>
        </p:spPr>
        <p:txBody>
          <a:bodyPr wrap="square" rtlCol="0">
            <a:spAutoFit/>
          </a:bodyPr>
          <a:lstStyle/>
          <a:p>
            <a:r>
              <a:rPr lang="en-US" sz="1200" b="1" dirty="0" smtClean="0"/>
              <a:t> NA</a:t>
            </a:r>
            <a:endParaRPr lang="en-US" sz="1200" b="1" dirty="0"/>
          </a:p>
        </p:txBody>
      </p:sp>
      <p:sp>
        <p:nvSpPr>
          <p:cNvPr id="31" name="TextBox 30"/>
          <p:cNvSpPr txBox="1"/>
          <p:nvPr/>
        </p:nvSpPr>
        <p:spPr>
          <a:xfrm>
            <a:off x="7962900" y="5473700"/>
            <a:ext cx="482600" cy="276999"/>
          </a:xfrm>
          <a:prstGeom prst="rect">
            <a:avLst/>
          </a:prstGeom>
          <a:noFill/>
        </p:spPr>
        <p:txBody>
          <a:bodyPr wrap="square" rtlCol="0">
            <a:spAutoFit/>
          </a:bodyPr>
          <a:lstStyle/>
          <a:p>
            <a:r>
              <a:rPr lang="en-US" sz="1200" b="1" dirty="0" smtClean="0"/>
              <a:t> NA</a:t>
            </a:r>
            <a:endParaRPr lang="en-US" sz="1200" b="1" dirty="0"/>
          </a:p>
        </p:txBody>
      </p:sp>
      <p:sp>
        <p:nvSpPr>
          <p:cNvPr id="32" name="TextBox 31"/>
          <p:cNvSpPr txBox="1"/>
          <p:nvPr/>
        </p:nvSpPr>
        <p:spPr>
          <a:xfrm>
            <a:off x="7962900" y="2908300"/>
            <a:ext cx="482600" cy="276999"/>
          </a:xfrm>
          <a:prstGeom prst="rect">
            <a:avLst/>
          </a:prstGeom>
          <a:noFill/>
        </p:spPr>
        <p:txBody>
          <a:bodyPr wrap="square" rtlCol="0">
            <a:spAutoFit/>
          </a:bodyPr>
          <a:lstStyle/>
          <a:p>
            <a:r>
              <a:rPr lang="en-US" sz="1200" b="1" dirty="0" smtClean="0"/>
              <a:t> NA</a:t>
            </a:r>
            <a:endParaRPr lang="en-US" sz="1200" b="1" dirty="0"/>
          </a:p>
        </p:txBody>
      </p:sp>
    </p:spTree>
    <p:extLst>
      <p:ext uri="{BB962C8B-B14F-4D97-AF65-F5344CB8AC3E}">
        <p14:creationId xmlns:p14="http://schemas.microsoft.com/office/powerpoint/2010/main" val="1897344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2349500" y="1676400"/>
            <a:ext cx="6184900" cy="584776"/>
          </a:xfrm>
          <a:prstGeom prst="rect">
            <a:avLst/>
          </a:prstGeom>
          <a:solidFill>
            <a:srgbClr val="FFFFFF"/>
          </a:solidFill>
        </p:spPr>
        <p:txBody>
          <a:bodyPr wrap="square" rtlCol="0">
            <a:spAutoFit/>
          </a:bodyPr>
          <a:lstStyle/>
          <a:p>
            <a:pPr algn="ctr"/>
            <a:r>
              <a:rPr lang="en-US" sz="3200" dirty="0" smtClean="0">
                <a:latin typeface="Cambria"/>
                <a:cs typeface="Cambria"/>
              </a:rPr>
              <a:t>Behaviors that Support Learning</a:t>
            </a:r>
            <a:endParaRPr lang="en-US" sz="3200" dirty="0">
              <a:latin typeface="Cambria"/>
              <a:cs typeface="Cambria"/>
            </a:endParaRPr>
          </a:p>
        </p:txBody>
      </p:sp>
      <p:pic>
        <p:nvPicPr>
          <p:cNvPr id="3" name="Picture 2"/>
          <p:cNvPicPr>
            <a:picLocks noChangeAspect="1"/>
          </p:cNvPicPr>
          <p:nvPr/>
        </p:nvPicPr>
        <p:blipFill>
          <a:blip r:embed="rId3"/>
          <a:stretch>
            <a:fillRect/>
          </a:stretch>
        </p:blipFill>
        <p:spPr>
          <a:xfrm>
            <a:off x="3489901" y="2261176"/>
            <a:ext cx="6247823" cy="3928339"/>
          </a:xfrm>
          <a:prstGeom prst="rect">
            <a:avLst/>
          </a:prstGeom>
        </p:spPr>
      </p:pic>
      <p:pic>
        <p:nvPicPr>
          <p:cNvPr id="10" name="Picture 2" descr="http://casel.org/wp-content/uploads/Core_Competencies_3_White_Bac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599"/>
          <a:stretch/>
        </p:blipFill>
        <p:spPr bwMode="auto">
          <a:xfrm>
            <a:off x="0" y="2349500"/>
            <a:ext cx="3384378"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69225" y="3453199"/>
            <a:ext cx="228600" cy="369332"/>
          </a:xfrm>
          <a:prstGeom prst="rect">
            <a:avLst/>
          </a:prstGeom>
          <a:noFill/>
        </p:spPr>
        <p:txBody>
          <a:bodyPr wrap="square" rtlCol="0">
            <a:spAutoFit/>
          </a:bodyPr>
          <a:lstStyle/>
          <a:p>
            <a:r>
              <a:rPr lang="en-US" sz="1800" b="1" dirty="0" smtClean="0"/>
              <a:t>S</a:t>
            </a:r>
            <a:endParaRPr lang="en-US" sz="1800" b="1" dirty="0"/>
          </a:p>
        </p:txBody>
      </p:sp>
      <p:sp>
        <p:nvSpPr>
          <p:cNvPr id="7" name="TextBox 6"/>
          <p:cNvSpPr txBox="1"/>
          <p:nvPr/>
        </p:nvSpPr>
        <p:spPr>
          <a:xfrm>
            <a:off x="7791450" y="4040679"/>
            <a:ext cx="228600" cy="369332"/>
          </a:xfrm>
          <a:prstGeom prst="rect">
            <a:avLst/>
          </a:prstGeom>
          <a:noFill/>
        </p:spPr>
        <p:txBody>
          <a:bodyPr wrap="square" rtlCol="0">
            <a:spAutoFit/>
          </a:bodyPr>
          <a:lstStyle/>
          <a:p>
            <a:r>
              <a:rPr lang="en-US" sz="1800" b="1" dirty="0" smtClean="0"/>
              <a:t>S</a:t>
            </a:r>
            <a:endParaRPr lang="en-US" sz="1800" b="1" dirty="0"/>
          </a:p>
        </p:txBody>
      </p:sp>
      <p:sp>
        <p:nvSpPr>
          <p:cNvPr id="9" name="TextBox 8"/>
          <p:cNvSpPr txBox="1"/>
          <p:nvPr/>
        </p:nvSpPr>
        <p:spPr>
          <a:xfrm>
            <a:off x="7791450" y="4401750"/>
            <a:ext cx="228600" cy="369332"/>
          </a:xfrm>
          <a:prstGeom prst="rect">
            <a:avLst/>
          </a:prstGeom>
          <a:noFill/>
        </p:spPr>
        <p:txBody>
          <a:bodyPr wrap="square" rtlCol="0">
            <a:spAutoFit/>
          </a:bodyPr>
          <a:lstStyle/>
          <a:p>
            <a:r>
              <a:rPr lang="en-US" sz="1800" b="1" dirty="0" smtClean="0"/>
              <a:t>S</a:t>
            </a:r>
            <a:endParaRPr lang="en-US" sz="1800" b="1" dirty="0"/>
          </a:p>
        </p:txBody>
      </p:sp>
      <p:sp>
        <p:nvSpPr>
          <p:cNvPr id="11" name="TextBox 10"/>
          <p:cNvSpPr txBox="1"/>
          <p:nvPr/>
        </p:nvSpPr>
        <p:spPr>
          <a:xfrm>
            <a:off x="7791450" y="4795450"/>
            <a:ext cx="228600" cy="369332"/>
          </a:xfrm>
          <a:prstGeom prst="rect">
            <a:avLst/>
          </a:prstGeom>
          <a:noFill/>
        </p:spPr>
        <p:txBody>
          <a:bodyPr wrap="square" rtlCol="0">
            <a:spAutoFit/>
          </a:bodyPr>
          <a:lstStyle/>
          <a:p>
            <a:r>
              <a:rPr lang="en-US" sz="1800" b="1" dirty="0" smtClean="0"/>
              <a:t>S</a:t>
            </a:r>
            <a:endParaRPr lang="en-US" sz="1800" b="1" dirty="0"/>
          </a:p>
        </p:txBody>
      </p:sp>
      <p:sp>
        <p:nvSpPr>
          <p:cNvPr id="12" name="TextBox 11"/>
          <p:cNvSpPr txBox="1"/>
          <p:nvPr/>
        </p:nvSpPr>
        <p:spPr>
          <a:xfrm>
            <a:off x="7791450" y="5384800"/>
            <a:ext cx="228600" cy="369332"/>
          </a:xfrm>
          <a:prstGeom prst="rect">
            <a:avLst/>
          </a:prstGeom>
          <a:noFill/>
        </p:spPr>
        <p:txBody>
          <a:bodyPr wrap="square" rtlCol="0">
            <a:spAutoFit/>
          </a:bodyPr>
          <a:lstStyle/>
          <a:p>
            <a:r>
              <a:rPr lang="en-US" sz="1800" b="1" dirty="0" smtClean="0"/>
              <a:t>S</a:t>
            </a:r>
            <a:endParaRPr lang="en-US" sz="1800" b="1" dirty="0"/>
          </a:p>
        </p:txBody>
      </p:sp>
      <p:sp>
        <p:nvSpPr>
          <p:cNvPr id="14" name="TextBox 13"/>
          <p:cNvSpPr txBox="1"/>
          <p:nvPr/>
        </p:nvSpPr>
        <p:spPr>
          <a:xfrm>
            <a:off x="7810500" y="5751125"/>
            <a:ext cx="228600" cy="369332"/>
          </a:xfrm>
          <a:prstGeom prst="rect">
            <a:avLst/>
          </a:prstGeom>
          <a:noFill/>
        </p:spPr>
        <p:txBody>
          <a:bodyPr wrap="square" rtlCol="0">
            <a:spAutoFit/>
          </a:bodyPr>
          <a:lstStyle/>
          <a:p>
            <a:r>
              <a:rPr lang="en-US" sz="1800" b="1" dirty="0" smtClean="0"/>
              <a:t>S</a:t>
            </a:r>
            <a:endParaRPr lang="en-US" sz="1800" b="1" dirty="0"/>
          </a:p>
        </p:txBody>
      </p:sp>
    </p:spTree>
    <p:extLst>
      <p:ext uri="{BB962C8B-B14F-4D97-AF65-F5344CB8AC3E}">
        <p14:creationId xmlns:p14="http://schemas.microsoft.com/office/powerpoint/2010/main" val="131929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666751" y="1727200"/>
            <a:ext cx="8315324" cy="584775"/>
          </a:xfrm>
          <a:prstGeom prst="rect">
            <a:avLst/>
          </a:prstGeom>
          <a:solidFill>
            <a:srgbClr val="FFFFFF"/>
          </a:solidFill>
        </p:spPr>
        <p:txBody>
          <a:bodyPr wrap="square" rtlCol="0">
            <a:spAutoFit/>
          </a:bodyPr>
          <a:lstStyle/>
          <a:p>
            <a:pPr algn="ctr"/>
            <a:r>
              <a:rPr lang="en-US" sz="3200" dirty="0" smtClean="0">
                <a:latin typeface="Cambria"/>
                <a:cs typeface="Cambria"/>
              </a:rPr>
              <a:t>Student Status &amp; Approaches to Intervention</a:t>
            </a:r>
            <a:endParaRPr lang="en-US" sz="3200" dirty="0">
              <a:latin typeface="Cambria"/>
              <a:cs typeface="Cambria"/>
            </a:endParaRPr>
          </a:p>
        </p:txBody>
      </p:sp>
      <p:pic>
        <p:nvPicPr>
          <p:cNvPr id="2" name="Picture 1"/>
          <p:cNvPicPr>
            <a:picLocks noChangeAspect="1"/>
          </p:cNvPicPr>
          <p:nvPr/>
        </p:nvPicPr>
        <p:blipFill>
          <a:blip r:embed="rId3"/>
          <a:stretch>
            <a:fillRect/>
          </a:stretch>
        </p:blipFill>
        <p:spPr>
          <a:xfrm>
            <a:off x="2146299" y="2794000"/>
            <a:ext cx="5632023" cy="4229100"/>
          </a:xfrm>
          <a:prstGeom prst="rect">
            <a:avLst/>
          </a:prstGeom>
        </p:spPr>
      </p:pic>
      <p:sp>
        <p:nvSpPr>
          <p:cNvPr id="4" name="Rectangle 3"/>
          <p:cNvSpPr/>
          <p:nvPr/>
        </p:nvSpPr>
        <p:spPr>
          <a:xfrm>
            <a:off x="361950" y="3367157"/>
            <a:ext cx="1568450" cy="1938992"/>
          </a:xfrm>
          <a:prstGeom prst="rect">
            <a:avLst/>
          </a:prstGeom>
          <a:solidFill>
            <a:srgbClr val="5B9BD5"/>
          </a:solidFill>
        </p:spPr>
        <p:txBody>
          <a:bodyPr wrap="square">
            <a:spAutoFit/>
          </a:bodyPr>
          <a:lstStyle/>
          <a:p>
            <a:pPr algn="ctr"/>
            <a:r>
              <a:rPr lang="en-US" sz="2000" dirty="0" smtClean="0">
                <a:latin typeface="Cambria"/>
                <a:cs typeface="Cambria"/>
              </a:rPr>
              <a:t>New Headers</a:t>
            </a:r>
          </a:p>
          <a:p>
            <a:pPr algn="ctr"/>
            <a:r>
              <a:rPr lang="en-US" sz="2000" dirty="0" smtClean="0">
                <a:latin typeface="Cambria"/>
                <a:cs typeface="Cambria"/>
              </a:rPr>
              <a:t>And</a:t>
            </a:r>
          </a:p>
          <a:p>
            <a:pPr algn="ctr"/>
            <a:r>
              <a:rPr lang="en-US" sz="2000" dirty="0" smtClean="0">
                <a:latin typeface="Cambria"/>
                <a:cs typeface="Cambria"/>
              </a:rPr>
              <a:t>Information Organized Differently</a:t>
            </a:r>
            <a:endParaRPr lang="en-US" sz="2000" dirty="0">
              <a:latin typeface="Cambria"/>
              <a:cs typeface="Cambria"/>
            </a:endParaRPr>
          </a:p>
        </p:txBody>
      </p:sp>
      <p:sp>
        <p:nvSpPr>
          <p:cNvPr id="6" name="TextBox 5"/>
          <p:cNvSpPr txBox="1"/>
          <p:nvPr/>
        </p:nvSpPr>
        <p:spPr>
          <a:xfrm>
            <a:off x="5969000" y="3505200"/>
            <a:ext cx="228600" cy="276999"/>
          </a:xfrm>
          <a:prstGeom prst="rect">
            <a:avLst/>
          </a:prstGeom>
          <a:noFill/>
        </p:spPr>
        <p:txBody>
          <a:bodyPr wrap="square" rtlCol="0">
            <a:spAutoFit/>
          </a:bodyPr>
          <a:lstStyle/>
          <a:p>
            <a:r>
              <a:rPr lang="en-US" sz="1200" b="1" dirty="0"/>
              <a:t>X</a:t>
            </a:r>
          </a:p>
        </p:txBody>
      </p:sp>
      <p:sp>
        <p:nvSpPr>
          <p:cNvPr id="7" name="TextBox 6"/>
          <p:cNvSpPr txBox="1"/>
          <p:nvPr/>
        </p:nvSpPr>
        <p:spPr>
          <a:xfrm>
            <a:off x="6019800" y="5600700"/>
            <a:ext cx="228600" cy="276999"/>
          </a:xfrm>
          <a:prstGeom prst="rect">
            <a:avLst/>
          </a:prstGeom>
          <a:noFill/>
        </p:spPr>
        <p:txBody>
          <a:bodyPr wrap="square" rtlCol="0">
            <a:spAutoFit/>
          </a:bodyPr>
          <a:lstStyle/>
          <a:p>
            <a:r>
              <a:rPr lang="en-US" sz="1200" b="1" dirty="0" smtClean="0"/>
              <a:t>X</a:t>
            </a:r>
            <a:endParaRPr lang="en-US" sz="1200" b="1" dirty="0"/>
          </a:p>
        </p:txBody>
      </p:sp>
    </p:spTree>
    <p:extLst>
      <p:ext uri="{BB962C8B-B14F-4D97-AF65-F5344CB8AC3E}">
        <p14:creationId xmlns:p14="http://schemas.microsoft.com/office/powerpoint/2010/main" val="311289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1778000" y="1727200"/>
            <a:ext cx="6184900" cy="584776"/>
          </a:xfrm>
          <a:prstGeom prst="rect">
            <a:avLst/>
          </a:prstGeom>
          <a:solidFill>
            <a:srgbClr val="FFFFFF"/>
          </a:solidFill>
        </p:spPr>
        <p:txBody>
          <a:bodyPr wrap="square" rtlCol="0">
            <a:spAutoFit/>
          </a:bodyPr>
          <a:lstStyle/>
          <a:p>
            <a:pPr algn="ctr"/>
            <a:endParaRPr lang="en-US" sz="3200" dirty="0">
              <a:latin typeface="Cambria"/>
              <a:cs typeface="Cambria"/>
            </a:endParaRPr>
          </a:p>
        </p:txBody>
      </p:sp>
      <p:sp>
        <p:nvSpPr>
          <p:cNvPr id="6" name="TextBox 5"/>
          <p:cNvSpPr txBox="1"/>
          <p:nvPr/>
        </p:nvSpPr>
        <p:spPr>
          <a:xfrm>
            <a:off x="5651500" y="2717800"/>
            <a:ext cx="228600" cy="276999"/>
          </a:xfrm>
          <a:prstGeom prst="rect">
            <a:avLst/>
          </a:prstGeom>
          <a:noFill/>
        </p:spPr>
        <p:txBody>
          <a:bodyPr wrap="square" rtlCol="0">
            <a:spAutoFit/>
          </a:bodyPr>
          <a:lstStyle/>
          <a:p>
            <a:r>
              <a:rPr lang="en-US" sz="1200" b="1" dirty="0"/>
              <a:t>X</a:t>
            </a:r>
          </a:p>
        </p:txBody>
      </p:sp>
      <p:pic>
        <p:nvPicPr>
          <p:cNvPr id="3" name="Picture 2"/>
          <p:cNvPicPr>
            <a:picLocks noChangeAspect="1"/>
          </p:cNvPicPr>
          <p:nvPr/>
        </p:nvPicPr>
        <p:blipFill>
          <a:blip r:embed="rId3"/>
          <a:stretch>
            <a:fillRect/>
          </a:stretch>
        </p:blipFill>
        <p:spPr>
          <a:xfrm>
            <a:off x="2705100" y="1816100"/>
            <a:ext cx="4329584" cy="4864100"/>
          </a:xfrm>
          <a:prstGeom prst="rect">
            <a:avLst/>
          </a:prstGeom>
        </p:spPr>
      </p:pic>
      <p:sp>
        <p:nvSpPr>
          <p:cNvPr id="9" name="TextBox 8"/>
          <p:cNvSpPr txBox="1"/>
          <p:nvPr/>
        </p:nvSpPr>
        <p:spPr>
          <a:xfrm>
            <a:off x="5626100" y="4140200"/>
            <a:ext cx="228600" cy="276999"/>
          </a:xfrm>
          <a:prstGeom prst="rect">
            <a:avLst/>
          </a:prstGeom>
          <a:noFill/>
        </p:spPr>
        <p:txBody>
          <a:bodyPr wrap="square" rtlCol="0">
            <a:spAutoFit/>
          </a:bodyPr>
          <a:lstStyle/>
          <a:p>
            <a:r>
              <a:rPr lang="en-US" sz="1200" b="1" dirty="0" smtClean="0"/>
              <a:t>X</a:t>
            </a:r>
            <a:endParaRPr lang="en-US" sz="1200" b="1" dirty="0"/>
          </a:p>
        </p:txBody>
      </p:sp>
      <p:sp>
        <p:nvSpPr>
          <p:cNvPr id="10" name="TextBox 9"/>
          <p:cNvSpPr txBox="1"/>
          <p:nvPr/>
        </p:nvSpPr>
        <p:spPr>
          <a:xfrm>
            <a:off x="6096000" y="6096000"/>
            <a:ext cx="228600" cy="276999"/>
          </a:xfrm>
          <a:prstGeom prst="rect">
            <a:avLst/>
          </a:prstGeom>
          <a:noFill/>
        </p:spPr>
        <p:txBody>
          <a:bodyPr wrap="square" rtlCol="0">
            <a:spAutoFit/>
          </a:bodyPr>
          <a:lstStyle/>
          <a:p>
            <a:r>
              <a:rPr lang="en-US" sz="1200" b="1" dirty="0" smtClean="0"/>
              <a:t>X</a:t>
            </a:r>
            <a:endParaRPr lang="en-US" sz="1200" b="1" dirty="0"/>
          </a:p>
        </p:txBody>
      </p:sp>
      <p:sp>
        <p:nvSpPr>
          <p:cNvPr id="11" name="TextBox 10"/>
          <p:cNvSpPr txBox="1"/>
          <p:nvPr/>
        </p:nvSpPr>
        <p:spPr>
          <a:xfrm>
            <a:off x="5626100" y="6311900"/>
            <a:ext cx="228600" cy="276999"/>
          </a:xfrm>
          <a:prstGeom prst="rect">
            <a:avLst/>
          </a:prstGeom>
          <a:noFill/>
        </p:spPr>
        <p:txBody>
          <a:bodyPr wrap="square" rtlCol="0">
            <a:spAutoFit/>
          </a:bodyPr>
          <a:lstStyle/>
          <a:p>
            <a:r>
              <a:rPr lang="en-US" sz="1200" b="1" dirty="0"/>
              <a:t>I</a:t>
            </a:r>
          </a:p>
        </p:txBody>
      </p:sp>
    </p:spTree>
    <p:extLst>
      <p:ext uri="{BB962C8B-B14F-4D97-AF65-F5344CB8AC3E}">
        <p14:creationId xmlns:p14="http://schemas.microsoft.com/office/powerpoint/2010/main" val="2342975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11" y="2569505"/>
            <a:ext cx="9493263" cy="2308324"/>
          </a:xfrm>
          <a:prstGeom prst="rect">
            <a:avLst/>
          </a:prstGeom>
          <a:noFill/>
        </p:spPr>
        <p:txBody>
          <a:bodyPr wrap="square" rtlCol="0">
            <a:spAutoFit/>
          </a:bodyPr>
          <a:lstStyle/>
          <a:p>
            <a:pPr algn="ctr"/>
            <a:r>
              <a:rPr lang="en-US" sz="4800" dirty="0" smtClean="0">
                <a:latin typeface="Cambria"/>
                <a:cs typeface="Cambria"/>
              </a:rPr>
              <a:t>Standards-Based Grading with the Common Core State Standards</a:t>
            </a:r>
          </a:p>
          <a:p>
            <a:pPr algn="ctr"/>
            <a:endParaRPr lang="en-US" sz="4800" dirty="0" smtClean="0"/>
          </a:p>
        </p:txBody>
      </p:sp>
    </p:spTree>
    <p:extLst>
      <p:ext uri="{BB962C8B-B14F-4D97-AF65-F5344CB8AC3E}">
        <p14:creationId xmlns:p14="http://schemas.microsoft.com/office/powerpoint/2010/main" val="298346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530647" y="2562613"/>
            <a:ext cx="8816553" cy="3450696"/>
          </a:xfrm>
          <a:prstGeom prst="rect">
            <a:avLst/>
          </a:prstGeom>
        </p:spPr>
        <p:txBody>
          <a:bodyPr>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US" sz="3200" dirty="0" smtClean="0">
                <a:latin typeface="Cambria"/>
                <a:cs typeface="Cambria"/>
              </a:rPr>
              <a:t>DEFINITION: “Grades are </a:t>
            </a:r>
            <a:r>
              <a:rPr lang="en-US" sz="3200" i="1" dirty="0" smtClean="0">
                <a:latin typeface="Cambria"/>
                <a:cs typeface="Cambria"/>
              </a:rPr>
              <a:t>feedback</a:t>
            </a:r>
            <a:r>
              <a:rPr lang="en-US" sz="3200" dirty="0" smtClean="0">
                <a:latin typeface="Cambria"/>
                <a:cs typeface="Cambria"/>
              </a:rPr>
              <a:t> to the learner on the degree to which he/she has the knowledge in standards (benchmarks, indicators, learning goals…etc.) at a particular point in time.”</a:t>
            </a:r>
          </a:p>
          <a:p>
            <a:pPr marL="0" indent="0">
              <a:buFont typeface="Arial" panose="020B0604020202020204" pitchFamily="34" charset="0"/>
              <a:buNone/>
            </a:pPr>
            <a:endParaRPr lang="en-US" dirty="0" smtClean="0">
              <a:latin typeface="Cambria"/>
              <a:cs typeface="Cambria"/>
            </a:endParaRPr>
          </a:p>
          <a:p>
            <a:pPr marL="0" indent="0" algn="r">
              <a:buFont typeface="Arial" panose="020B0604020202020204" pitchFamily="34" charset="0"/>
              <a:buNone/>
            </a:pPr>
            <a:r>
              <a:rPr lang="en-US" sz="2000" dirty="0" smtClean="0">
                <a:latin typeface="Cambria"/>
                <a:cs typeface="Cambria"/>
              </a:rPr>
              <a:t>		Dr. Robert J. </a:t>
            </a:r>
            <a:r>
              <a:rPr lang="en-US" sz="2000" dirty="0" err="1" smtClean="0">
                <a:latin typeface="Cambria"/>
                <a:cs typeface="Cambria"/>
              </a:rPr>
              <a:t>Marzano</a:t>
            </a:r>
            <a:r>
              <a:rPr lang="en-US" sz="2000" dirty="0" smtClean="0">
                <a:latin typeface="Cambria"/>
                <a:cs typeface="Cambria"/>
              </a:rPr>
              <a:t> &amp; Dr. Tammy </a:t>
            </a:r>
            <a:r>
              <a:rPr lang="en-US" sz="2000" dirty="0" err="1" smtClean="0">
                <a:latin typeface="Cambria"/>
                <a:cs typeface="Cambria"/>
              </a:rPr>
              <a:t>Heflebower</a:t>
            </a:r>
            <a:endParaRPr lang="en-US" sz="2000" dirty="0" smtClean="0">
              <a:latin typeface="Cambria"/>
              <a:cs typeface="Cambria"/>
            </a:endParaRPr>
          </a:p>
          <a:p>
            <a:pPr marL="0" indent="0" algn="r">
              <a:buFont typeface="Arial" panose="020B0604020202020204" pitchFamily="34" charset="0"/>
              <a:buNone/>
            </a:pPr>
            <a:r>
              <a:rPr lang="en-US" sz="1400" dirty="0" smtClean="0">
                <a:latin typeface="Cambria"/>
                <a:cs typeface="Cambria"/>
              </a:rPr>
              <a:t>http://www.ywp.esd112.org/assets/articles/docs/WA_ESD_May_2010.pdf</a:t>
            </a:r>
          </a:p>
        </p:txBody>
      </p:sp>
      <p:sp>
        <p:nvSpPr>
          <p:cNvPr id="8" name="Title 2"/>
          <p:cNvSpPr txBox="1">
            <a:spLocks/>
          </p:cNvSpPr>
          <p:nvPr/>
        </p:nvSpPr>
        <p:spPr>
          <a:xfrm>
            <a:off x="806422" y="1402069"/>
            <a:ext cx="8229600" cy="1252728"/>
          </a:xfrm>
          <a:prstGeom prst="rect">
            <a:avLst/>
          </a:prstGeom>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Standards-Based Grading</a:t>
            </a:r>
            <a:endParaRPr lang="en-US" sz="4000" dirty="0">
              <a:latin typeface="Cambria"/>
              <a:cs typeface="Cambria"/>
            </a:endParaRPr>
          </a:p>
        </p:txBody>
      </p:sp>
    </p:spTree>
    <p:extLst>
      <p:ext uri="{BB962C8B-B14F-4D97-AF65-F5344CB8AC3E}">
        <p14:creationId xmlns:p14="http://schemas.microsoft.com/office/powerpoint/2010/main" val="275408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74" y="972480"/>
            <a:ext cx="9381366" cy="7417415"/>
          </a:xfrm>
          <a:prstGeom prst="rect">
            <a:avLst/>
          </a:prstGeom>
          <a:noFill/>
        </p:spPr>
        <p:txBody>
          <a:bodyPr wrap="square" rtlCol="0">
            <a:spAutoFit/>
          </a:bodyPr>
          <a:lstStyle/>
          <a:p>
            <a:r>
              <a:rPr lang="en-US" sz="3600" dirty="0" smtClean="0">
                <a:latin typeface="Cambria"/>
                <a:cs typeface="Cambria"/>
              </a:rPr>
              <a:t>Determining Marks for Trimester Grades </a:t>
            </a:r>
            <a:endParaRPr lang="en-US" sz="3600" dirty="0">
              <a:latin typeface="Cambria"/>
              <a:cs typeface="Cambria"/>
            </a:endParaRPr>
          </a:p>
          <a:p>
            <a:pPr marL="660400" indent="-431800">
              <a:buFont typeface="Arial"/>
              <a:buChar char="•"/>
            </a:pPr>
            <a:r>
              <a:rPr lang="en-US" sz="2400" dirty="0" smtClean="0">
                <a:latin typeface="Cambria"/>
                <a:cs typeface="Cambria"/>
              </a:rPr>
              <a:t>Some </a:t>
            </a:r>
            <a:r>
              <a:rPr lang="en-US" sz="2400" dirty="0">
                <a:latin typeface="Cambria"/>
                <a:cs typeface="Cambria"/>
              </a:rPr>
              <a:t>assignments will be graded and some will </a:t>
            </a:r>
            <a:r>
              <a:rPr lang="en-US" sz="2400" dirty="0" smtClean="0">
                <a:latin typeface="Cambria"/>
                <a:cs typeface="Cambria"/>
              </a:rPr>
              <a:t>not</a:t>
            </a:r>
          </a:p>
          <a:p>
            <a:pPr marL="1150200" lvl="1" indent="-431800">
              <a:buFont typeface="Arial"/>
              <a:buChar char="•"/>
            </a:pPr>
            <a:r>
              <a:rPr lang="en-US" sz="2400" dirty="0" smtClean="0">
                <a:latin typeface="Cambria"/>
                <a:cs typeface="Cambria"/>
              </a:rPr>
              <a:t>First </a:t>
            </a:r>
            <a:r>
              <a:rPr lang="en-US" sz="2400" dirty="0">
                <a:latin typeface="Cambria"/>
                <a:cs typeface="Cambria"/>
              </a:rPr>
              <a:t>attempts and beginning practice should be corrected but no mark </a:t>
            </a:r>
            <a:r>
              <a:rPr lang="en-US" sz="2400" dirty="0" smtClean="0">
                <a:latin typeface="Cambria"/>
                <a:cs typeface="Cambria"/>
              </a:rPr>
              <a:t>given</a:t>
            </a:r>
          </a:p>
          <a:p>
            <a:pPr marL="1150200" lvl="2" indent="-431800">
              <a:buFont typeface="Arial"/>
              <a:buChar char="•"/>
            </a:pPr>
            <a:r>
              <a:rPr lang="en-US" sz="2400" dirty="0" smtClean="0">
                <a:latin typeface="Cambria"/>
                <a:cs typeface="Cambria"/>
              </a:rPr>
              <a:t>Only </a:t>
            </a:r>
            <a:r>
              <a:rPr lang="en-US" sz="2400" dirty="0">
                <a:latin typeface="Cambria"/>
                <a:cs typeface="Cambria"/>
              </a:rPr>
              <a:t>after a </a:t>
            </a:r>
            <a:r>
              <a:rPr lang="en-US" sz="2400" dirty="0" smtClean="0">
                <a:latin typeface="Cambria"/>
                <a:cs typeface="Cambria"/>
              </a:rPr>
              <a:t>concept/skill </a:t>
            </a:r>
            <a:r>
              <a:rPr lang="en-US" sz="2400" dirty="0">
                <a:latin typeface="Cambria"/>
                <a:cs typeface="Cambria"/>
              </a:rPr>
              <a:t>has been taught and practiced should grades be kept in a grade </a:t>
            </a:r>
            <a:r>
              <a:rPr lang="en-US" sz="2400" dirty="0" smtClean="0">
                <a:latin typeface="Cambria"/>
                <a:cs typeface="Cambria"/>
              </a:rPr>
              <a:t>book</a:t>
            </a:r>
          </a:p>
          <a:p>
            <a:pPr marL="660400" indent="-431800">
              <a:buFont typeface="Arial"/>
              <a:buChar char="•"/>
            </a:pPr>
            <a:r>
              <a:rPr lang="en-US" sz="2400" dirty="0" smtClean="0">
                <a:latin typeface="Cambria"/>
                <a:cs typeface="Cambria"/>
              </a:rPr>
              <a:t>Multiple </a:t>
            </a:r>
            <a:r>
              <a:rPr lang="en-US" sz="2400" dirty="0">
                <a:latin typeface="Cambria"/>
                <a:cs typeface="Cambria"/>
              </a:rPr>
              <a:t>opportunities should be given for each student to master a </a:t>
            </a:r>
            <a:r>
              <a:rPr lang="en-US" sz="2400" dirty="0" smtClean="0">
                <a:latin typeface="Cambria"/>
                <a:cs typeface="Cambria"/>
              </a:rPr>
              <a:t>standard</a:t>
            </a:r>
          </a:p>
          <a:p>
            <a:pPr marL="1150200" lvl="1" indent="-431800">
              <a:buFont typeface="Arial"/>
              <a:buChar char="•"/>
            </a:pPr>
            <a:r>
              <a:rPr lang="en-US" sz="2400" u="sng" dirty="0" smtClean="0">
                <a:latin typeface="Cambria"/>
                <a:cs typeface="Cambria"/>
              </a:rPr>
              <a:t>3</a:t>
            </a:r>
            <a:r>
              <a:rPr lang="en-US" sz="2400" u="sng" dirty="0">
                <a:latin typeface="Cambria"/>
                <a:cs typeface="Cambria"/>
              </a:rPr>
              <a:t>-5 pieces of </a:t>
            </a:r>
            <a:r>
              <a:rPr lang="en-US" sz="2400" u="sng" dirty="0" smtClean="0">
                <a:latin typeface="Cambria"/>
                <a:cs typeface="Cambria"/>
              </a:rPr>
              <a:t>successful, recent evidence </a:t>
            </a:r>
            <a:r>
              <a:rPr lang="en-US" sz="2400" dirty="0">
                <a:latin typeface="Cambria"/>
                <a:cs typeface="Cambria"/>
              </a:rPr>
              <a:t>should be collected to determine </a:t>
            </a:r>
            <a:r>
              <a:rPr lang="en-US" sz="2400" dirty="0" smtClean="0">
                <a:latin typeface="Cambria"/>
                <a:cs typeface="Cambria"/>
              </a:rPr>
              <a:t>final reporting grades (i.e. evidence </a:t>
            </a:r>
            <a:r>
              <a:rPr lang="en-US" sz="2400" dirty="0">
                <a:latin typeface="Cambria"/>
                <a:cs typeface="Cambria"/>
              </a:rPr>
              <a:t>of student learning through daily work, </a:t>
            </a:r>
            <a:r>
              <a:rPr lang="en-US" sz="2400" dirty="0" smtClean="0">
                <a:latin typeface="Cambria"/>
                <a:cs typeface="Cambria"/>
              </a:rPr>
              <a:t>observations, quizzes, tests, and projects)</a:t>
            </a:r>
            <a:endParaRPr lang="en-US" sz="2400" dirty="0">
              <a:latin typeface="Cambria"/>
              <a:cs typeface="Cambria"/>
            </a:endParaRPr>
          </a:p>
          <a:p>
            <a:pPr marL="660400" indent="-431800">
              <a:buFont typeface="Arial"/>
              <a:buChar char="•"/>
            </a:pPr>
            <a:r>
              <a:rPr lang="en-US" sz="2400" dirty="0" smtClean="0">
                <a:latin typeface="Cambria"/>
                <a:cs typeface="Cambria"/>
              </a:rPr>
              <a:t>Student </a:t>
            </a:r>
            <a:r>
              <a:rPr lang="en-US" sz="2400" dirty="0">
                <a:latin typeface="Cambria"/>
                <a:cs typeface="Cambria"/>
              </a:rPr>
              <a:t>should be able to consistently show </a:t>
            </a:r>
            <a:r>
              <a:rPr lang="en-US" sz="2400" dirty="0" smtClean="0">
                <a:latin typeface="Cambria"/>
                <a:cs typeface="Cambria"/>
              </a:rPr>
              <a:t>proficiency</a:t>
            </a:r>
          </a:p>
          <a:p>
            <a:pPr marL="1150200" lvl="2" indent="-431800">
              <a:buFont typeface="Arial"/>
              <a:buChar char="•"/>
            </a:pPr>
            <a:r>
              <a:rPr lang="en-US" sz="2400" dirty="0" smtClean="0">
                <a:latin typeface="Cambria"/>
                <a:cs typeface="Cambria"/>
              </a:rPr>
              <a:t>If </a:t>
            </a:r>
            <a:r>
              <a:rPr lang="en-US" sz="2400" dirty="0">
                <a:latin typeface="Cambria"/>
                <a:cs typeface="Cambria"/>
              </a:rPr>
              <a:t>the student is all over the place with marks-- teachers ask themselves---does this student consistently demonstrate </a:t>
            </a:r>
            <a:r>
              <a:rPr lang="en-US" sz="2400" dirty="0" smtClean="0">
                <a:latin typeface="Cambria"/>
                <a:cs typeface="Cambria"/>
              </a:rPr>
              <a:t>mastery?</a:t>
            </a:r>
            <a:endParaRPr lang="en-US" sz="2400" b="1" dirty="0" smtClean="0">
              <a:latin typeface="Cambria"/>
              <a:cs typeface="Cambria"/>
            </a:endParaRPr>
          </a:p>
          <a:p>
            <a:endParaRPr lang="en-US" sz="2000" dirty="0">
              <a:latin typeface="Cambria"/>
              <a:cs typeface="Cambria"/>
            </a:endParaRPr>
          </a:p>
          <a:p>
            <a:endParaRPr lang="en-US" sz="1200" dirty="0">
              <a:latin typeface="Cambria"/>
              <a:cs typeface="Cambria"/>
            </a:endParaRPr>
          </a:p>
          <a:p>
            <a:pPr algn="ctr"/>
            <a:endParaRPr lang="en-US" sz="4800" dirty="0" smtClean="0">
              <a:latin typeface="Cambria"/>
              <a:cs typeface="Cambria"/>
            </a:endParaRPr>
          </a:p>
        </p:txBody>
      </p:sp>
    </p:spTree>
    <p:extLst>
      <p:ext uri="{BB962C8B-B14F-4D97-AF65-F5344CB8AC3E}">
        <p14:creationId xmlns:p14="http://schemas.microsoft.com/office/powerpoint/2010/main" val="4076389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8504"/>
            <a:ext cx="9690100" cy="1077218"/>
          </a:xfrm>
          <a:prstGeom prst="rect">
            <a:avLst/>
          </a:prstGeom>
          <a:noFill/>
        </p:spPr>
        <p:txBody>
          <a:bodyPr wrap="square" rtlCol="0">
            <a:spAutoFit/>
          </a:bodyPr>
          <a:lstStyle/>
          <a:p>
            <a:pPr algn="ctr"/>
            <a:r>
              <a:rPr lang="en-US" sz="4000" dirty="0">
                <a:latin typeface="Cambria"/>
                <a:cs typeface="Cambria"/>
              </a:rPr>
              <a:t>Looking at Student Performance Over </a:t>
            </a:r>
            <a:r>
              <a:rPr lang="en-US" sz="4000" dirty="0" smtClean="0">
                <a:latin typeface="Cambria"/>
                <a:cs typeface="Cambria"/>
              </a:rPr>
              <a:t>Time</a:t>
            </a:r>
            <a:endParaRPr lang="en-US" sz="4000" dirty="0">
              <a:latin typeface="Cambria"/>
              <a:cs typeface="Cambria"/>
            </a:endParaRPr>
          </a:p>
          <a:p>
            <a:pPr algn="ctr"/>
            <a:endParaRPr lang="en-US" sz="2400" dirty="0" smtClean="0">
              <a:latin typeface="Cambria"/>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4045949169"/>
              </p:ext>
            </p:extLst>
          </p:nvPr>
        </p:nvGraphicFramePr>
        <p:xfrm>
          <a:off x="165100" y="3886200"/>
          <a:ext cx="9194802" cy="2994096"/>
        </p:xfrm>
        <a:graphic>
          <a:graphicData uri="http://schemas.openxmlformats.org/drawingml/2006/table">
            <a:tbl>
              <a:tblPr firstRow="1" bandRow="1">
                <a:tableStyleId>{5C22544A-7EE6-4342-B048-85BDC9FD1C3A}</a:tableStyleId>
              </a:tblPr>
              <a:tblGrid>
                <a:gridCol w="1155700"/>
                <a:gridCol w="1011809"/>
                <a:gridCol w="1003899"/>
                <a:gridCol w="1003899"/>
                <a:gridCol w="1003899"/>
                <a:gridCol w="1003899"/>
                <a:gridCol w="1003899"/>
                <a:gridCol w="1003899"/>
                <a:gridCol w="1003899"/>
              </a:tblGrid>
              <a:tr h="431800">
                <a:tc>
                  <a:txBody>
                    <a:bodyPr/>
                    <a:lstStyle/>
                    <a:p>
                      <a:endParaRPr lang="en-US" sz="1600" dirty="0">
                        <a:solidFill>
                          <a:srgbClr val="000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1</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endParaRPr lang="en-US" sz="1200" dirty="0">
                        <a:solidFill>
                          <a:srgbClr val="000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2</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endParaRPr lang="en-US" sz="1200" dirty="0">
                        <a:solidFill>
                          <a:srgbClr val="000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3</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endParaRPr lang="en-US" sz="1200" dirty="0">
                        <a:solidFill>
                          <a:srgbClr val="000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4</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5</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dirty="0" smtClean="0">
                          <a:solidFill>
                            <a:srgbClr val="0000FF"/>
                          </a:solidFill>
                          <a:latin typeface="Cambria"/>
                          <a:cs typeface="Cambria"/>
                        </a:rPr>
                        <a:t>Task</a:t>
                      </a:r>
                      <a:r>
                        <a:rPr lang="en-US" sz="1200" b="1" baseline="0" dirty="0" smtClean="0">
                          <a:solidFill>
                            <a:srgbClr val="0000FF"/>
                          </a:solidFill>
                          <a:latin typeface="Cambria"/>
                          <a:cs typeface="Cambria"/>
                        </a:rPr>
                        <a:t> 6</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b="1" baseline="0" dirty="0" smtClean="0">
                          <a:solidFill>
                            <a:srgbClr val="0000FF"/>
                          </a:solidFill>
                          <a:latin typeface="Cambria"/>
                          <a:cs typeface="Cambria"/>
                        </a:rPr>
                        <a:t>Task 7</a:t>
                      </a:r>
                      <a:endParaRPr lang="en-US" sz="1200" b="1" dirty="0" smtClean="0">
                        <a:solidFill>
                          <a:srgbClr val="0000FF"/>
                        </a:solidFill>
                        <a:latin typeface="Cambria"/>
                        <a:cs typeface="Cambria"/>
                      </a:endParaRPr>
                    </a:p>
                    <a:p>
                      <a:r>
                        <a:rPr lang="en-US" sz="1200" dirty="0" smtClean="0">
                          <a:solidFill>
                            <a:srgbClr val="000000"/>
                          </a:solidFill>
                          <a:latin typeface="Cambria"/>
                          <a:cs typeface="Cambria"/>
                        </a:rPr>
                        <a:t>Key Ideas and Details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solidFill>
                            <a:srgbClr val="000000"/>
                          </a:solidFill>
                          <a:latin typeface="Cambria"/>
                          <a:cs typeface="Cambria"/>
                        </a:rPr>
                        <a:t>Average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4048">
                <a:tc>
                  <a:txBody>
                    <a:bodyPr/>
                    <a:lstStyle/>
                    <a:p>
                      <a:r>
                        <a:rPr lang="en-US" sz="1600" dirty="0" smtClean="0">
                          <a:latin typeface="Cambria"/>
                          <a:cs typeface="Cambria"/>
                        </a:rPr>
                        <a:t>Cinderella</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mbria"/>
                          <a:cs typeface="Cambria"/>
                        </a:rPr>
                        <a:t>2.4</a:t>
                      </a:r>
                      <a:endParaRPr lang="en-US" sz="1600" b="0" i="0" u="none" strike="noStrike" dirty="0">
                        <a:solidFill>
                          <a:srgbClr val="000000"/>
                        </a:solidFill>
                        <a:effectLst/>
                        <a:latin typeface="Cambria"/>
                        <a:cs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4048">
                <a:tc>
                  <a:txBody>
                    <a:bodyPr/>
                    <a:lstStyle/>
                    <a:p>
                      <a:r>
                        <a:rPr lang="en-US" sz="1600" dirty="0" smtClean="0">
                          <a:latin typeface="Cambria"/>
                          <a:cs typeface="Cambria"/>
                        </a:rPr>
                        <a:t>Snow White</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mbria"/>
                          <a:cs typeface="Cambria"/>
                        </a:rPr>
                        <a:t>2.4</a:t>
                      </a:r>
                      <a:endParaRPr lang="en-US" sz="1600" b="0" i="0" u="none" strike="noStrike" dirty="0">
                        <a:solidFill>
                          <a:srgbClr val="000000"/>
                        </a:solidFill>
                        <a:effectLst/>
                        <a:latin typeface="Cambria"/>
                        <a:cs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4048">
                <a:tc>
                  <a:txBody>
                    <a:bodyPr/>
                    <a:lstStyle/>
                    <a:p>
                      <a:r>
                        <a:rPr lang="en-US" sz="1600" dirty="0" smtClean="0">
                          <a:latin typeface="Cambria"/>
                          <a:cs typeface="Cambria"/>
                        </a:rPr>
                        <a:t>Belle</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4</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2</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1</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ambria"/>
                          <a:cs typeface="Cambria"/>
                        </a:rPr>
                        <a:t>2.4</a:t>
                      </a:r>
                      <a:endParaRPr lang="en-US" sz="1600" b="0" i="0" u="none" strike="noStrike" dirty="0">
                        <a:solidFill>
                          <a:srgbClr val="000000"/>
                        </a:solidFill>
                        <a:effectLst/>
                        <a:latin typeface="Cambria"/>
                        <a:cs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54048">
                <a:tc>
                  <a:txBody>
                    <a:bodyPr/>
                    <a:lstStyle/>
                    <a:p>
                      <a:r>
                        <a:rPr lang="en-US" sz="1600" b="1" dirty="0" smtClean="0">
                          <a:latin typeface="Cambria"/>
                          <a:cs typeface="Cambria"/>
                        </a:rPr>
                        <a:t>Mastery </a:t>
                      </a:r>
                      <a:r>
                        <a:rPr lang="en-US" sz="1200" b="0" i="1" dirty="0" smtClean="0">
                          <a:latin typeface="Cambria"/>
                          <a:cs typeface="Cambria"/>
                        </a:rPr>
                        <a:t>(Score that indicates</a:t>
                      </a:r>
                      <a:r>
                        <a:rPr lang="en-US" sz="1200" b="0" i="1" baseline="0" dirty="0" smtClean="0">
                          <a:latin typeface="Cambria"/>
                          <a:cs typeface="Cambria"/>
                        </a:rPr>
                        <a:t> meeting the standards)</a:t>
                      </a:r>
                      <a:endParaRPr lang="en-US" sz="1200" b="0" i="1"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600" dirty="0" smtClean="0">
                          <a:latin typeface="Cambria"/>
                          <a:cs typeface="Cambria"/>
                        </a:rPr>
                        <a:t>3</a:t>
                      </a:r>
                      <a:endParaRPr lang="en-US" sz="16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endParaRPr lang="en-US" sz="1600" b="0" i="0" u="none" strike="noStrike" dirty="0">
                        <a:solidFill>
                          <a:srgbClr val="000000"/>
                        </a:solidFill>
                        <a:effectLst/>
                        <a:latin typeface="Cambria"/>
                        <a:cs typeface="Cambri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77209201"/>
              </p:ext>
            </p:extLst>
          </p:nvPr>
        </p:nvGraphicFramePr>
        <p:xfrm>
          <a:off x="1403350" y="1898650"/>
          <a:ext cx="6521450" cy="1974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59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12" y="1210605"/>
            <a:ext cx="9381366" cy="6801862"/>
          </a:xfrm>
          <a:prstGeom prst="rect">
            <a:avLst/>
          </a:prstGeom>
          <a:noFill/>
        </p:spPr>
        <p:txBody>
          <a:bodyPr wrap="square" rtlCol="0">
            <a:spAutoFit/>
          </a:bodyPr>
          <a:lstStyle/>
          <a:p>
            <a:pPr algn="ctr"/>
            <a:r>
              <a:rPr lang="en-US" sz="3600" dirty="0" smtClean="0">
                <a:latin typeface="Cambria"/>
                <a:cs typeface="Cambria"/>
              </a:rPr>
              <a:t>How Can You Use the New Report Card System to Support Your Child?</a:t>
            </a:r>
          </a:p>
          <a:p>
            <a:endParaRPr lang="en-US" sz="2800" smtClean="0">
              <a:latin typeface="Cambria"/>
              <a:cs typeface="Cambria"/>
            </a:endParaRPr>
          </a:p>
          <a:p>
            <a:r>
              <a:rPr lang="en-US" sz="2800" smtClean="0">
                <a:latin typeface="Cambria"/>
                <a:cs typeface="Cambria"/>
              </a:rPr>
              <a:t>During </a:t>
            </a:r>
            <a:r>
              <a:rPr lang="en-US" sz="2800" dirty="0">
                <a:latin typeface="Cambria"/>
                <a:cs typeface="Cambria"/>
              </a:rPr>
              <a:t>Parent Conferences:</a:t>
            </a:r>
          </a:p>
          <a:p>
            <a:pPr marL="342900" indent="-342900">
              <a:lnSpc>
                <a:spcPct val="150000"/>
              </a:lnSpc>
              <a:buFont typeface="Arial" panose="020B0604020202020204" pitchFamily="34" charset="0"/>
              <a:buChar char="•"/>
            </a:pPr>
            <a:r>
              <a:rPr lang="en-US" sz="2800" dirty="0">
                <a:latin typeface="Cambria"/>
                <a:cs typeface="Cambria"/>
              </a:rPr>
              <a:t>Ask to see samples of your child’s work</a:t>
            </a:r>
          </a:p>
          <a:p>
            <a:pPr marL="342900" indent="-342900">
              <a:lnSpc>
                <a:spcPct val="150000"/>
              </a:lnSpc>
              <a:buFont typeface="Arial" panose="020B0604020202020204" pitchFamily="34" charset="0"/>
              <a:buChar char="•"/>
            </a:pPr>
            <a:r>
              <a:rPr lang="en-US" sz="2800" dirty="0">
                <a:latin typeface="Cambria"/>
                <a:cs typeface="Cambria"/>
              </a:rPr>
              <a:t>Discuss the work samples to see if they are satisfactory</a:t>
            </a:r>
          </a:p>
          <a:p>
            <a:pPr marL="342900" indent="-342900">
              <a:lnSpc>
                <a:spcPct val="150000"/>
              </a:lnSpc>
              <a:buFont typeface="Arial" panose="020B0604020202020204" pitchFamily="34" charset="0"/>
              <a:buChar char="•"/>
            </a:pPr>
            <a:r>
              <a:rPr lang="en-US" sz="2800" dirty="0">
                <a:latin typeface="Cambria"/>
                <a:cs typeface="Cambria"/>
              </a:rPr>
              <a:t>Request specific feedback on areas needing improvement</a:t>
            </a:r>
          </a:p>
          <a:p>
            <a:pPr marL="342900" indent="-342900">
              <a:lnSpc>
                <a:spcPct val="150000"/>
              </a:lnSpc>
              <a:buFont typeface="Arial" panose="020B0604020202020204" pitchFamily="34" charset="0"/>
              <a:buChar char="•"/>
            </a:pPr>
            <a:r>
              <a:rPr lang="en-US" sz="2800" dirty="0">
                <a:latin typeface="Cambria"/>
                <a:cs typeface="Cambria"/>
              </a:rPr>
              <a:t>Inquire about resources to support your child</a:t>
            </a:r>
          </a:p>
          <a:p>
            <a:pPr algn="ctr"/>
            <a:endParaRPr lang="en-US" sz="2800" dirty="0">
              <a:latin typeface="Cambria"/>
              <a:cs typeface="Cambria"/>
            </a:endParaRPr>
          </a:p>
          <a:p>
            <a:pPr algn="ctr"/>
            <a:endParaRPr lang="en-US" sz="2800" dirty="0">
              <a:latin typeface="Cambria"/>
              <a:cs typeface="Cambria"/>
            </a:endParaRPr>
          </a:p>
          <a:p>
            <a:endParaRPr lang="en-US" sz="2800" dirty="0">
              <a:latin typeface="Cambria"/>
              <a:cs typeface="Cambria"/>
            </a:endParaRPr>
          </a:p>
          <a:p>
            <a:endParaRPr lang="en-US" sz="2800" dirty="0">
              <a:latin typeface="Cambria"/>
              <a:cs typeface="Cambria"/>
            </a:endParaRPr>
          </a:p>
          <a:p>
            <a:pPr algn="ctr"/>
            <a:endParaRPr lang="en-US" sz="2800" dirty="0" smtClean="0">
              <a:latin typeface="Cambria"/>
              <a:cs typeface="Cambria"/>
            </a:endParaRPr>
          </a:p>
        </p:txBody>
      </p:sp>
    </p:spTree>
    <p:extLst>
      <p:ext uri="{BB962C8B-B14F-4D97-AF65-F5344CB8AC3E}">
        <p14:creationId xmlns:p14="http://schemas.microsoft.com/office/powerpoint/2010/main" val="721833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12" y="1210605"/>
            <a:ext cx="9381366" cy="3539430"/>
          </a:xfrm>
          <a:prstGeom prst="rect">
            <a:avLst/>
          </a:prstGeom>
          <a:noFill/>
        </p:spPr>
        <p:txBody>
          <a:bodyPr wrap="square" rtlCol="0">
            <a:spAutoFit/>
          </a:bodyPr>
          <a:lstStyle/>
          <a:p>
            <a:pPr algn="ctr"/>
            <a:endParaRPr lang="en-US" sz="3600" dirty="0">
              <a:latin typeface="Cambria"/>
              <a:cs typeface="Cambria"/>
            </a:endParaRPr>
          </a:p>
          <a:p>
            <a:pPr algn="ctr"/>
            <a:r>
              <a:rPr lang="en-US" sz="3600" dirty="0" smtClean="0">
                <a:latin typeface="Cambria"/>
                <a:cs typeface="Cambria"/>
              </a:rPr>
              <a:t>For more information go to</a:t>
            </a:r>
          </a:p>
          <a:p>
            <a:pPr algn="ctr"/>
            <a:r>
              <a:rPr lang="en-US" sz="3600" dirty="0" smtClean="0">
                <a:hlinkClick r:id="rId3"/>
              </a:rPr>
              <a:t>www.scusd.edu/common-core</a:t>
            </a:r>
            <a:r>
              <a:rPr lang="en-US" sz="3600" dirty="0" smtClean="0"/>
              <a:t> </a:t>
            </a:r>
            <a:endParaRPr lang="en-US" sz="3200" dirty="0" smtClean="0"/>
          </a:p>
          <a:p>
            <a:pPr algn="ctr"/>
            <a:endParaRPr lang="en-US" sz="3600" dirty="0">
              <a:latin typeface="Cambria"/>
              <a:cs typeface="Cambria"/>
            </a:endParaRPr>
          </a:p>
          <a:p>
            <a:endParaRPr lang="en-US" sz="2000" dirty="0">
              <a:latin typeface="Cambria"/>
              <a:cs typeface="Cambria"/>
            </a:endParaRPr>
          </a:p>
          <a:p>
            <a:endParaRPr lang="en-US" sz="1200" dirty="0">
              <a:latin typeface="Cambria"/>
              <a:cs typeface="Cambria"/>
            </a:endParaRPr>
          </a:p>
          <a:p>
            <a:pPr algn="ctr"/>
            <a:endParaRPr lang="en-US" sz="4800" dirty="0" smtClean="0">
              <a:latin typeface="Cambria"/>
              <a:cs typeface="Cambria"/>
            </a:endParaRPr>
          </a:p>
        </p:txBody>
      </p:sp>
    </p:spTree>
    <p:extLst>
      <p:ext uri="{BB962C8B-B14F-4D97-AF65-F5344CB8AC3E}">
        <p14:creationId xmlns:p14="http://schemas.microsoft.com/office/powerpoint/2010/main" val="396052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12" y="1109005"/>
            <a:ext cx="9381366" cy="4893647"/>
          </a:xfrm>
          <a:prstGeom prst="rect">
            <a:avLst/>
          </a:prstGeom>
          <a:noFill/>
        </p:spPr>
        <p:txBody>
          <a:bodyPr wrap="square" rtlCol="0">
            <a:spAutoFit/>
          </a:bodyPr>
          <a:lstStyle/>
          <a:p>
            <a:pPr algn="ctr"/>
            <a:r>
              <a:rPr lang="en-US" sz="4800" dirty="0" smtClean="0">
                <a:latin typeface="Cambria"/>
                <a:cs typeface="Cambria"/>
              </a:rPr>
              <a:t>Outcomes</a:t>
            </a:r>
          </a:p>
          <a:p>
            <a:pPr algn="ctr"/>
            <a:endParaRPr lang="en-US" sz="2000" dirty="0" smtClean="0">
              <a:latin typeface="Cambria"/>
              <a:cs typeface="Cambria"/>
            </a:endParaRPr>
          </a:p>
          <a:p>
            <a:pPr marL="688975" lvl="1" indent="-514350">
              <a:buFont typeface="+mj-lt"/>
              <a:buAutoNum type="arabicPeriod"/>
            </a:pPr>
            <a:r>
              <a:rPr lang="en-US" sz="3200" dirty="0" smtClean="0">
                <a:latin typeface="Cambria"/>
                <a:cs typeface="Cambria"/>
              </a:rPr>
              <a:t>Examine the similarities and differences between the old and new report cards</a:t>
            </a:r>
          </a:p>
          <a:p>
            <a:pPr marL="688975" lvl="1" indent="-514350">
              <a:buFont typeface="+mj-lt"/>
              <a:buAutoNum type="arabicPeriod"/>
            </a:pPr>
            <a:endParaRPr lang="en-US" sz="2000" dirty="0" smtClean="0">
              <a:latin typeface="Cambria"/>
              <a:cs typeface="Cambria"/>
            </a:endParaRPr>
          </a:p>
          <a:p>
            <a:pPr marL="688975" lvl="1" indent="-514350">
              <a:buFont typeface="+mj-lt"/>
              <a:buAutoNum type="arabicPeriod"/>
            </a:pPr>
            <a:r>
              <a:rPr lang="en-US" sz="3200" dirty="0" smtClean="0">
                <a:latin typeface="Cambria"/>
                <a:cs typeface="Cambria"/>
              </a:rPr>
              <a:t>Understand the key features of standards-based grading</a:t>
            </a:r>
          </a:p>
          <a:p>
            <a:pPr marL="688975" lvl="1" indent="-514350">
              <a:buFont typeface="+mj-lt"/>
              <a:buAutoNum type="arabicPeriod"/>
            </a:pPr>
            <a:endParaRPr lang="en-US" sz="2000" dirty="0" smtClean="0">
              <a:latin typeface="Cambria"/>
              <a:cs typeface="Cambria"/>
            </a:endParaRPr>
          </a:p>
          <a:p>
            <a:pPr marL="688975" lvl="1" indent="-514350">
              <a:buFont typeface="+mj-lt"/>
              <a:buAutoNum type="arabicPeriod"/>
            </a:pPr>
            <a:r>
              <a:rPr lang="en-US" sz="3200" dirty="0" smtClean="0">
                <a:latin typeface="Cambria"/>
                <a:cs typeface="Cambria"/>
              </a:rPr>
              <a:t>Provide ways parents can use the new report card to support their child</a:t>
            </a:r>
          </a:p>
        </p:txBody>
      </p:sp>
    </p:spTree>
    <p:extLst>
      <p:ext uri="{BB962C8B-B14F-4D97-AF65-F5344CB8AC3E}">
        <p14:creationId xmlns:p14="http://schemas.microsoft.com/office/powerpoint/2010/main" val="82074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12" y="2569505"/>
            <a:ext cx="9381366" cy="2492990"/>
          </a:xfrm>
          <a:prstGeom prst="rect">
            <a:avLst/>
          </a:prstGeom>
          <a:noFill/>
        </p:spPr>
        <p:txBody>
          <a:bodyPr wrap="square" rtlCol="0">
            <a:spAutoFit/>
          </a:bodyPr>
          <a:lstStyle/>
          <a:p>
            <a:pPr algn="ctr"/>
            <a:r>
              <a:rPr lang="en-US" sz="5400" dirty="0" smtClean="0">
                <a:latin typeface="Cambria"/>
                <a:cs typeface="Cambria"/>
              </a:rPr>
              <a:t>CCSS-Aligned K-6 Report Card </a:t>
            </a:r>
          </a:p>
          <a:p>
            <a:pPr algn="ctr"/>
            <a:r>
              <a:rPr lang="en-US" sz="5400" dirty="0" smtClean="0">
                <a:latin typeface="Cambria"/>
                <a:cs typeface="Cambria"/>
              </a:rPr>
              <a:t>What</a:t>
            </a:r>
            <a:r>
              <a:rPr lang="fr-FR" sz="5400" dirty="0" smtClean="0">
                <a:latin typeface="Cambria"/>
                <a:cs typeface="Cambria"/>
              </a:rPr>
              <a:t>’</a:t>
            </a:r>
            <a:r>
              <a:rPr lang="en-US" sz="5400" dirty="0" smtClean="0">
                <a:latin typeface="Cambria"/>
                <a:cs typeface="Cambria"/>
              </a:rPr>
              <a:t>s New/What’s The Same</a:t>
            </a:r>
          </a:p>
          <a:p>
            <a:pPr algn="ctr"/>
            <a:endParaRPr lang="en-US" sz="4800" dirty="0" smtClean="0"/>
          </a:p>
        </p:txBody>
      </p:sp>
    </p:spTree>
    <p:extLst>
      <p:ext uri="{BB962C8B-B14F-4D97-AF65-F5344CB8AC3E}">
        <p14:creationId xmlns:p14="http://schemas.microsoft.com/office/powerpoint/2010/main" val="238365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944100" cy="1252728"/>
          </a:xfrm>
          <a:prstGeom prst="rect">
            <a:avLst/>
          </a:prstGeom>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504825" y="2804208"/>
            <a:ext cx="1168400" cy="982884"/>
          </a:xfrm>
          <a:prstGeom prst="rect">
            <a:avLst/>
          </a:prstGeom>
          <a:solidFill>
            <a:srgbClr val="FFFF00"/>
          </a:solidFill>
        </p:spPr>
        <p:txBody>
          <a:bodyPr wrap="square" rtlCol="0">
            <a:spAutoFit/>
          </a:bodyPr>
          <a:lstStyle/>
          <a:p>
            <a:pPr algn="ctr"/>
            <a:r>
              <a:rPr lang="en-US" b="1" dirty="0" smtClean="0"/>
              <a:t>Different Grading Scales (2)</a:t>
            </a:r>
            <a:endParaRPr lang="en-US" b="1" dirty="0"/>
          </a:p>
        </p:txBody>
      </p:sp>
      <p:sp>
        <p:nvSpPr>
          <p:cNvPr id="14" name="Left Bracket 13"/>
          <p:cNvSpPr/>
          <p:nvPr/>
        </p:nvSpPr>
        <p:spPr>
          <a:xfrm>
            <a:off x="1811655" y="2336800"/>
            <a:ext cx="45719" cy="196850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296149" y="2194561"/>
            <a:ext cx="904876" cy="130015"/>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7235824" y="2207059"/>
            <a:ext cx="1352551" cy="153888"/>
          </a:xfrm>
          <a:prstGeom prst="rect">
            <a:avLst/>
          </a:prstGeom>
          <a:solidFill>
            <a:schemeClr val="bg1"/>
          </a:solidFill>
          <a:ln>
            <a:solidFill>
              <a:schemeClr val="bg1"/>
            </a:solidFill>
          </a:ln>
        </p:spPr>
        <p:txBody>
          <a:bodyPr wrap="square" rtlCol="0">
            <a:spAutoFit/>
          </a:bodyPr>
          <a:lstStyle/>
          <a:p>
            <a:endParaRPr lang="en-US" sz="400" dirty="0"/>
          </a:p>
        </p:txBody>
      </p:sp>
      <p:pic>
        <p:nvPicPr>
          <p:cNvPr id="5" name="Picture 4"/>
          <p:cNvPicPr>
            <a:picLocks noChangeAspect="1"/>
          </p:cNvPicPr>
          <p:nvPr/>
        </p:nvPicPr>
        <p:blipFill>
          <a:blip r:embed="rId3"/>
          <a:stretch>
            <a:fillRect/>
          </a:stretch>
        </p:blipFill>
        <p:spPr>
          <a:xfrm>
            <a:off x="1752600" y="1739900"/>
            <a:ext cx="5956300" cy="5283200"/>
          </a:xfrm>
          <a:prstGeom prst="rect">
            <a:avLst/>
          </a:prstGeom>
        </p:spPr>
      </p:pic>
      <p:sp>
        <p:nvSpPr>
          <p:cNvPr id="6" name="Rectangle 5"/>
          <p:cNvSpPr/>
          <p:nvPr/>
        </p:nvSpPr>
        <p:spPr>
          <a:xfrm>
            <a:off x="2095500" y="1701800"/>
            <a:ext cx="5384800" cy="1231900"/>
          </a:xfrm>
          <a:prstGeom prst="rect">
            <a:avLst/>
          </a:prstGeom>
          <a:noFill/>
          <a:ln w="22225">
            <a:solidFill>
              <a:srgbClr val="FF0000">
                <a:alpha val="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06600" y="1790700"/>
            <a:ext cx="5473700" cy="1279735"/>
          </a:xfrm>
          <a:prstGeom prst="rect">
            <a:avLst/>
          </a:prstGeom>
          <a:noFill/>
          <a:ln w="3810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
        <p:nvSpPr>
          <p:cNvPr id="15" name="TextBox 14"/>
          <p:cNvSpPr txBox="1"/>
          <p:nvPr/>
        </p:nvSpPr>
        <p:spPr>
          <a:xfrm>
            <a:off x="1968500" y="3098800"/>
            <a:ext cx="5537200" cy="1305135"/>
          </a:xfrm>
          <a:prstGeom prst="rect">
            <a:avLst/>
          </a:prstGeom>
          <a:noFill/>
          <a:ln w="38100" cmpd="sng">
            <a:solidFill>
              <a:srgbClr val="FF0000"/>
            </a:solidFill>
          </a:ln>
        </p:spPr>
        <p:txBody>
          <a:bodyPr wrap="square" rtlCol="0">
            <a:spAutoFit/>
          </a:bodyPr>
          <a:lstStyle/>
          <a:p>
            <a:endParaRPr lang="en-US" dirty="0" smtClean="0"/>
          </a:p>
          <a:p>
            <a:endParaRPr lang="en-US" dirty="0"/>
          </a:p>
          <a:p>
            <a:endParaRPr lang="en-US" dirty="0" smtClean="0"/>
          </a:p>
          <a:p>
            <a:endParaRPr lang="en-US" dirty="0"/>
          </a:p>
        </p:txBody>
      </p:sp>
      <p:sp>
        <p:nvSpPr>
          <p:cNvPr id="21" name="TextBox 20"/>
          <p:cNvSpPr txBox="1"/>
          <p:nvPr/>
        </p:nvSpPr>
        <p:spPr>
          <a:xfrm>
            <a:off x="1917700" y="6108700"/>
            <a:ext cx="5600700" cy="914400"/>
          </a:xfrm>
          <a:prstGeom prst="rect">
            <a:avLst/>
          </a:prstGeom>
          <a:noFill/>
          <a:ln w="38100" cmpd="sng">
            <a:solidFill>
              <a:srgbClr val="FF0000"/>
            </a:solidFill>
          </a:ln>
        </p:spPr>
        <p:txBody>
          <a:bodyPr wrap="square" rtlCol="0">
            <a:spAutoFit/>
          </a:bodyPr>
          <a:lstStyle/>
          <a:p>
            <a:endParaRPr lang="en-US" dirty="0"/>
          </a:p>
        </p:txBody>
      </p:sp>
      <p:sp>
        <p:nvSpPr>
          <p:cNvPr id="22" name="TextBox 21"/>
          <p:cNvSpPr txBox="1"/>
          <p:nvPr/>
        </p:nvSpPr>
        <p:spPr>
          <a:xfrm>
            <a:off x="1917700" y="4508500"/>
            <a:ext cx="5626100" cy="1524000"/>
          </a:xfrm>
          <a:prstGeom prst="rect">
            <a:avLst/>
          </a:prstGeom>
          <a:noFill/>
          <a:ln w="38100"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8935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1000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9" presetID="1" presetClass="entr" presetSubtype="0" fill="hold" grpId="0" nodeType="withEffect">
                                  <p:stCondLst>
                                    <p:cond delay="3000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1" presetID="1" presetClass="entr" presetSubtype="0" fill="hold" grpId="0" nodeType="withEffect">
                                  <p:stCondLst>
                                    <p:cond delay="40000"/>
                                  </p:stCondLst>
                                  <p:childTnLst>
                                    <p:set>
                                      <p:cBhvr>
                                        <p:cTn id="12" dur="1" fill="hold">
                                          <p:stCondLst>
                                            <p:cond delay="0"/>
                                          </p:stCondLst>
                                        </p:cTn>
                                        <p:tgtEl>
                                          <p:spTgt spid="21"/>
                                        </p:tgtEl>
                                        <p:attrNameLst>
                                          <p:attrName>style.visibility</p:attrName>
                                        </p:attrNameLst>
                                      </p:cBhvr>
                                      <p:to>
                                        <p:strVal val="visible"/>
                                      </p:to>
                                    </p:set>
                                  </p:childTnLst>
                                </p:cTn>
                              </p:par>
                              <p:par>
                                <p:cTn id="13" presetID="3" presetClass="exit" presetSubtype="10" fill="hold" grpId="1" nodeType="withEffect">
                                  <p:stCondLst>
                                    <p:cond delay="1000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 presetClass="exit" presetSubtype="10" fill="hold" grpId="1" nodeType="withEffect">
                                  <p:stCondLst>
                                    <p:cond delay="3000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3" presetClass="exit" presetSubtype="10" fill="hold" grpId="1" nodeType="withEffect">
                                  <p:stCondLst>
                                    <p:cond delay="40000"/>
                                  </p:stCondLst>
                                  <p:childTnLst>
                                    <p:animEffect transition="out" filter="blinds(horizontal)">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21" grpId="0"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944100" cy="1252728"/>
          </a:xfrm>
          <a:prstGeom prst="rect">
            <a:avLst/>
          </a:prstGeom>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88900" y="2032188"/>
            <a:ext cx="6096000" cy="584776"/>
          </a:xfrm>
          <a:prstGeom prst="rect">
            <a:avLst/>
          </a:prstGeom>
          <a:noFill/>
        </p:spPr>
        <p:txBody>
          <a:bodyPr wrap="square" rtlCol="0">
            <a:spAutoFit/>
          </a:bodyPr>
          <a:lstStyle/>
          <a:p>
            <a:r>
              <a:rPr lang="en-US" sz="3200" dirty="0" smtClean="0">
                <a:latin typeface="Cambria"/>
                <a:cs typeface="Cambria"/>
              </a:rPr>
              <a:t>Different Grading Scales </a:t>
            </a:r>
            <a:endParaRPr lang="en-US" sz="3200" dirty="0">
              <a:latin typeface="Cambria"/>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2100110236"/>
              </p:ext>
            </p:extLst>
          </p:nvPr>
        </p:nvGraphicFramePr>
        <p:xfrm>
          <a:off x="438150" y="3289995"/>
          <a:ext cx="8928100" cy="2628900"/>
        </p:xfrm>
        <a:graphic>
          <a:graphicData uri="http://schemas.openxmlformats.org/drawingml/2006/table">
            <a:tbl>
              <a:tblPr firstRow="1" bandRow="1">
                <a:tableStyleId>{5C22544A-7EE6-4342-B048-85BDC9FD1C3A}</a:tableStyleId>
              </a:tblPr>
              <a:tblGrid>
                <a:gridCol w="1785620"/>
                <a:gridCol w="1785620"/>
                <a:gridCol w="1785620"/>
                <a:gridCol w="1785620"/>
                <a:gridCol w="1785620"/>
              </a:tblGrid>
              <a:tr h="370840">
                <a:tc gridSpan="5">
                  <a:txBody>
                    <a:bodyPr/>
                    <a:lstStyle/>
                    <a:p>
                      <a:pPr algn="ctr"/>
                      <a:r>
                        <a:rPr lang="en-US" sz="1920" b="1" i="0" kern="1200" dirty="0" smtClean="0">
                          <a:solidFill>
                            <a:srgbClr val="FF0000"/>
                          </a:solidFill>
                          <a:effectLst/>
                          <a:latin typeface="+mn-lt"/>
                          <a:ea typeface="+mn-ea"/>
                          <a:cs typeface="+mn-cs"/>
                        </a:rPr>
                        <a:t>Academic Performance Level for Standards Achievement</a:t>
                      </a:r>
                      <a:r>
                        <a:rPr lang="en-US" i="0" dirty="0" smtClean="0">
                          <a:solidFill>
                            <a:srgbClr val="FF0000"/>
                          </a:solidFill>
                          <a:effectLst/>
                        </a:rPr>
                        <a:t> </a:t>
                      </a:r>
                      <a:endParaRPr lang="en-US" i="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79552">
                <a:tc>
                  <a:txBody>
                    <a:bodyPr/>
                    <a:lstStyle/>
                    <a:p>
                      <a:pPr marL="87630" marR="0">
                        <a:spcBef>
                          <a:spcPts val="0"/>
                        </a:spcBef>
                        <a:spcAft>
                          <a:spcPts val="0"/>
                        </a:spcAft>
                      </a:pPr>
                      <a:r>
                        <a:rPr lang="en-US" sz="1400" b="1" i="1" dirty="0">
                          <a:effectLst/>
                          <a:latin typeface="Arial"/>
                          <a:ea typeface="Arial"/>
                          <a:cs typeface="Times New Roman"/>
                        </a:rPr>
                        <a:t> Name</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85090" marR="0" indent="0" algn="l" defTabSz="975390" rtl="0" eaLnBrk="1" fontAlgn="auto" latinLnBrk="0" hangingPunct="1">
                        <a:lnSpc>
                          <a:spcPct val="100000"/>
                        </a:lnSpc>
                        <a:spcBef>
                          <a:spcPts val="0"/>
                        </a:spcBef>
                        <a:spcAft>
                          <a:spcPts val="0"/>
                        </a:spcAft>
                        <a:buClrTx/>
                        <a:buSzTx/>
                        <a:buFontTx/>
                        <a:buNone/>
                        <a:tabLst/>
                        <a:defRPr/>
                      </a:pPr>
                      <a:r>
                        <a:rPr lang="en-US" sz="1400" b="1" i="1" dirty="0" smtClean="0">
                          <a:effectLst/>
                          <a:latin typeface="Arial"/>
                          <a:ea typeface="Arial"/>
                          <a:cs typeface="Times New Roman"/>
                        </a:rPr>
                        <a:t>Score</a:t>
                      </a:r>
                      <a:endParaRPr lang="en-US" sz="1400" dirty="0" smtClean="0">
                        <a:effectLst/>
                        <a:latin typeface="+mn-lt"/>
                        <a:ea typeface="Calibri"/>
                        <a:cs typeface="Times New Roman"/>
                      </a:endParaRPr>
                    </a:p>
                    <a:p>
                      <a:pPr marL="85090" marR="0">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7539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ffectLst/>
                        <a:latin typeface="+mn-lt"/>
                        <a:ea typeface="Calibri"/>
                        <a:cs typeface="Times New Roman"/>
                      </a:endParaRPr>
                    </a:p>
                    <a:p>
                      <a:pPr marL="0" marR="0">
                        <a:spcBef>
                          <a:spcPts val="0"/>
                        </a:spcBef>
                        <a:spcAft>
                          <a:spcPts val="0"/>
                        </a:spcAft>
                      </a:pP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338580">
                <a:tc>
                  <a:txBody>
                    <a:bodyPr/>
                    <a:lstStyle/>
                    <a:p>
                      <a:pPr marL="85090" marR="0">
                        <a:spcBef>
                          <a:spcPts val="0"/>
                        </a:spcBef>
                        <a:spcAft>
                          <a:spcPts val="0"/>
                        </a:spcAft>
                      </a:pPr>
                      <a:r>
                        <a:rPr lang="en-US" sz="1400" b="1" dirty="0" smtClean="0">
                          <a:effectLst/>
                          <a:latin typeface="Arial"/>
                          <a:ea typeface="Calibri"/>
                          <a:cs typeface="Arial"/>
                        </a:rPr>
                        <a:t>Explanation of Scores</a:t>
                      </a:r>
                      <a:endParaRPr lang="en-US" sz="1400" b="1" dirty="0">
                        <a:effectLst/>
                        <a:latin typeface="Arial"/>
                        <a:ea typeface="Calibri"/>
                        <a:cs typeface="Aria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solidFill>
                            <a:schemeClr val="tx1"/>
                          </a:solidFill>
                          <a:effectLst/>
                          <a:latin typeface="Arial"/>
                          <a:ea typeface="Calibri"/>
                          <a:cs typeface="Times New Roman"/>
                        </a:rPr>
                        <a:t> </a:t>
                      </a:r>
                      <a:endParaRPr lang="en-US" sz="1400" dirty="0">
                        <a:solidFill>
                          <a:schemeClr val="tx1"/>
                        </a:solidFill>
                        <a:effectLst/>
                        <a:latin typeface="Calibri"/>
                        <a:ea typeface="Calibri"/>
                        <a:cs typeface="Times New Roman"/>
                      </a:endParaRPr>
                    </a:p>
                    <a:p>
                      <a:pPr marL="0" marR="0">
                        <a:spcBef>
                          <a:spcPts val="0"/>
                        </a:spcBef>
                        <a:spcAft>
                          <a:spcPts val="0"/>
                        </a:spcAft>
                      </a:pPr>
                      <a:r>
                        <a:rPr lang="en-US" sz="1400" dirty="0">
                          <a:solidFill>
                            <a:schemeClr val="tx1"/>
                          </a:solidFill>
                          <a:effectLst/>
                          <a:latin typeface="Arial"/>
                          <a:ea typeface="Calibri"/>
                          <a:cs typeface="Times New Roman"/>
                        </a:rPr>
                        <a:t> </a:t>
                      </a: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bl>
          </a:graphicData>
        </a:graphic>
      </p:graphicFrame>
      <p:sp>
        <p:nvSpPr>
          <p:cNvPr id="2" name="TextBox 1"/>
          <p:cNvSpPr txBox="1"/>
          <p:nvPr/>
        </p:nvSpPr>
        <p:spPr>
          <a:xfrm>
            <a:off x="2273300" y="3606800"/>
            <a:ext cx="1727200" cy="523220"/>
          </a:xfrm>
          <a:prstGeom prst="rect">
            <a:avLst/>
          </a:prstGeom>
          <a:noFill/>
        </p:spPr>
        <p:txBody>
          <a:bodyPr wrap="square" rtlCol="0">
            <a:spAutoFit/>
          </a:bodyPr>
          <a:lstStyle/>
          <a:p>
            <a:pPr algn="ctr"/>
            <a:r>
              <a:rPr lang="en-US" sz="1400" dirty="0">
                <a:latin typeface="Arial"/>
                <a:ea typeface="Calibri"/>
                <a:cs typeface="Times New Roman"/>
              </a:rPr>
              <a:t>Exceeds </a:t>
            </a:r>
            <a:endParaRPr lang="en-US" sz="1400" dirty="0" smtClean="0">
              <a:latin typeface="Arial"/>
              <a:ea typeface="Calibri"/>
              <a:cs typeface="Times New Roman"/>
            </a:endParaRPr>
          </a:p>
          <a:p>
            <a:pPr algn="ctr"/>
            <a:r>
              <a:rPr lang="en-US" sz="1400" dirty="0" smtClean="0">
                <a:latin typeface="Arial"/>
                <a:ea typeface="Calibri"/>
                <a:cs typeface="Times New Roman"/>
              </a:rPr>
              <a:t>Standards</a:t>
            </a:r>
            <a:endParaRPr lang="en-US" sz="1400" dirty="0">
              <a:ea typeface="Calibri"/>
              <a:cs typeface="Times New Roman"/>
            </a:endParaRPr>
          </a:p>
        </p:txBody>
      </p:sp>
      <p:sp>
        <p:nvSpPr>
          <p:cNvPr id="6" name="TextBox 5"/>
          <p:cNvSpPr txBox="1"/>
          <p:nvPr/>
        </p:nvSpPr>
        <p:spPr>
          <a:xfrm>
            <a:off x="2247900" y="4140200"/>
            <a:ext cx="1701800" cy="307777"/>
          </a:xfrm>
          <a:prstGeom prst="rect">
            <a:avLst/>
          </a:prstGeom>
          <a:noFill/>
        </p:spPr>
        <p:txBody>
          <a:bodyPr wrap="square" rtlCol="0">
            <a:spAutoFit/>
          </a:bodyPr>
          <a:lstStyle/>
          <a:p>
            <a:pPr algn="ctr"/>
            <a:r>
              <a:rPr lang="en-US" sz="1400" b="1" dirty="0">
                <a:latin typeface="Arial"/>
                <a:ea typeface="Calibri"/>
                <a:cs typeface="Times New Roman"/>
              </a:rPr>
              <a:t>4</a:t>
            </a:r>
            <a:endParaRPr lang="en-US" sz="1400" b="1" dirty="0" smtClean="0">
              <a:latin typeface="Arial"/>
              <a:ea typeface="Calibri"/>
              <a:cs typeface="Times New Roman"/>
            </a:endParaRPr>
          </a:p>
        </p:txBody>
      </p:sp>
      <p:sp>
        <p:nvSpPr>
          <p:cNvPr id="7" name="TextBox 6"/>
          <p:cNvSpPr txBox="1"/>
          <p:nvPr/>
        </p:nvSpPr>
        <p:spPr>
          <a:xfrm>
            <a:off x="2222500" y="4533900"/>
            <a:ext cx="1752600" cy="1384995"/>
          </a:xfrm>
          <a:prstGeom prst="rect">
            <a:avLst/>
          </a:prstGeom>
          <a:noFill/>
        </p:spPr>
        <p:txBody>
          <a:bodyPr wrap="square" rtlCol="0">
            <a:spAutoFit/>
          </a:bodyPr>
          <a:lstStyle/>
          <a:p>
            <a:pPr algn="ctr"/>
            <a:r>
              <a:rPr lang="en-US" sz="1400" dirty="0">
                <a:latin typeface="Arial"/>
                <a:ea typeface="Calibri"/>
                <a:cs typeface="Times New Roman"/>
              </a:rPr>
              <a:t>Exceeds grade level expectations; demonstrates strong independence</a:t>
            </a:r>
            <a:endParaRPr lang="en-US" sz="1400" dirty="0">
              <a:ea typeface="Calibri"/>
              <a:cs typeface="Times New Roman"/>
            </a:endParaRPr>
          </a:p>
          <a:p>
            <a:pPr algn="ctr"/>
            <a:endParaRPr lang="en-US" sz="1400" dirty="0" smtClean="0">
              <a:latin typeface="Arial"/>
              <a:ea typeface="Calibri"/>
              <a:cs typeface="Times New Roman"/>
            </a:endParaRPr>
          </a:p>
        </p:txBody>
      </p:sp>
      <p:sp>
        <p:nvSpPr>
          <p:cNvPr id="9" name="TextBox 8"/>
          <p:cNvSpPr txBox="1"/>
          <p:nvPr/>
        </p:nvSpPr>
        <p:spPr>
          <a:xfrm>
            <a:off x="4025900" y="4546600"/>
            <a:ext cx="1701800" cy="954107"/>
          </a:xfrm>
          <a:prstGeom prst="rect">
            <a:avLst/>
          </a:prstGeom>
          <a:noFill/>
        </p:spPr>
        <p:txBody>
          <a:bodyPr wrap="square" rtlCol="0">
            <a:spAutoFit/>
          </a:bodyPr>
          <a:lstStyle/>
          <a:p>
            <a:pPr algn="ctr"/>
            <a:r>
              <a:rPr lang="en-US" sz="1400" dirty="0">
                <a:latin typeface="Arial"/>
                <a:ea typeface="Calibri"/>
                <a:cs typeface="Times New Roman"/>
              </a:rPr>
              <a:t>Meets grade level expectations; requires minimal support</a:t>
            </a:r>
            <a:endParaRPr lang="en-US" sz="1400" dirty="0">
              <a:ea typeface="Calibri"/>
              <a:cs typeface="Times New Roman"/>
            </a:endParaRPr>
          </a:p>
        </p:txBody>
      </p:sp>
      <p:sp>
        <p:nvSpPr>
          <p:cNvPr id="10" name="TextBox 9"/>
          <p:cNvSpPr txBox="1"/>
          <p:nvPr/>
        </p:nvSpPr>
        <p:spPr>
          <a:xfrm>
            <a:off x="4013200" y="3594100"/>
            <a:ext cx="1727200" cy="523220"/>
          </a:xfrm>
          <a:prstGeom prst="rect">
            <a:avLst/>
          </a:prstGeom>
          <a:noFill/>
        </p:spPr>
        <p:txBody>
          <a:bodyPr wrap="square" rtlCol="0">
            <a:spAutoFit/>
          </a:bodyPr>
          <a:lstStyle/>
          <a:p>
            <a:pPr algn="ctr"/>
            <a:r>
              <a:rPr lang="en-US" sz="1400" dirty="0" smtClean="0">
                <a:latin typeface="Arial"/>
                <a:ea typeface="Calibri"/>
                <a:cs typeface="Times New Roman"/>
              </a:rPr>
              <a:t>Meets </a:t>
            </a:r>
          </a:p>
          <a:p>
            <a:pPr algn="ctr"/>
            <a:r>
              <a:rPr lang="en-US" sz="1400" dirty="0" smtClean="0">
                <a:latin typeface="Arial"/>
                <a:ea typeface="Calibri"/>
                <a:cs typeface="Times New Roman"/>
              </a:rPr>
              <a:t>Standards</a:t>
            </a:r>
            <a:endParaRPr lang="en-US" sz="1400" dirty="0">
              <a:ea typeface="Calibri"/>
              <a:cs typeface="Times New Roman"/>
            </a:endParaRPr>
          </a:p>
        </p:txBody>
      </p:sp>
      <p:sp>
        <p:nvSpPr>
          <p:cNvPr id="11" name="TextBox 10"/>
          <p:cNvSpPr txBox="1"/>
          <p:nvPr/>
        </p:nvSpPr>
        <p:spPr>
          <a:xfrm>
            <a:off x="5867400" y="3594100"/>
            <a:ext cx="1727200" cy="523220"/>
          </a:xfrm>
          <a:prstGeom prst="rect">
            <a:avLst/>
          </a:prstGeom>
          <a:noFill/>
        </p:spPr>
        <p:txBody>
          <a:bodyPr wrap="square" rtlCol="0">
            <a:spAutoFit/>
          </a:bodyPr>
          <a:lstStyle/>
          <a:p>
            <a:pPr algn="ctr"/>
            <a:r>
              <a:rPr lang="en-US" sz="1400" dirty="0" smtClean="0">
                <a:latin typeface="Arial"/>
                <a:ea typeface="Calibri"/>
                <a:cs typeface="Times New Roman"/>
              </a:rPr>
              <a:t>Approaching </a:t>
            </a:r>
          </a:p>
          <a:p>
            <a:pPr algn="ctr"/>
            <a:r>
              <a:rPr lang="en-US" sz="1400" dirty="0" smtClean="0">
                <a:latin typeface="Arial"/>
                <a:ea typeface="Calibri"/>
                <a:cs typeface="Times New Roman"/>
              </a:rPr>
              <a:t>Standards</a:t>
            </a:r>
            <a:endParaRPr lang="en-US" sz="1400" dirty="0">
              <a:ea typeface="Calibri"/>
              <a:cs typeface="Times New Roman"/>
            </a:endParaRPr>
          </a:p>
        </p:txBody>
      </p:sp>
      <p:sp>
        <p:nvSpPr>
          <p:cNvPr id="12" name="TextBox 11"/>
          <p:cNvSpPr txBox="1"/>
          <p:nvPr/>
        </p:nvSpPr>
        <p:spPr>
          <a:xfrm>
            <a:off x="7569200" y="3568700"/>
            <a:ext cx="1739900" cy="523220"/>
          </a:xfrm>
          <a:prstGeom prst="rect">
            <a:avLst/>
          </a:prstGeom>
          <a:noFill/>
        </p:spPr>
        <p:txBody>
          <a:bodyPr wrap="square" rtlCol="0">
            <a:spAutoFit/>
          </a:bodyPr>
          <a:lstStyle/>
          <a:p>
            <a:pPr algn="ctr"/>
            <a:r>
              <a:rPr lang="en-US" sz="1400" dirty="0">
                <a:latin typeface="Arial"/>
                <a:ea typeface="Calibri"/>
                <a:cs typeface="Times New Roman"/>
              </a:rPr>
              <a:t>Minimal Progress</a:t>
            </a:r>
            <a:endParaRPr lang="en-US" sz="1400" dirty="0">
              <a:ea typeface="Calibri"/>
              <a:cs typeface="Times New Roman"/>
            </a:endParaRPr>
          </a:p>
          <a:p>
            <a:pPr algn="ctr"/>
            <a:r>
              <a:rPr lang="en-US" sz="1400" dirty="0">
                <a:latin typeface="Arial"/>
                <a:ea typeface="Calibri"/>
                <a:cs typeface="Times New Roman"/>
              </a:rPr>
              <a:t>Towards </a:t>
            </a:r>
            <a:r>
              <a:rPr lang="en-US" sz="1400" dirty="0" smtClean="0">
                <a:latin typeface="Arial"/>
                <a:ea typeface="Calibri"/>
                <a:cs typeface="Times New Roman"/>
              </a:rPr>
              <a:t>Standards</a:t>
            </a:r>
            <a:endParaRPr lang="en-US" sz="1400" dirty="0">
              <a:ea typeface="Calibri"/>
              <a:cs typeface="Times New Roman"/>
            </a:endParaRPr>
          </a:p>
        </p:txBody>
      </p:sp>
      <p:sp>
        <p:nvSpPr>
          <p:cNvPr id="14" name="TextBox 13"/>
          <p:cNvSpPr txBox="1"/>
          <p:nvPr/>
        </p:nvSpPr>
        <p:spPr>
          <a:xfrm>
            <a:off x="4025900" y="4127500"/>
            <a:ext cx="1701800" cy="307777"/>
          </a:xfrm>
          <a:prstGeom prst="rect">
            <a:avLst/>
          </a:prstGeom>
          <a:noFill/>
        </p:spPr>
        <p:txBody>
          <a:bodyPr wrap="square" rtlCol="0">
            <a:spAutoFit/>
          </a:bodyPr>
          <a:lstStyle/>
          <a:p>
            <a:pPr algn="ctr"/>
            <a:r>
              <a:rPr lang="en-US" sz="1400" b="1" dirty="0" smtClean="0">
                <a:latin typeface="Arial"/>
                <a:ea typeface="Calibri"/>
                <a:cs typeface="Times New Roman"/>
              </a:rPr>
              <a:t>3</a:t>
            </a:r>
          </a:p>
        </p:txBody>
      </p:sp>
      <p:sp>
        <p:nvSpPr>
          <p:cNvPr id="15" name="TextBox 14"/>
          <p:cNvSpPr txBox="1"/>
          <p:nvPr/>
        </p:nvSpPr>
        <p:spPr>
          <a:xfrm>
            <a:off x="5816600" y="4140200"/>
            <a:ext cx="1701800" cy="307777"/>
          </a:xfrm>
          <a:prstGeom prst="rect">
            <a:avLst/>
          </a:prstGeom>
          <a:noFill/>
        </p:spPr>
        <p:txBody>
          <a:bodyPr wrap="square" rtlCol="0">
            <a:spAutoFit/>
          </a:bodyPr>
          <a:lstStyle/>
          <a:p>
            <a:pPr algn="ctr"/>
            <a:r>
              <a:rPr lang="en-US" sz="1400" b="1" dirty="0" smtClean="0">
                <a:latin typeface="Arial"/>
                <a:ea typeface="Calibri"/>
                <a:cs typeface="Times New Roman"/>
              </a:rPr>
              <a:t>2</a:t>
            </a:r>
          </a:p>
        </p:txBody>
      </p:sp>
      <p:sp>
        <p:nvSpPr>
          <p:cNvPr id="16" name="TextBox 15"/>
          <p:cNvSpPr txBox="1"/>
          <p:nvPr/>
        </p:nvSpPr>
        <p:spPr>
          <a:xfrm>
            <a:off x="7581900" y="4140200"/>
            <a:ext cx="1701800" cy="307777"/>
          </a:xfrm>
          <a:prstGeom prst="rect">
            <a:avLst/>
          </a:prstGeom>
          <a:noFill/>
        </p:spPr>
        <p:txBody>
          <a:bodyPr wrap="square" rtlCol="0">
            <a:spAutoFit/>
          </a:bodyPr>
          <a:lstStyle/>
          <a:p>
            <a:pPr algn="ctr"/>
            <a:r>
              <a:rPr lang="en-US" sz="1400" b="1" dirty="0" smtClean="0">
                <a:latin typeface="Arial"/>
                <a:ea typeface="Calibri"/>
                <a:cs typeface="Times New Roman"/>
              </a:rPr>
              <a:t>1</a:t>
            </a:r>
          </a:p>
        </p:txBody>
      </p:sp>
      <p:sp>
        <p:nvSpPr>
          <p:cNvPr id="17" name="TextBox 16"/>
          <p:cNvSpPr txBox="1"/>
          <p:nvPr/>
        </p:nvSpPr>
        <p:spPr>
          <a:xfrm>
            <a:off x="5816600" y="4546600"/>
            <a:ext cx="1701800" cy="954107"/>
          </a:xfrm>
          <a:prstGeom prst="rect">
            <a:avLst/>
          </a:prstGeom>
          <a:noFill/>
        </p:spPr>
        <p:txBody>
          <a:bodyPr wrap="square" rtlCol="0">
            <a:spAutoFit/>
          </a:bodyPr>
          <a:lstStyle/>
          <a:p>
            <a:pPr algn="ctr"/>
            <a:r>
              <a:rPr lang="en-US" sz="1400" dirty="0">
                <a:latin typeface="Arial"/>
                <a:ea typeface="Calibri"/>
                <a:cs typeface="Times New Roman"/>
              </a:rPr>
              <a:t>Approaching grade level expectations; requires moderate support</a:t>
            </a:r>
            <a:endParaRPr lang="en-US" sz="1400" dirty="0">
              <a:ea typeface="Calibri"/>
              <a:cs typeface="Times New Roman"/>
            </a:endParaRPr>
          </a:p>
        </p:txBody>
      </p:sp>
      <p:sp>
        <p:nvSpPr>
          <p:cNvPr id="18" name="TextBox 17"/>
          <p:cNvSpPr txBox="1"/>
          <p:nvPr/>
        </p:nvSpPr>
        <p:spPr>
          <a:xfrm>
            <a:off x="7569200" y="4533900"/>
            <a:ext cx="1701800" cy="1169551"/>
          </a:xfrm>
          <a:prstGeom prst="rect">
            <a:avLst/>
          </a:prstGeom>
          <a:noFill/>
        </p:spPr>
        <p:txBody>
          <a:bodyPr wrap="square" rtlCol="0">
            <a:spAutoFit/>
          </a:bodyPr>
          <a:lstStyle/>
          <a:p>
            <a:pPr algn="ctr"/>
            <a:r>
              <a:rPr lang="en-US" sz="1400" dirty="0">
                <a:latin typeface="Arial"/>
                <a:ea typeface="Calibri"/>
                <a:cs typeface="Times New Roman"/>
              </a:rPr>
              <a:t>Minimal progress on grade level </a:t>
            </a:r>
            <a:endParaRPr lang="en-US" sz="1400" dirty="0">
              <a:ea typeface="Calibri"/>
              <a:cs typeface="Times New Roman"/>
            </a:endParaRPr>
          </a:p>
          <a:p>
            <a:pPr algn="ctr"/>
            <a:r>
              <a:rPr lang="en-US" sz="1400" dirty="0">
                <a:latin typeface="Arial"/>
                <a:ea typeface="Calibri"/>
                <a:cs typeface="Times New Roman"/>
              </a:rPr>
              <a:t>expectations; requires significant support</a:t>
            </a:r>
            <a:endParaRPr lang="en-US" sz="1400" dirty="0">
              <a:ea typeface="Calibri"/>
              <a:cs typeface="Times New Roman"/>
            </a:endParaRPr>
          </a:p>
        </p:txBody>
      </p:sp>
    </p:spTree>
    <p:extLst>
      <p:ext uri="{BB962C8B-B14F-4D97-AF65-F5344CB8AC3E}">
        <p14:creationId xmlns:p14="http://schemas.microsoft.com/office/powerpoint/2010/main" val="9284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dissolv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1" grpId="0"/>
      <p:bldP spid="12"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944100" cy="1252728"/>
          </a:xfrm>
          <a:prstGeom prst="rect">
            <a:avLst/>
          </a:prstGeom>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165100" y="2120900"/>
            <a:ext cx="6096000" cy="584776"/>
          </a:xfrm>
          <a:prstGeom prst="rect">
            <a:avLst/>
          </a:prstGeom>
          <a:noFill/>
        </p:spPr>
        <p:txBody>
          <a:bodyPr wrap="square" rtlCol="0">
            <a:spAutoFit/>
          </a:bodyPr>
          <a:lstStyle/>
          <a:p>
            <a:r>
              <a:rPr lang="en-US" sz="3200" dirty="0" smtClean="0">
                <a:latin typeface="Cambria"/>
                <a:cs typeface="Cambria"/>
              </a:rPr>
              <a:t>Different Grading Scales </a:t>
            </a:r>
            <a:endParaRPr lang="en-US" sz="3200" dirty="0">
              <a:latin typeface="Cambria"/>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963957378"/>
              </p:ext>
            </p:extLst>
          </p:nvPr>
        </p:nvGraphicFramePr>
        <p:xfrm>
          <a:off x="406400" y="3225800"/>
          <a:ext cx="8928102" cy="2628900"/>
        </p:xfrm>
        <a:graphic>
          <a:graphicData uri="http://schemas.openxmlformats.org/drawingml/2006/table">
            <a:tbl>
              <a:tblPr firstRow="1" bandRow="1">
                <a:tableStyleId>{5C22544A-7EE6-4342-B048-85BDC9FD1C3A}</a:tableStyleId>
              </a:tblPr>
              <a:tblGrid>
                <a:gridCol w="1488017"/>
                <a:gridCol w="1488017"/>
                <a:gridCol w="1488017"/>
                <a:gridCol w="1488017"/>
                <a:gridCol w="1488017"/>
                <a:gridCol w="1488017"/>
              </a:tblGrid>
              <a:tr h="370840">
                <a:tc gridSpan="6">
                  <a:txBody>
                    <a:bodyPr/>
                    <a:lstStyle/>
                    <a:p>
                      <a:pPr algn="ctr"/>
                      <a:r>
                        <a:rPr lang="en-US" sz="1920" b="1" i="0" kern="1200" dirty="0" smtClean="0">
                          <a:solidFill>
                            <a:srgbClr val="FF0000"/>
                          </a:solidFill>
                          <a:effectLst/>
                          <a:latin typeface="+mn-lt"/>
                          <a:ea typeface="+mn-ea"/>
                          <a:cs typeface="+mn-cs"/>
                        </a:rPr>
                        <a:t>Academic Performance Level for Learning</a:t>
                      </a:r>
                      <a:r>
                        <a:rPr lang="en-US" sz="1920" b="1" i="0" kern="1200" baseline="0" dirty="0" smtClean="0">
                          <a:solidFill>
                            <a:srgbClr val="FF0000"/>
                          </a:solidFill>
                          <a:effectLst/>
                          <a:latin typeface="+mn-lt"/>
                          <a:ea typeface="+mn-ea"/>
                          <a:cs typeface="+mn-cs"/>
                        </a:rPr>
                        <a:t> Expectations</a:t>
                      </a:r>
                      <a:r>
                        <a:rPr lang="en-US" i="0" dirty="0" smtClean="0">
                          <a:solidFill>
                            <a:srgbClr val="FF0000"/>
                          </a:solidFill>
                          <a:effectLst/>
                        </a:rPr>
                        <a:t> </a:t>
                      </a:r>
                      <a:endParaRPr lang="en-US" i="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i="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479552">
                <a:tc>
                  <a:txBody>
                    <a:bodyPr/>
                    <a:lstStyle/>
                    <a:p>
                      <a:pPr marL="87630" marR="0">
                        <a:spcBef>
                          <a:spcPts val="0"/>
                        </a:spcBef>
                        <a:spcAft>
                          <a:spcPts val="0"/>
                        </a:spcAft>
                      </a:pPr>
                      <a:r>
                        <a:rPr lang="en-US" sz="1400" b="1" i="1" dirty="0">
                          <a:effectLst/>
                          <a:latin typeface="Arial"/>
                          <a:ea typeface="Arial"/>
                          <a:cs typeface="Times New Roman"/>
                        </a:rPr>
                        <a:t> Name</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85090" marR="0" indent="0" algn="l" defTabSz="975390" rtl="0" eaLnBrk="1" fontAlgn="auto" latinLnBrk="0" hangingPunct="1">
                        <a:lnSpc>
                          <a:spcPct val="100000"/>
                        </a:lnSpc>
                        <a:spcBef>
                          <a:spcPts val="0"/>
                        </a:spcBef>
                        <a:spcAft>
                          <a:spcPts val="0"/>
                        </a:spcAft>
                        <a:buClrTx/>
                        <a:buSzTx/>
                        <a:buFontTx/>
                        <a:buNone/>
                        <a:tabLst/>
                        <a:defRPr/>
                      </a:pPr>
                      <a:r>
                        <a:rPr lang="en-US" sz="1400" b="1" i="1" dirty="0" smtClean="0">
                          <a:effectLst/>
                          <a:latin typeface="Arial"/>
                          <a:ea typeface="Arial"/>
                          <a:cs typeface="Times New Roman"/>
                        </a:rPr>
                        <a:t>Score</a:t>
                      </a:r>
                      <a:endParaRPr lang="en-US" sz="1400" dirty="0" smtClean="0">
                        <a:effectLst/>
                        <a:latin typeface="+mn-lt"/>
                        <a:ea typeface="Calibri"/>
                        <a:cs typeface="Times New Roman"/>
                      </a:endParaRPr>
                    </a:p>
                    <a:p>
                      <a:pPr marL="85090" marR="0">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7539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ffectLst/>
                        <a:latin typeface="+mn-lt"/>
                        <a:ea typeface="Calibri"/>
                        <a:cs typeface="Times New Roman"/>
                      </a:endParaRPr>
                    </a:p>
                    <a:p>
                      <a:pPr marL="0" marR="0">
                        <a:spcBef>
                          <a:spcPts val="0"/>
                        </a:spcBef>
                        <a:spcAft>
                          <a:spcPts val="0"/>
                        </a:spcAft>
                      </a:pP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338580">
                <a:tc>
                  <a:txBody>
                    <a:bodyPr/>
                    <a:lstStyle/>
                    <a:p>
                      <a:pPr marL="85090" marR="0">
                        <a:spcBef>
                          <a:spcPts val="0"/>
                        </a:spcBef>
                        <a:spcAft>
                          <a:spcPts val="0"/>
                        </a:spcAft>
                      </a:pPr>
                      <a:r>
                        <a:rPr lang="en-US" sz="1400" b="1" dirty="0" smtClean="0">
                          <a:effectLst/>
                          <a:latin typeface="Arial"/>
                          <a:ea typeface="Calibri"/>
                          <a:cs typeface="Arial"/>
                        </a:rPr>
                        <a:t>Explanation of Scores</a:t>
                      </a:r>
                      <a:endParaRPr lang="en-US" sz="1400" b="1" dirty="0">
                        <a:effectLst/>
                        <a:latin typeface="Arial"/>
                        <a:ea typeface="Calibri"/>
                        <a:cs typeface="Aria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solidFill>
                            <a:schemeClr val="tx1"/>
                          </a:solidFill>
                          <a:effectLst/>
                          <a:latin typeface="Arial"/>
                          <a:ea typeface="Calibri"/>
                          <a:cs typeface="Times New Roman"/>
                        </a:rPr>
                        <a:t> </a:t>
                      </a:r>
                      <a:endParaRPr lang="en-US" sz="1400" dirty="0">
                        <a:solidFill>
                          <a:schemeClr val="tx1"/>
                        </a:solidFill>
                        <a:effectLst/>
                        <a:latin typeface="Calibri"/>
                        <a:ea typeface="Calibri"/>
                        <a:cs typeface="Times New Roman"/>
                      </a:endParaRPr>
                    </a:p>
                    <a:p>
                      <a:pPr marL="0" marR="0">
                        <a:spcBef>
                          <a:spcPts val="0"/>
                        </a:spcBef>
                        <a:spcAft>
                          <a:spcPts val="0"/>
                        </a:spcAft>
                      </a:pPr>
                      <a:r>
                        <a:rPr lang="en-US" sz="1400" dirty="0">
                          <a:solidFill>
                            <a:schemeClr val="tx1"/>
                          </a:solidFill>
                          <a:effectLst/>
                          <a:latin typeface="Arial"/>
                          <a:ea typeface="Calibri"/>
                          <a:cs typeface="Times New Roman"/>
                        </a:rPr>
                        <a:t> </a:t>
                      </a:r>
                      <a:endParaRPr lang="en-US" sz="1400" dirty="0">
                        <a:solidFill>
                          <a:schemeClr val="tx1"/>
                        </a:solidFill>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marL="0" marR="0">
                        <a:spcBef>
                          <a:spcPts val="0"/>
                        </a:spcBef>
                        <a:spcAft>
                          <a:spcPts val="0"/>
                        </a:spcAft>
                      </a:pPr>
                      <a:endParaRPr lang="en-US" sz="1400" dirty="0">
                        <a:effectLst/>
                        <a:latin typeface="Calibri"/>
                        <a:ea typeface="Calibri"/>
                        <a:cs typeface="Times New Roman"/>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r>
            </a:tbl>
          </a:graphicData>
        </a:graphic>
      </p:graphicFrame>
      <p:sp>
        <p:nvSpPr>
          <p:cNvPr id="2" name="TextBox 1"/>
          <p:cNvSpPr txBox="1"/>
          <p:nvPr/>
        </p:nvSpPr>
        <p:spPr>
          <a:xfrm>
            <a:off x="1930400" y="3708400"/>
            <a:ext cx="1422400" cy="229764"/>
          </a:xfrm>
          <a:prstGeom prst="rect">
            <a:avLst/>
          </a:prstGeom>
          <a:noFill/>
        </p:spPr>
        <p:txBody>
          <a:bodyPr wrap="square" rtlCol="0">
            <a:spAutoFit/>
          </a:bodyPr>
          <a:lstStyle/>
          <a:p>
            <a:pPr algn="ctr">
              <a:lnSpc>
                <a:spcPts val="950"/>
              </a:lnSpc>
              <a:spcBef>
                <a:spcPts val="15"/>
              </a:spcBef>
            </a:pPr>
            <a:r>
              <a:rPr lang="en-US" sz="1400" dirty="0">
                <a:latin typeface="Arial"/>
                <a:ea typeface="Arial"/>
                <a:cs typeface="Times New Roman"/>
              </a:rPr>
              <a:t>Outstanding</a:t>
            </a:r>
            <a:endParaRPr lang="en-US" sz="1400" dirty="0">
              <a:ea typeface="Calibri"/>
              <a:cs typeface="Times New Roman"/>
            </a:endParaRPr>
          </a:p>
        </p:txBody>
      </p:sp>
      <p:sp>
        <p:nvSpPr>
          <p:cNvPr id="6" name="TextBox 5"/>
          <p:cNvSpPr txBox="1"/>
          <p:nvPr/>
        </p:nvSpPr>
        <p:spPr>
          <a:xfrm>
            <a:off x="1968500" y="4140201"/>
            <a:ext cx="1397000" cy="307777"/>
          </a:xfrm>
          <a:prstGeom prst="rect">
            <a:avLst/>
          </a:prstGeom>
          <a:noFill/>
        </p:spPr>
        <p:txBody>
          <a:bodyPr wrap="square" rtlCol="0">
            <a:spAutoFit/>
          </a:bodyPr>
          <a:lstStyle/>
          <a:p>
            <a:pPr algn="ctr"/>
            <a:r>
              <a:rPr lang="en-US" sz="1400" b="1" dirty="0" smtClean="0">
                <a:latin typeface="Arial"/>
                <a:ea typeface="Calibri"/>
                <a:cs typeface="Times New Roman"/>
              </a:rPr>
              <a:t>O</a:t>
            </a:r>
          </a:p>
        </p:txBody>
      </p:sp>
      <p:sp>
        <p:nvSpPr>
          <p:cNvPr id="7" name="TextBox 6"/>
          <p:cNvSpPr txBox="1"/>
          <p:nvPr/>
        </p:nvSpPr>
        <p:spPr>
          <a:xfrm>
            <a:off x="1917700" y="4533900"/>
            <a:ext cx="1435100" cy="738664"/>
          </a:xfrm>
          <a:prstGeom prst="rect">
            <a:avLst/>
          </a:prstGeom>
          <a:noFill/>
        </p:spPr>
        <p:txBody>
          <a:bodyPr wrap="square" rtlCol="0">
            <a:spAutoFit/>
          </a:bodyPr>
          <a:lstStyle/>
          <a:p>
            <a:pPr algn="ctr"/>
            <a:r>
              <a:rPr lang="en-US" sz="1400" dirty="0">
                <a:latin typeface="Arial"/>
                <a:ea typeface="Calibri"/>
                <a:cs typeface="Times New Roman"/>
              </a:rPr>
              <a:t>Exceeds grade level </a:t>
            </a:r>
            <a:r>
              <a:rPr lang="en-US" sz="1400" dirty="0" smtClean="0">
                <a:latin typeface="Arial"/>
                <a:ea typeface="Calibri"/>
                <a:cs typeface="Times New Roman"/>
              </a:rPr>
              <a:t>expectations</a:t>
            </a:r>
          </a:p>
        </p:txBody>
      </p:sp>
      <p:sp>
        <p:nvSpPr>
          <p:cNvPr id="9" name="TextBox 8"/>
          <p:cNvSpPr txBox="1"/>
          <p:nvPr/>
        </p:nvSpPr>
        <p:spPr>
          <a:xfrm>
            <a:off x="3416300" y="4533900"/>
            <a:ext cx="1409700" cy="738664"/>
          </a:xfrm>
          <a:prstGeom prst="rect">
            <a:avLst/>
          </a:prstGeom>
          <a:noFill/>
        </p:spPr>
        <p:txBody>
          <a:bodyPr wrap="square" rtlCol="0">
            <a:spAutoFit/>
          </a:bodyPr>
          <a:lstStyle/>
          <a:p>
            <a:pPr algn="ctr"/>
            <a:r>
              <a:rPr lang="en-US" sz="1400" dirty="0">
                <a:latin typeface="Arial"/>
                <a:ea typeface="Calibri"/>
                <a:cs typeface="Times New Roman"/>
              </a:rPr>
              <a:t>Meets grade level </a:t>
            </a:r>
            <a:r>
              <a:rPr lang="en-US" sz="1400" dirty="0" smtClean="0">
                <a:latin typeface="Arial"/>
                <a:ea typeface="Calibri"/>
                <a:cs typeface="Times New Roman"/>
              </a:rPr>
              <a:t>expectations</a:t>
            </a:r>
            <a:endParaRPr lang="en-US" sz="1400" dirty="0">
              <a:ea typeface="Calibri"/>
              <a:cs typeface="Times New Roman"/>
            </a:endParaRPr>
          </a:p>
        </p:txBody>
      </p:sp>
      <p:sp>
        <p:nvSpPr>
          <p:cNvPr id="10" name="TextBox 9"/>
          <p:cNvSpPr txBox="1"/>
          <p:nvPr/>
        </p:nvSpPr>
        <p:spPr>
          <a:xfrm>
            <a:off x="3403600" y="3708400"/>
            <a:ext cx="1473200" cy="228600"/>
          </a:xfrm>
          <a:prstGeom prst="rect">
            <a:avLst/>
          </a:prstGeom>
          <a:noFill/>
        </p:spPr>
        <p:txBody>
          <a:bodyPr wrap="square" rtlCol="0">
            <a:spAutoFit/>
          </a:bodyPr>
          <a:lstStyle/>
          <a:p>
            <a:pPr algn="ctr">
              <a:lnSpc>
                <a:spcPts val="950"/>
              </a:lnSpc>
              <a:spcBef>
                <a:spcPts val="15"/>
              </a:spcBef>
            </a:pPr>
            <a:r>
              <a:rPr lang="en-US" sz="1400" dirty="0">
                <a:latin typeface="Arial"/>
                <a:ea typeface="Arial"/>
                <a:cs typeface="Times New Roman"/>
              </a:rPr>
              <a:t>Satisfactory</a:t>
            </a:r>
            <a:endParaRPr lang="en-US" sz="1400" dirty="0">
              <a:ea typeface="Calibri"/>
              <a:cs typeface="Times New Roman"/>
            </a:endParaRPr>
          </a:p>
        </p:txBody>
      </p:sp>
      <p:sp>
        <p:nvSpPr>
          <p:cNvPr id="11" name="TextBox 10"/>
          <p:cNvSpPr txBox="1"/>
          <p:nvPr/>
        </p:nvSpPr>
        <p:spPr>
          <a:xfrm>
            <a:off x="4876800" y="3606801"/>
            <a:ext cx="1435100" cy="304800"/>
          </a:xfrm>
          <a:prstGeom prst="rect">
            <a:avLst/>
          </a:prstGeom>
          <a:noFill/>
        </p:spPr>
        <p:txBody>
          <a:bodyPr wrap="square" rtlCol="0">
            <a:spAutoFit/>
          </a:bodyPr>
          <a:lstStyle/>
          <a:p>
            <a:pPr algn="ctr"/>
            <a:r>
              <a:rPr lang="en-US" sz="1400" dirty="0" smtClean="0">
                <a:latin typeface="Arial"/>
                <a:ea typeface="Calibri"/>
                <a:cs typeface="Times New Roman"/>
              </a:rPr>
              <a:t>Progressing </a:t>
            </a:r>
          </a:p>
        </p:txBody>
      </p:sp>
      <p:sp>
        <p:nvSpPr>
          <p:cNvPr id="12" name="TextBox 11"/>
          <p:cNvSpPr txBox="1"/>
          <p:nvPr/>
        </p:nvSpPr>
        <p:spPr>
          <a:xfrm>
            <a:off x="6375400" y="3581400"/>
            <a:ext cx="1460500" cy="523220"/>
          </a:xfrm>
          <a:prstGeom prst="rect">
            <a:avLst/>
          </a:prstGeom>
          <a:noFill/>
        </p:spPr>
        <p:txBody>
          <a:bodyPr wrap="square" rtlCol="0">
            <a:spAutoFit/>
          </a:bodyPr>
          <a:lstStyle/>
          <a:p>
            <a:pPr algn="ctr"/>
            <a:r>
              <a:rPr lang="en-US" sz="1400" dirty="0" smtClean="0">
                <a:latin typeface="Arial"/>
                <a:ea typeface="Calibri"/>
                <a:cs typeface="Times New Roman"/>
              </a:rPr>
              <a:t>Needs Improvement </a:t>
            </a:r>
            <a:endParaRPr lang="en-US" sz="1400" dirty="0">
              <a:ea typeface="Calibri"/>
              <a:cs typeface="Times New Roman"/>
            </a:endParaRPr>
          </a:p>
        </p:txBody>
      </p:sp>
      <p:sp>
        <p:nvSpPr>
          <p:cNvPr id="14" name="TextBox 13"/>
          <p:cNvSpPr txBox="1"/>
          <p:nvPr/>
        </p:nvSpPr>
        <p:spPr>
          <a:xfrm>
            <a:off x="3416300" y="4140200"/>
            <a:ext cx="1447800" cy="307777"/>
          </a:xfrm>
          <a:prstGeom prst="rect">
            <a:avLst/>
          </a:prstGeom>
          <a:noFill/>
        </p:spPr>
        <p:txBody>
          <a:bodyPr wrap="square" rtlCol="0">
            <a:spAutoFit/>
          </a:bodyPr>
          <a:lstStyle/>
          <a:p>
            <a:pPr algn="ctr"/>
            <a:r>
              <a:rPr lang="en-US" sz="1400" b="1" dirty="0">
                <a:latin typeface="Arial"/>
                <a:ea typeface="Calibri"/>
                <a:cs typeface="Times New Roman"/>
              </a:rPr>
              <a:t>S</a:t>
            </a:r>
            <a:endParaRPr lang="en-US" sz="1400" b="1" dirty="0" smtClean="0">
              <a:latin typeface="Arial"/>
              <a:ea typeface="Calibri"/>
              <a:cs typeface="Times New Roman"/>
            </a:endParaRPr>
          </a:p>
        </p:txBody>
      </p:sp>
      <p:sp>
        <p:nvSpPr>
          <p:cNvPr id="15" name="TextBox 14"/>
          <p:cNvSpPr txBox="1"/>
          <p:nvPr/>
        </p:nvSpPr>
        <p:spPr>
          <a:xfrm>
            <a:off x="4927600" y="4140200"/>
            <a:ext cx="1384300" cy="317500"/>
          </a:xfrm>
          <a:prstGeom prst="rect">
            <a:avLst/>
          </a:prstGeom>
          <a:noFill/>
        </p:spPr>
        <p:txBody>
          <a:bodyPr wrap="square" rtlCol="0">
            <a:spAutoFit/>
          </a:bodyPr>
          <a:lstStyle/>
          <a:p>
            <a:pPr algn="ctr"/>
            <a:r>
              <a:rPr lang="en-US" sz="1400" b="1" dirty="0">
                <a:latin typeface="Arial"/>
                <a:ea typeface="Calibri"/>
                <a:cs typeface="Times New Roman"/>
              </a:rPr>
              <a:t>P</a:t>
            </a:r>
            <a:endParaRPr lang="en-US" sz="1400" b="1" dirty="0" smtClean="0">
              <a:latin typeface="Arial"/>
              <a:ea typeface="Calibri"/>
              <a:cs typeface="Times New Roman"/>
            </a:endParaRPr>
          </a:p>
        </p:txBody>
      </p:sp>
      <p:sp>
        <p:nvSpPr>
          <p:cNvPr id="16" name="TextBox 15"/>
          <p:cNvSpPr txBox="1"/>
          <p:nvPr/>
        </p:nvSpPr>
        <p:spPr>
          <a:xfrm>
            <a:off x="6413500" y="4140200"/>
            <a:ext cx="1384300" cy="307777"/>
          </a:xfrm>
          <a:prstGeom prst="rect">
            <a:avLst/>
          </a:prstGeom>
          <a:noFill/>
        </p:spPr>
        <p:txBody>
          <a:bodyPr wrap="square" rtlCol="0">
            <a:spAutoFit/>
          </a:bodyPr>
          <a:lstStyle/>
          <a:p>
            <a:pPr algn="ctr"/>
            <a:r>
              <a:rPr lang="en-US" sz="1400" b="1" dirty="0">
                <a:latin typeface="Arial"/>
                <a:ea typeface="Calibri"/>
                <a:cs typeface="Times New Roman"/>
              </a:rPr>
              <a:t>N</a:t>
            </a:r>
            <a:endParaRPr lang="en-US" sz="1400" b="1" dirty="0" smtClean="0">
              <a:latin typeface="Arial"/>
              <a:ea typeface="Calibri"/>
              <a:cs typeface="Times New Roman"/>
            </a:endParaRPr>
          </a:p>
        </p:txBody>
      </p:sp>
      <p:sp>
        <p:nvSpPr>
          <p:cNvPr id="17" name="TextBox 16"/>
          <p:cNvSpPr txBox="1"/>
          <p:nvPr/>
        </p:nvSpPr>
        <p:spPr>
          <a:xfrm>
            <a:off x="4914900" y="4533900"/>
            <a:ext cx="1422400" cy="954107"/>
          </a:xfrm>
          <a:prstGeom prst="rect">
            <a:avLst/>
          </a:prstGeom>
          <a:noFill/>
        </p:spPr>
        <p:txBody>
          <a:bodyPr wrap="square" rtlCol="0">
            <a:spAutoFit/>
          </a:bodyPr>
          <a:lstStyle/>
          <a:p>
            <a:pPr algn="ctr"/>
            <a:r>
              <a:rPr lang="en-US" sz="1400" dirty="0">
                <a:latin typeface="Arial"/>
                <a:ea typeface="Calibri"/>
                <a:cs typeface="Times New Roman"/>
              </a:rPr>
              <a:t>Student is near to meeting grade level expectations</a:t>
            </a:r>
            <a:endParaRPr lang="en-US" sz="1400" dirty="0">
              <a:ea typeface="Calibri"/>
              <a:cs typeface="Times New Roman"/>
            </a:endParaRPr>
          </a:p>
        </p:txBody>
      </p:sp>
      <p:sp>
        <p:nvSpPr>
          <p:cNvPr id="18" name="TextBox 17"/>
          <p:cNvSpPr txBox="1"/>
          <p:nvPr/>
        </p:nvSpPr>
        <p:spPr>
          <a:xfrm>
            <a:off x="6375400" y="4521200"/>
            <a:ext cx="1409700" cy="738664"/>
          </a:xfrm>
          <a:prstGeom prst="rect">
            <a:avLst/>
          </a:prstGeom>
          <a:noFill/>
        </p:spPr>
        <p:txBody>
          <a:bodyPr wrap="square" rtlCol="0">
            <a:spAutoFit/>
          </a:bodyPr>
          <a:lstStyle/>
          <a:p>
            <a:pPr algn="ctr"/>
            <a:r>
              <a:rPr lang="en-US" sz="1400" dirty="0">
                <a:latin typeface="Arial"/>
                <a:ea typeface="Calibri"/>
                <a:cs typeface="Times New Roman"/>
              </a:rPr>
              <a:t>Does not meet grade level expectations</a:t>
            </a:r>
            <a:endParaRPr lang="en-US" sz="1400" dirty="0">
              <a:ea typeface="Calibri"/>
              <a:cs typeface="Times New Roman"/>
            </a:endParaRPr>
          </a:p>
        </p:txBody>
      </p:sp>
      <p:sp>
        <p:nvSpPr>
          <p:cNvPr id="19" name="TextBox 18"/>
          <p:cNvSpPr txBox="1"/>
          <p:nvPr/>
        </p:nvSpPr>
        <p:spPr>
          <a:xfrm>
            <a:off x="7886700" y="4102100"/>
            <a:ext cx="1384300" cy="307777"/>
          </a:xfrm>
          <a:prstGeom prst="rect">
            <a:avLst/>
          </a:prstGeom>
          <a:noFill/>
        </p:spPr>
        <p:txBody>
          <a:bodyPr wrap="square" rtlCol="0">
            <a:spAutoFit/>
          </a:bodyPr>
          <a:lstStyle/>
          <a:p>
            <a:pPr algn="ctr"/>
            <a:r>
              <a:rPr lang="en-US" sz="1400" b="1" dirty="0" smtClean="0">
                <a:latin typeface="Arial"/>
                <a:ea typeface="Calibri"/>
                <a:cs typeface="Times New Roman"/>
              </a:rPr>
              <a:t>NA</a:t>
            </a:r>
          </a:p>
        </p:txBody>
      </p:sp>
      <p:sp>
        <p:nvSpPr>
          <p:cNvPr id="20" name="TextBox 19"/>
          <p:cNvSpPr txBox="1"/>
          <p:nvPr/>
        </p:nvSpPr>
        <p:spPr>
          <a:xfrm>
            <a:off x="7874000" y="3606800"/>
            <a:ext cx="1460500" cy="307777"/>
          </a:xfrm>
          <a:prstGeom prst="rect">
            <a:avLst/>
          </a:prstGeom>
          <a:noFill/>
        </p:spPr>
        <p:txBody>
          <a:bodyPr wrap="square" rtlCol="0">
            <a:spAutoFit/>
          </a:bodyPr>
          <a:lstStyle/>
          <a:p>
            <a:pPr algn="ctr"/>
            <a:r>
              <a:rPr lang="en-US" sz="1400" dirty="0" smtClean="0">
                <a:latin typeface="Arial"/>
                <a:ea typeface="Calibri"/>
                <a:cs typeface="Times New Roman"/>
              </a:rPr>
              <a:t>Not Addressed </a:t>
            </a:r>
            <a:endParaRPr lang="en-US" sz="1400" dirty="0">
              <a:ea typeface="Calibri"/>
              <a:cs typeface="Times New Roman"/>
            </a:endParaRPr>
          </a:p>
        </p:txBody>
      </p:sp>
      <p:sp>
        <p:nvSpPr>
          <p:cNvPr id="21" name="TextBox 20"/>
          <p:cNvSpPr txBox="1"/>
          <p:nvPr/>
        </p:nvSpPr>
        <p:spPr>
          <a:xfrm>
            <a:off x="7861300" y="4546600"/>
            <a:ext cx="1409700" cy="1169551"/>
          </a:xfrm>
          <a:prstGeom prst="rect">
            <a:avLst/>
          </a:prstGeom>
          <a:noFill/>
        </p:spPr>
        <p:txBody>
          <a:bodyPr wrap="square" rtlCol="0">
            <a:spAutoFit/>
          </a:bodyPr>
          <a:lstStyle/>
          <a:p>
            <a:pPr algn="ctr"/>
            <a:r>
              <a:rPr lang="en-US" sz="1400" dirty="0">
                <a:latin typeface="Arial"/>
                <a:ea typeface="Calibri"/>
                <a:cs typeface="Times New Roman"/>
              </a:rPr>
              <a:t>Standards were not addressed in the marking period</a:t>
            </a:r>
            <a:endParaRPr lang="en-US" sz="1400" dirty="0">
              <a:ea typeface="Calibri"/>
              <a:cs typeface="Times New Roman"/>
            </a:endParaRPr>
          </a:p>
        </p:txBody>
      </p:sp>
      <p:sp>
        <p:nvSpPr>
          <p:cNvPr id="22" name="TextBox 21"/>
          <p:cNvSpPr txBox="1"/>
          <p:nvPr/>
        </p:nvSpPr>
        <p:spPr>
          <a:xfrm>
            <a:off x="7264400" y="1803400"/>
            <a:ext cx="2197100" cy="830997"/>
          </a:xfrm>
          <a:prstGeom prst="rect">
            <a:avLst/>
          </a:prstGeom>
          <a:solidFill>
            <a:schemeClr val="accent1"/>
          </a:solidFill>
        </p:spPr>
        <p:txBody>
          <a:bodyPr wrap="square" rtlCol="0">
            <a:spAutoFit/>
          </a:bodyPr>
          <a:lstStyle/>
          <a:p>
            <a:pPr algn="ctr"/>
            <a:r>
              <a:rPr lang="en-US" sz="1600" b="1" dirty="0" smtClean="0"/>
              <a:t>Does not negatively impact grade/mark for Standards Achievement</a:t>
            </a:r>
            <a:endParaRPr lang="en-US" sz="1600" b="1" dirty="0"/>
          </a:p>
        </p:txBody>
      </p:sp>
      <p:cxnSp>
        <p:nvCxnSpPr>
          <p:cNvPr id="23" name="Straight Arrow Connector 22"/>
          <p:cNvCxnSpPr/>
          <p:nvPr/>
        </p:nvCxnSpPr>
        <p:spPr>
          <a:xfrm flipH="1">
            <a:off x="8502650" y="2590800"/>
            <a:ext cx="6350" cy="89449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7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0800" y="4953000"/>
            <a:ext cx="1943100" cy="830997"/>
          </a:xfrm>
          <a:prstGeom prst="rect">
            <a:avLst/>
          </a:prstGeom>
          <a:solidFill>
            <a:srgbClr val="70AD47"/>
          </a:solidFill>
        </p:spPr>
        <p:txBody>
          <a:bodyPr wrap="square" rtlCol="0">
            <a:spAutoFit/>
          </a:bodyPr>
          <a:lstStyle/>
          <a:p>
            <a:pPr algn="ctr"/>
            <a:r>
              <a:rPr lang="en-US" sz="4800" dirty="0" smtClean="0"/>
              <a:t>YES!</a:t>
            </a:r>
            <a:endParaRPr lang="en-US" sz="4800" dirty="0"/>
          </a:p>
        </p:txBody>
      </p:sp>
      <p:sp>
        <p:nvSpPr>
          <p:cNvPr id="4" name="TextBox 3"/>
          <p:cNvSpPr txBox="1"/>
          <p:nvPr/>
        </p:nvSpPr>
        <p:spPr>
          <a:xfrm>
            <a:off x="330200" y="1663700"/>
            <a:ext cx="2717800" cy="2246769"/>
          </a:xfrm>
          <a:prstGeom prst="rect">
            <a:avLst/>
          </a:prstGeom>
          <a:solidFill>
            <a:srgbClr val="FF0000"/>
          </a:solidFill>
        </p:spPr>
        <p:txBody>
          <a:bodyPr wrap="square" rtlCol="0">
            <a:spAutoFit/>
          </a:bodyPr>
          <a:lstStyle/>
          <a:p>
            <a:pPr algn="ctr"/>
            <a:r>
              <a:rPr lang="en-US" sz="2800" b="1" dirty="0" smtClean="0"/>
              <a:t>Should I be alarmed if my child receives a “2” in the first two trimesters?</a:t>
            </a:r>
            <a:endParaRPr lang="en-US" sz="2800" b="1" dirty="0"/>
          </a:p>
        </p:txBody>
      </p:sp>
      <p:sp>
        <p:nvSpPr>
          <p:cNvPr id="5" name="TextBox 4"/>
          <p:cNvSpPr txBox="1"/>
          <p:nvPr/>
        </p:nvSpPr>
        <p:spPr>
          <a:xfrm>
            <a:off x="5054600" y="3467100"/>
            <a:ext cx="2387600" cy="2246769"/>
          </a:xfrm>
          <a:prstGeom prst="rect">
            <a:avLst/>
          </a:prstGeom>
          <a:solidFill>
            <a:srgbClr val="FF0000"/>
          </a:solidFill>
        </p:spPr>
        <p:txBody>
          <a:bodyPr wrap="square" rtlCol="0">
            <a:spAutoFit/>
          </a:bodyPr>
          <a:lstStyle/>
          <a:p>
            <a:pPr algn="ctr"/>
            <a:r>
              <a:rPr lang="en-US" sz="2800" b="1" dirty="0" smtClean="0"/>
              <a:t>Can my child earn a “3” or “4” in the first two trimesters?</a:t>
            </a:r>
            <a:endParaRPr lang="en-US" sz="2800" b="1" dirty="0"/>
          </a:p>
        </p:txBody>
      </p:sp>
      <p:sp>
        <p:nvSpPr>
          <p:cNvPr id="6" name="TextBox 5"/>
          <p:cNvSpPr txBox="1"/>
          <p:nvPr/>
        </p:nvSpPr>
        <p:spPr>
          <a:xfrm>
            <a:off x="3238500" y="3441700"/>
            <a:ext cx="1435100" cy="830997"/>
          </a:xfrm>
          <a:prstGeom prst="rect">
            <a:avLst/>
          </a:prstGeom>
          <a:solidFill>
            <a:schemeClr val="accent6"/>
          </a:solidFill>
        </p:spPr>
        <p:txBody>
          <a:bodyPr wrap="square" rtlCol="0">
            <a:spAutoFit/>
          </a:bodyPr>
          <a:lstStyle/>
          <a:p>
            <a:pPr algn="ctr"/>
            <a:r>
              <a:rPr lang="en-US" sz="4800" dirty="0" smtClean="0"/>
              <a:t>NO!</a:t>
            </a:r>
            <a:endParaRPr lang="en-US" sz="4800" dirty="0"/>
          </a:p>
        </p:txBody>
      </p:sp>
    </p:spTree>
    <p:extLst>
      <p:ext uri="{BB962C8B-B14F-4D97-AF65-F5344CB8AC3E}">
        <p14:creationId xmlns:p14="http://schemas.microsoft.com/office/powerpoint/2010/main" val="10173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5" presetClass="entr" presetSubtype="0" fill="hold" grpId="0" nodeType="withEffect">
                                  <p:stCondLst>
                                    <p:cond delay="10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par>
                                <p:cTn id="15" presetID="37" presetClass="entr" presetSubtype="0" fill="hold" grpId="0" nodeType="withEffect">
                                  <p:stCondLst>
                                    <p:cond delay="25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1800" decel="100000" fill="hold"/>
                                        <p:tgtEl>
                                          <p:spTgt spid="5"/>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21" presetID="26" presetClass="entr" presetSubtype="0" fill="hold" grpId="0" nodeType="withEffect">
                                  <p:stCondLst>
                                    <p:cond delay="300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sp>
        <p:nvSpPr>
          <p:cNvPr id="13" name="TextBox 12"/>
          <p:cNvSpPr txBox="1"/>
          <p:nvPr/>
        </p:nvSpPr>
        <p:spPr>
          <a:xfrm>
            <a:off x="2616200" y="1765300"/>
            <a:ext cx="4648200" cy="584776"/>
          </a:xfrm>
          <a:prstGeom prst="rect">
            <a:avLst/>
          </a:prstGeom>
          <a:solidFill>
            <a:srgbClr val="FFFFFF"/>
          </a:solidFill>
        </p:spPr>
        <p:txBody>
          <a:bodyPr wrap="square" rtlCol="0">
            <a:spAutoFit/>
          </a:bodyPr>
          <a:lstStyle/>
          <a:p>
            <a:pPr algn="ctr"/>
            <a:r>
              <a:rPr lang="en-US" sz="3200" dirty="0" smtClean="0">
                <a:latin typeface="Cambria"/>
                <a:cs typeface="Cambria"/>
              </a:rPr>
              <a:t>English Language Arts</a:t>
            </a:r>
            <a:endParaRPr lang="en-US" sz="3200" dirty="0">
              <a:latin typeface="Cambria"/>
              <a:cs typeface="Cambria"/>
            </a:endParaRPr>
          </a:p>
        </p:txBody>
      </p:sp>
      <p:pic>
        <p:nvPicPr>
          <p:cNvPr id="2" name="Picture 1"/>
          <p:cNvPicPr>
            <a:picLocks noChangeAspect="1"/>
          </p:cNvPicPr>
          <p:nvPr/>
        </p:nvPicPr>
        <p:blipFill>
          <a:blip r:embed="rId3"/>
          <a:stretch>
            <a:fillRect/>
          </a:stretch>
        </p:blipFill>
        <p:spPr>
          <a:xfrm>
            <a:off x="1104900" y="2788039"/>
            <a:ext cx="8369300" cy="4108061"/>
          </a:xfrm>
          <a:prstGeom prst="rect">
            <a:avLst/>
          </a:prstGeom>
        </p:spPr>
      </p:pic>
      <p:sp>
        <p:nvSpPr>
          <p:cNvPr id="3" name="TextBox 2"/>
          <p:cNvSpPr txBox="1"/>
          <p:nvPr/>
        </p:nvSpPr>
        <p:spPr>
          <a:xfrm>
            <a:off x="3810000" y="3314700"/>
            <a:ext cx="342900" cy="246221"/>
          </a:xfrm>
          <a:prstGeom prst="rect">
            <a:avLst/>
          </a:prstGeom>
          <a:noFill/>
        </p:spPr>
        <p:txBody>
          <a:bodyPr wrap="square" rtlCol="0">
            <a:spAutoFit/>
          </a:bodyPr>
          <a:lstStyle/>
          <a:p>
            <a:r>
              <a:rPr lang="en-US" sz="1000" b="1" dirty="0"/>
              <a:t>2</a:t>
            </a:r>
          </a:p>
        </p:txBody>
      </p:sp>
      <p:sp>
        <p:nvSpPr>
          <p:cNvPr id="10" name="TextBox 9"/>
          <p:cNvSpPr txBox="1"/>
          <p:nvPr/>
        </p:nvSpPr>
        <p:spPr>
          <a:xfrm>
            <a:off x="3797300" y="3606800"/>
            <a:ext cx="203200" cy="246221"/>
          </a:xfrm>
          <a:prstGeom prst="rect">
            <a:avLst/>
          </a:prstGeom>
          <a:noFill/>
        </p:spPr>
        <p:txBody>
          <a:bodyPr wrap="square" rtlCol="0">
            <a:spAutoFit/>
          </a:bodyPr>
          <a:lstStyle/>
          <a:p>
            <a:r>
              <a:rPr lang="en-US" sz="1000" b="1" dirty="0"/>
              <a:t>O</a:t>
            </a:r>
          </a:p>
        </p:txBody>
      </p:sp>
      <p:sp>
        <p:nvSpPr>
          <p:cNvPr id="11" name="TextBox 10"/>
          <p:cNvSpPr txBox="1"/>
          <p:nvPr/>
        </p:nvSpPr>
        <p:spPr>
          <a:xfrm>
            <a:off x="3822700" y="3746500"/>
            <a:ext cx="203200" cy="246221"/>
          </a:xfrm>
          <a:prstGeom prst="rect">
            <a:avLst/>
          </a:prstGeom>
          <a:noFill/>
        </p:spPr>
        <p:txBody>
          <a:bodyPr wrap="square" rtlCol="0">
            <a:spAutoFit/>
          </a:bodyPr>
          <a:lstStyle/>
          <a:p>
            <a:r>
              <a:rPr lang="en-US" sz="1000" b="1" dirty="0"/>
              <a:t>S</a:t>
            </a:r>
          </a:p>
        </p:txBody>
      </p:sp>
      <p:sp>
        <p:nvSpPr>
          <p:cNvPr id="12" name="TextBox 11"/>
          <p:cNvSpPr txBox="1"/>
          <p:nvPr/>
        </p:nvSpPr>
        <p:spPr>
          <a:xfrm>
            <a:off x="3810000" y="3898900"/>
            <a:ext cx="203200" cy="246221"/>
          </a:xfrm>
          <a:prstGeom prst="rect">
            <a:avLst/>
          </a:prstGeom>
          <a:noFill/>
        </p:spPr>
        <p:txBody>
          <a:bodyPr wrap="square" rtlCol="0">
            <a:spAutoFit/>
          </a:bodyPr>
          <a:lstStyle/>
          <a:p>
            <a:r>
              <a:rPr lang="en-US" sz="1000" b="1" dirty="0"/>
              <a:t>P</a:t>
            </a:r>
          </a:p>
        </p:txBody>
      </p:sp>
      <p:sp>
        <p:nvSpPr>
          <p:cNvPr id="15" name="TextBox 14"/>
          <p:cNvSpPr txBox="1"/>
          <p:nvPr/>
        </p:nvSpPr>
        <p:spPr>
          <a:xfrm>
            <a:off x="3797300" y="4089400"/>
            <a:ext cx="203200" cy="246221"/>
          </a:xfrm>
          <a:prstGeom prst="rect">
            <a:avLst/>
          </a:prstGeom>
          <a:noFill/>
        </p:spPr>
        <p:txBody>
          <a:bodyPr wrap="square" rtlCol="0">
            <a:spAutoFit/>
          </a:bodyPr>
          <a:lstStyle/>
          <a:p>
            <a:r>
              <a:rPr lang="en-US" sz="1000" b="1" dirty="0"/>
              <a:t>N</a:t>
            </a:r>
          </a:p>
        </p:txBody>
      </p:sp>
      <p:sp>
        <p:nvSpPr>
          <p:cNvPr id="14" name="TextBox 13"/>
          <p:cNvSpPr txBox="1"/>
          <p:nvPr/>
        </p:nvSpPr>
        <p:spPr>
          <a:xfrm>
            <a:off x="3829050" y="4429125"/>
            <a:ext cx="342900" cy="246221"/>
          </a:xfrm>
          <a:prstGeom prst="rect">
            <a:avLst/>
          </a:prstGeom>
          <a:noFill/>
        </p:spPr>
        <p:txBody>
          <a:bodyPr wrap="square" rtlCol="0">
            <a:spAutoFit/>
          </a:bodyPr>
          <a:lstStyle/>
          <a:p>
            <a:r>
              <a:rPr lang="en-US" sz="1000" b="1" dirty="0"/>
              <a:t>2</a:t>
            </a:r>
          </a:p>
        </p:txBody>
      </p:sp>
      <p:sp>
        <p:nvSpPr>
          <p:cNvPr id="16" name="TextBox 15"/>
          <p:cNvSpPr txBox="1"/>
          <p:nvPr/>
        </p:nvSpPr>
        <p:spPr>
          <a:xfrm>
            <a:off x="3838575" y="4807336"/>
            <a:ext cx="342900" cy="246221"/>
          </a:xfrm>
          <a:prstGeom prst="rect">
            <a:avLst/>
          </a:prstGeom>
          <a:noFill/>
        </p:spPr>
        <p:txBody>
          <a:bodyPr wrap="square" rtlCol="0">
            <a:spAutoFit/>
          </a:bodyPr>
          <a:lstStyle/>
          <a:p>
            <a:r>
              <a:rPr lang="en-US" sz="1000" b="1" dirty="0"/>
              <a:t>S</a:t>
            </a:r>
          </a:p>
        </p:txBody>
      </p:sp>
      <p:sp>
        <p:nvSpPr>
          <p:cNvPr id="17" name="TextBox 16"/>
          <p:cNvSpPr txBox="1"/>
          <p:nvPr/>
        </p:nvSpPr>
        <p:spPr>
          <a:xfrm>
            <a:off x="3857625" y="4952115"/>
            <a:ext cx="342900" cy="246221"/>
          </a:xfrm>
          <a:prstGeom prst="rect">
            <a:avLst/>
          </a:prstGeom>
          <a:noFill/>
        </p:spPr>
        <p:txBody>
          <a:bodyPr wrap="square" rtlCol="0">
            <a:spAutoFit/>
          </a:bodyPr>
          <a:lstStyle/>
          <a:p>
            <a:r>
              <a:rPr lang="en-US" sz="1000" b="1" dirty="0"/>
              <a:t>P</a:t>
            </a:r>
          </a:p>
        </p:txBody>
      </p:sp>
      <p:sp>
        <p:nvSpPr>
          <p:cNvPr id="18" name="TextBox 17"/>
          <p:cNvSpPr txBox="1"/>
          <p:nvPr/>
        </p:nvSpPr>
        <p:spPr>
          <a:xfrm>
            <a:off x="3835400" y="5104515"/>
            <a:ext cx="342900" cy="246221"/>
          </a:xfrm>
          <a:prstGeom prst="rect">
            <a:avLst/>
          </a:prstGeom>
          <a:noFill/>
        </p:spPr>
        <p:txBody>
          <a:bodyPr wrap="square" rtlCol="0">
            <a:spAutoFit/>
          </a:bodyPr>
          <a:lstStyle/>
          <a:p>
            <a:r>
              <a:rPr lang="en-US" sz="1000" b="1" dirty="0"/>
              <a:t>P</a:t>
            </a:r>
          </a:p>
        </p:txBody>
      </p:sp>
      <p:sp>
        <p:nvSpPr>
          <p:cNvPr id="19" name="TextBox 18"/>
          <p:cNvSpPr txBox="1"/>
          <p:nvPr/>
        </p:nvSpPr>
        <p:spPr>
          <a:xfrm>
            <a:off x="3857625" y="5572125"/>
            <a:ext cx="342900" cy="246221"/>
          </a:xfrm>
          <a:prstGeom prst="rect">
            <a:avLst/>
          </a:prstGeom>
          <a:noFill/>
        </p:spPr>
        <p:txBody>
          <a:bodyPr wrap="square" rtlCol="0">
            <a:spAutoFit/>
          </a:bodyPr>
          <a:lstStyle/>
          <a:p>
            <a:r>
              <a:rPr lang="en-US" sz="1000" b="1" dirty="0" smtClean="0"/>
              <a:t>2</a:t>
            </a:r>
            <a:endParaRPr lang="en-US" sz="1000" b="1" dirty="0"/>
          </a:p>
        </p:txBody>
      </p:sp>
      <p:sp>
        <p:nvSpPr>
          <p:cNvPr id="20" name="TextBox 19"/>
          <p:cNvSpPr txBox="1"/>
          <p:nvPr/>
        </p:nvSpPr>
        <p:spPr>
          <a:xfrm>
            <a:off x="3883025" y="5798955"/>
            <a:ext cx="342900" cy="246221"/>
          </a:xfrm>
          <a:prstGeom prst="rect">
            <a:avLst/>
          </a:prstGeom>
          <a:noFill/>
        </p:spPr>
        <p:txBody>
          <a:bodyPr wrap="square" rtlCol="0">
            <a:spAutoFit/>
          </a:bodyPr>
          <a:lstStyle/>
          <a:p>
            <a:r>
              <a:rPr lang="en-US" sz="1000" b="1" dirty="0" smtClean="0"/>
              <a:t>S</a:t>
            </a:r>
            <a:endParaRPr lang="en-US" sz="1000" b="1" dirty="0"/>
          </a:p>
        </p:txBody>
      </p:sp>
      <p:sp>
        <p:nvSpPr>
          <p:cNvPr id="21" name="TextBox 20"/>
          <p:cNvSpPr txBox="1"/>
          <p:nvPr/>
        </p:nvSpPr>
        <p:spPr>
          <a:xfrm>
            <a:off x="3835400" y="5218815"/>
            <a:ext cx="342900" cy="246221"/>
          </a:xfrm>
          <a:prstGeom prst="rect">
            <a:avLst/>
          </a:prstGeom>
          <a:noFill/>
        </p:spPr>
        <p:txBody>
          <a:bodyPr wrap="square" rtlCol="0">
            <a:spAutoFit/>
          </a:bodyPr>
          <a:lstStyle/>
          <a:p>
            <a:r>
              <a:rPr lang="en-US" sz="1000" b="1" dirty="0"/>
              <a:t>P</a:t>
            </a:r>
          </a:p>
        </p:txBody>
      </p:sp>
      <p:cxnSp>
        <p:nvCxnSpPr>
          <p:cNvPr id="6" name="Straight Arrow Connector 5"/>
          <p:cNvCxnSpPr/>
          <p:nvPr/>
        </p:nvCxnSpPr>
        <p:spPr>
          <a:xfrm>
            <a:off x="673100" y="34671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11200" y="45466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3100" y="56769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902200" y="34544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914900" y="41910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965700" y="4927600"/>
            <a:ext cx="5207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083550" y="4810125"/>
            <a:ext cx="342900" cy="246221"/>
          </a:xfrm>
          <a:prstGeom prst="rect">
            <a:avLst/>
          </a:prstGeom>
          <a:noFill/>
        </p:spPr>
        <p:txBody>
          <a:bodyPr wrap="square" rtlCol="0">
            <a:spAutoFit/>
          </a:bodyPr>
          <a:lstStyle/>
          <a:p>
            <a:r>
              <a:rPr lang="en-US" sz="1000" b="1" dirty="0"/>
              <a:t>2</a:t>
            </a:r>
          </a:p>
        </p:txBody>
      </p:sp>
      <p:sp>
        <p:nvSpPr>
          <p:cNvPr id="28" name="TextBox 27"/>
          <p:cNvSpPr txBox="1"/>
          <p:nvPr/>
        </p:nvSpPr>
        <p:spPr>
          <a:xfrm>
            <a:off x="8070850" y="4073525"/>
            <a:ext cx="342900" cy="246221"/>
          </a:xfrm>
          <a:prstGeom prst="rect">
            <a:avLst/>
          </a:prstGeom>
          <a:noFill/>
        </p:spPr>
        <p:txBody>
          <a:bodyPr wrap="square" rtlCol="0">
            <a:spAutoFit/>
          </a:bodyPr>
          <a:lstStyle/>
          <a:p>
            <a:r>
              <a:rPr lang="en-US" sz="1000" b="1" dirty="0"/>
              <a:t>2</a:t>
            </a:r>
          </a:p>
        </p:txBody>
      </p:sp>
      <p:sp>
        <p:nvSpPr>
          <p:cNvPr id="29" name="TextBox 28"/>
          <p:cNvSpPr txBox="1"/>
          <p:nvPr/>
        </p:nvSpPr>
        <p:spPr>
          <a:xfrm>
            <a:off x="8070850" y="3336925"/>
            <a:ext cx="342900" cy="246221"/>
          </a:xfrm>
          <a:prstGeom prst="rect">
            <a:avLst/>
          </a:prstGeom>
          <a:noFill/>
        </p:spPr>
        <p:txBody>
          <a:bodyPr wrap="square" rtlCol="0">
            <a:spAutoFit/>
          </a:bodyPr>
          <a:lstStyle/>
          <a:p>
            <a:r>
              <a:rPr lang="en-US" sz="1000" b="1" dirty="0"/>
              <a:t>2</a:t>
            </a:r>
          </a:p>
        </p:txBody>
      </p:sp>
      <p:sp>
        <p:nvSpPr>
          <p:cNvPr id="30" name="TextBox 29"/>
          <p:cNvSpPr txBox="1"/>
          <p:nvPr/>
        </p:nvSpPr>
        <p:spPr>
          <a:xfrm>
            <a:off x="3854450" y="5978525"/>
            <a:ext cx="342900" cy="246221"/>
          </a:xfrm>
          <a:prstGeom prst="rect">
            <a:avLst/>
          </a:prstGeom>
          <a:noFill/>
        </p:spPr>
        <p:txBody>
          <a:bodyPr wrap="square" rtlCol="0">
            <a:spAutoFit/>
          </a:bodyPr>
          <a:lstStyle/>
          <a:p>
            <a:r>
              <a:rPr lang="en-US" sz="1000" b="1" dirty="0" smtClean="0"/>
              <a:t>NA</a:t>
            </a:r>
            <a:endParaRPr lang="en-US" sz="1000" b="1" dirty="0"/>
          </a:p>
        </p:txBody>
      </p:sp>
      <p:sp>
        <p:nvSpPr>
          <p:cNvPr id="31" name="TextBox 30"/>
          <p:cNvSpPr txBox="1"/>
          <p:nvPr/>
        </p:nvSpPr>
        <p:spPr>
          <a:xfrm>
            <a:off x="3867150" y="6130925"/>
            <a:ext cx="342900" cy="246221"/>
          </a:xfrm>
          <a:prstGeom prst="rect">
            <a:avLst/>
          </a:prstGeom>
          <a:noFill/>
        </p:spPr>
        <p:txBody>
          <a:bodyPr wrap="square" rtlCol="0">
            <a:spAutoFit/>
          </a:bodyPr>
          <a:lstStyle/>
          <a:p>
            <a:r>
              <a:rPr lang="en-US" sz="1000" b="1" dirty="0" smtClean="0"/>
              <a:t>NA</a:t>
            </a:r>
            <a:endParaRPr lang="en-US" sz="1000" b="1" dirty="0"/>
          </a:p>
        </p:txBody>
      </p:sp>
      <p:sp>
        <p:nvSpPr>
          <p:cNvPr id="32" name="TextBox 31"/>
          <p:cNvSpPr txBox="1"/>
          <p:nvPr/>
        </p:nvSpPr>
        <p:spPr>
          <a:xfrm>
            <a:off x="3854450" y="6308725"/>
            <a:ext cx="342900" cy="246221"/>
          </a:xfrm>
          <a:prstGeom prst="rect">
            <a:avLst/>
          </a:prstGeom>
          <a:noFill/>
        </p:spPr>
        <p:txBody>
          <a:bodyPr wrap="square" rtlCol="0">
            <a:spAutoFit/>
          </a:bodyPr>
          <a:lstStyle/>
          <a:p>
            <a:r>
              <a:rPr lang="en-US" sz="1000" b="1" dirty="0"/>
              <a:t>P</a:t>
            </a:r>
          </a:p>
        </p:txBody>
      </p:sp>
      <p:sp>
        <p:nvSpPr>
          <p:cNvPr id="5" name="Rectangle 4"/>
          <p:cNvSpPr/>
          <p:nvPr/>
        </p:nvSpPr>
        <p:spPr>
          <a:xfrm>
            <a:off x="5321300" y="5829300"/>
            <a:ext cx="4305300" cy="1092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841750" y="6435725"/>
            <a:ext cx="342900" cy="246221"/>
          </a:xfrm>
          <a:prstGeom prst="rect">
            <a:avLst/>
          </a:prstGeom>
          <a:noFill/>
        </p:spPr>
        <p:txBody>
          <a:bodyPr wrap="square" rtlCol="0">
            <a:spAutoFit/>
          </a:bodyPr>
          <a:lstStyle/>
          <a:p>
            <a:r>
              <a:rPr lang="en-US" sz="1000" b="1" dirty="0" smtClean="0"/>
              <a:t>NA</a:t>
            </a:r>
            <a:endParaRPr lang="en-US" sz="1000" b="1" dirty="0"/>
          </a:p>
        </p:txBody>
      </p:sp>
      <p:sp>
        <p:nvSpPr>
          <p:cNvPr id="34" name="TextBox 33"/>
          <p:cNvSpPr txBox="1"/>
          <p:nvPr/>
        </p:nvSpPr>
        <p:spPr>
          <a:xfrm>
            <a:off x="3841750" y="6613525"/>
            <a:ext cx="342900" cy="246221"/>
          </a:xfrm>
          <a:prstGeom prst="rect">
            <a:avLst/>
          </a:prstGeom>
          <a:noFill/>
        </p:spPr>
        <p:txBody>
          <a:bodyPr wrap="square" rtlCol="0">
            <a:spAutoFit/>
          </a:bodyPr>
          <a:lstStyle/>
          <a:p>
            <a:r>
              <a:rPr lang="en-US" sz="1000" b="1" dirty="0" smtClean="0"/>
              <a:t>NA</a:t>
            </a:r>
            <a:endParaRPr lang="en-US" sz="1000" b="1" dirty="0"/>
          </a:p>
        </p:txBody>
      </p:sp>
      <p:sp>
        <p:nvSpPr>
          <p:cNvPr id="35" name="TextBox 34"/>
          <p:cNvSpPr txBox="1"/>
          <p:nvPr/>
        </p:nvSpPr>
        <p:spPr>
          <a:xfrm>
            <a:off x="8089900" y="3606800"/>
            <a:ext cx="203200" cy="246221"/>
          </a:xfrm>
          <a:prstGeom prst="rect">
            <a:avLst/>
          </a:prstGeom>
          <a:noFill/>
        </p:spPr>
        <p:txBody>
          <a:bodyPr wrap="square" rtlCol="0">
            <a:spAutoFit/>
          </a:bodyPr>
          <a:lstStyle/>
          <a:p>
            <a:r>
              <a:rPr lang="en-US" sz="1000" b="1" dirty="0"/>
              <a:t>P</a:t>
            </a:r>
          </a:p>
        </p:txBody>
      </p:sp>
      <p:sp>
        <p:nvSpPr>
          <p:cNvPr id="36" name="TextBox 35"/>
          <p:cNvSpPr txBox="1"/>
          <p:nvPr/>
        </p:nvSpPr>
        <p:spPr>
          <a:xfrm>
            <a:off x="8102600" y="3759200"/>
            <a:ext cx="203200" cy="246221"/>
          </a:xfrm>
          <a:prstGeom prst="rect">
            <a:avLst/>
          </a:prstGeom>
          <a:noFill/>
        </p:spPr>
        <p:txBody>
          <a:bodyPr wrap="square" rtlCol="0">
            <a:spAutoFit/>
          </a:bodyPr>
          <a:lstStyle/>
          <a:p>
            <a:r>
              <a:rPr lang="en-US" sz="1000" b="1" dirty="0"/>
              <a:t>P</a:t>
            </a:r>
          </a:p>
        </p:txBody>
      </p:sp>
      <p:sp>
        <p:nvSpPr>
          <p:cNvPr id="37" name="TextBox 36"/>
          <p:cNvSpPr txBox="1"/>
          <p:nvPr/>
        </p:nvSpPr>
        <p:spPr>
          <a:xfrm>
            <a:off x="8089900" y="4368800"/>
            <a:ext cx="203200" cy="246221"/>
          </a:xfrm>
          <a:prstGeom prst="rect">
            <a:avLst/>
          </a:prstGeom>
          <a:noFill/>
        </p:spPr>
        <p:txBody>
          <a:bodyPr wrap="square" rtlCol="0">
            <a:spAutoFit/>
          </a:bodyPr>
          <a:lstStyle/>
          <a:p>
            <a:r>
              <a:rPr lang="en-US" sz="1000" b="1" dirty="0"/>
              <a:t>P</a:t>
            </a:r>
          </a:p>
        </p:txBody>
      </p:sp>
      <p:sp>
        <p:nvSpPr>
          <p:cNvPr id="38" name="TextBox 37"/>
          <p:cNvSpPr txBox="1"/>
          <p:nvPr/>
        </p:nvSpPr>
        <p:spPr>
          <a:xfrm>
            <a:off x="8039100" y="4495800"/>
            <a:ext cx="368300" cy="246221"/>
          </a:xfrm>
          <a:prstGeom prst="rect">
            <a:avLst/>
          </a:prstGeom>
          <a:noFill/>
        </p:spPr>
        <p:txBody>
          <a:bodyPr wrap="square" rtlCol="0">
            <a:spAutoFit/>
          </a:bodyPr>
          <a:lstStyle/>
          <a:p>
            <a:r>
              <a:rPr lang="en-US" sz="1000" b="1" dirty="0" smtClean="0"/>
              <a:t>NA</a:t>
            </a:r>
            <a:endParaRPr lang="en-US" sz="1000" b="1" dirty="0"/>
          </a:p>
        </p:txBody>
      </p:sp>
      <p:sp>
        <p:nvSpPr>
          <p:cNvPr id="39" name="TextBox 38"/>
          <p:cNvSpPr txBox="1"/>
          <p:nvPr/>
        </p:nvSpPr>
        <p:spPr>
          <a:xfrm>
            <a:off x="8089900" y="5118100"/>
            <a:ext cx="203200" cy="246221"/>
          </a:xfrm>
          <a:prstGeom prst="rect">
            <a:avLst/>
          </a:prstGeom>
          <a:noFill/>
        </p:spPr>
        <p:txBody>
          <a:bodyPr wrap="square" rtlCol="0">
            <a:spAutoFit/>
          </a:bodyPr>
          <a:lstStyle/>
          <a:p>
            <a:r>
              <a:rPr lang="en-US" sz="1000" b="1" dirty="0"/>
              <a:t>P</a:t>
            </a:r>
          </a:p>
        </p:txBody>
      </p:sp>
      <p:sp>
        <p:nvSpPr>
          <p:cNvPr id="40" name="TextBox 39"/>
          <p:cNvSpPr txBox="1"/>
          <p:nvPr/>
        </p:nvSpPr>
        <p:spPr>
          <a:xfrm>
            <a:off x="8089900" y="5270500"/>
            <a:ext cx="203200" cy="246221"/>
          </a:xfrm>
          <a:prstGeom prst="rect">
            <a:avLst/>
          </a:prstGeom>
          <a:noFill/>
        </p:spPr>
        <p:txBody>
          <a:bodyPr wrap="square" rtlCol="0">
            <a:spAutoFit/>
          </a:bodyPr>
          <a:lstStyle/>
          <a:p>
            <a:r>
              <a:rPr lang="en-US" sz="1000" b="1" dirty="0"/>
              <a:t>P</a:t>
            </a:r>
          </a:p>
        </p:txBody>
      </p:sp>
      <p:sp>
        <p:nvSpPr>
          <p:cNvPr id="41" name="TextBox 40"/>
          <p:cNvSpPr txBox="1"/>
          <p:nvPr/>
        </p:nvSpPr>
        <p:spPr>
          <a:xfrm>
            <a:off x="8115300" y="5397500"/>
            <a:ext cx="203200" cy="246221"/>
          </a:xfrm>
          <a:prstGeom prst="rect">
            <a:avLst/>
          </a:prstGeom>
          <a:noFill/>
        </p:spPr>
        <p:txBody>
          <a:bodyPr wrap="square" rtlCol="0">
            <a:spAutoFit/>
          </a:bodyPr>
          <a:lstStyle/>
          <a:p>
            <a:r>
              <a:rPr lang="en-US" sz="1000" b="1" dirty="0"/>
              <a:t>P</a:t>
            </a:r>
          </a:p>
        </p:txBody>
      </p:sp>
      <p:sp>
        <p:nvSpPr>
          <p:cNvPr id="42" name="TextBox 41"/>
          <p:cNvSpPr txBox="1"/>
          <p:nvPr/>
        </p:nvSpPr>
        <p:spPr>
          <a:xfrm>
            <a:off x="8026400" y="5562600"/>
            <a:ext cx="368300" cy="246221"/>
          </a:xfrm>
          <a:prstGeom prst="rect">
            <a:avLst/>
          </a:prstGeom>
          <a:noFill/>
        </p:spPr>
        <p:txBody>
          <a:bodyPr wrap="square" rtlCol="0">
            <a:spAutoFit/>
          </a:bodyPr>
          <a:lstStyle/>
          <a:p>
            <a:r>
              <a:rPr lang="en-US" sz="1000" b="1" dirty="0" smtClean="0"/>
              <a:t>NA</a:t>
            </a:r>
            <a:endParaRPr lang="en-US" sz="1000" b="1" dirty="0"/>
          </a:p>
        </p:txBody>
      </p:sp>
    </p:spTree>
    <p:extLst>
      <p:ext uri="{BB962C8B-B14F-4D97-AF65-F5344CB8AC3E}">
        <p14:creationId xmlns:p14="http://schemas.microsoft.com/office/powerpoint/2010/main" val="335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p:bldP spid="18" grpId="0"/>
      <p:bldP spid="19" grpId="0"/>
      <p:bldP spid="20" grpId="0"/>
      <p:bldP spid="21" grpId="0"/>
      <p:bldP spid="35" grpId="0"/>
      <p:bldP spid="36" grpId="0"/>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41597" y="1523712"/>
            <a:ext cx="4648200" cy="584776"/>
          </a:xfrm>
          <a:prstGeom prst="rect">
            <a:avLst/>
          </a:prstGeom>
          <a:solidFill>
            <a:srgbClr val="FFFFFF"/>
          </a:solidFill>
        </p:spPr>
        <p:txBody>
          <a:bodyPr wrap="square" rtlCol="0">
            <a:spAutoFit/>
          </a:bodyPr>
          <a:lstStyle/>
          <a:p>
            <a:pPr algn="ctr"/>
            <a:r>
              <a:rPr lang="en-US" sz="3200" dirty="0" smtClean="0">
                <a:latin typeface="Cambria"/>
                <a:cs typeface="Cambria"/>
              </a:rPr>
              <a:t>Mathematics</a:t>
            </a:r>
            <a:endParaRPr lang="en-US" sz="3200" dirty="0">
              <a:latin typeface="Cambria"/>
              <a:cs typeface="Cambria"/>
            </a:endParaRPr>
          </a:p>
        </p:txBody>
      </p:sp>
      <p:sp>
        <p:nvSpPr>
          <p:cNvPr id="8" name="Title 2"/>
          <p:cNvSpPr txBox="1">
            <a:spLocks/>
          </p:cNvSpPr>
          <p:nvPr/>
        </p:nvSpPr>
        <p:spPr>
          <a:xfrm>
            <a:off x="0" y="1071848"/>
            <a:ext cx="9652000" cy="744252"/>
          </a:xfrm>
          <a:prstGeom prst="rect">
            <a:avLst/>
          </a:prstGeom>
          <a:noFill/>
        </p:spPr>
        <p:txBody>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4000" dirty="0" smtClean="0">
                <a:latin typeface="Cambria"/>
                <a:cs typeface="Cambria"/>
              </a:rPr>
              <a:t>CCSS-Aligned Report Card: What’s New?</a:t>
            </a:r>
          </a:p>
          <a:p>
            <a:endParaRPr lang="en-US" dirty="0"/>
          </a:p>
        </p:txBody>
      </p:sp>
      <p:pic>
        <p:nvPicPr>
          <p:cNvPr id="4" name="Picture 3"/>
          <p:cNvPicPr>
            <a:picLocks noChangeAspect="1"/>
          </p:cNvPicPr>
          <p:nvPr/>
        </p:nvPicPr>
        <p:blipFill>
          <a:blip r:embed="rId3"/>
          <a:stretch>
            <a:fillRect/>
          </a:stretch>
        </p:blipFill>
        <p:spPr>
          <a:xfrm>
            <a:off x="139700" y="2095500"/>
            <a:ext cx="4622800" cy="1038352"/>
          </a:xfrm>
          <a:prstGeom prst="rect">
            <a:avLst/>
          </a:prstGeom>
        </p:spPr>
      </p:pic>
      <p:pic>
        <p:nvPicPr>
          <p:cNvPr id="5" name="Picture 4"/>
          <p:cNvPicPr>
            <a:picLocks noChangeAspect="1"/>
          </p:cNvPicPr>
          <p:nvPr/>
        </p:nvPicPr>
        <p:blipFill>
          <a:blip r:embed="rId4"/>
          <a:stretch>
            <a:fillRect/>
          </a:stretch>
        </p:blipFill>
        <p:spPr>
          <a:xfrm>
            <a:off x="4965697" y="2095497"/>
            <a:ext cx="4546601" cy="5143499"/>
          </a:xfrm>
          <a:prstGeom prst="rect">
            <a:avLst/>
          </a:prstGeom>
        </p:spPr>
      </p:pic>
      <p:sp>
        <p:nvSpPr>
          <p:cNvPr id="26" name="TextBox 25"/>
          <p:cNvSpPr txBox="1"/>
          <p:nvPr/>
        </p:nvSpPr>
        <p:spPr>
          <a:xfrm>
            <a:off x="8070850" y="5062149"/>
            <a:ext cx="254000" cy="276999"/>
          </a:xfrm>
          <a:prstGeom prst="rect">
            <a:avLst/>
          </a:prstGeom>
          <a:noFill/>
        </p:spPr>
        <p:txBody>
          <a:bodyPr wrap="square" rtlCol="0">
            <a:spAutoFit/>
          </a:bodyPr>
          <a:lstStyle/>
          <a:p>
            <a:r>
              <a:rPr lang="en-US" sz="1200" b="1" dirty="0"/>
              <a:t>2</a:t>
            </a:r>
          </a:p>
        </p:txBody>
      </p:sp>
      <p:sp>
        <p:nvSpPr>
          <p:cNvPr id="31" name="TextBox 30"/>
          <p:cNvSpPr txBox="1"/>
          <p:nvPr/>
        </p:nvSpPr>
        <p:spPr>
          <a:xfrm>
            <a:off x="8102600" y="2684849"/>
            <a:ext cx="228600" cy="276999"/>
          </a:xfrm>
          <a:prstGeom prst="rect">
            <a:avLst/>
          </a:prstGeom>
          <a:noFill/>
        </p:spPr>
        <p:txBody>
          <a:bodyPr wrap="square" rtlCol="0">
            <a:spAutoFit/>
          </a:bodyPr>
          <a:lstStyle/>
          <a:p>
            <a:r>
              <a:rPr lang="en-US" sz="1200" b="1" dirty="0"/>
              <a:t>P</a:t>
            </a:r>
          </a:p>
        </p:txBody>
      </p:sp>
      <p:sp>
        <p:nvSpPr>
          <p:cNvPr id="33" name="TextBox 32"/>
          <p:cNvSpPr txBox="1"/>
          <p:nvPr/>
        </p:nvSpPr>
        <p:spPr>
          <a:xfrm>
            <a:off x="8085137" y="3021598"/>
            <a:ext cx="314326" cy="276999"/>
          </a:xfrm>
          <a:prstGeom prst="rect">
            <a:avLst/>
          </a:prstGeom>
          <a:noFill/>
        </p:spPr>
        <p:txBody>
          <a:bodyPr wrap="square" rtlCol="0">
            <a:spAutoFit/>
          </a:bodyPr>
          <a:lstStyle/>
          <a:p>
            <a:r>
              <a:rPr lang="en-US" sz="1200" b="1" dirty="0"/>
              <a:t>S</a:t>
            </a:r>
          </a:p>
        </p:txBody>
      </p:sp>
      <p:sp>
        <p:nvSpPr>
          <p:cNvPr id="44" name="TextBox 43"/>
          <p:cNvSpPr txBox="1"/>
          <p:nvPr/>
        </p:nvSpPr>
        <p:spPr>
          <a:xfrm>
            <a:off x="3302000" y="2540000"/>
            <a:ext cx="482600" cy="276999"/>
          </a:xfrm>
          <a:prstGeom prst="rect">
            <a:avLst/>
          </a:prstGeom>
          <a:noFill/>
        </p:spPr>
        <p:txBody>
          <a:bodyPr wrap="square" rtlCol="0">
            <a:spAutoFit/>
          </a:bodyPr>
          <a:lstStyle/>
          <a:p>
            <a:r>
              <a:rPr lang="en-US" sz="1200" b="1" dirty="0"/>
              <a:t>2</a:t>
            </a:r>
          </a:p>
        </p:txBody>
      </p:sp>
      <p:sp>
        <p:nvSpPr>
          <p:cNvPr id="64" name="TextBox 63"/>
          <p:cNvSpPr txBox="1"/>
          <p:nvPr/>
        </p:nvSpPr>
        <p:spPr>
          <a:xfrm>
            <a:off x="3302000" y="2856853"/>
            <a:ext cx="228600" cy="276999"/>
          </a:xfrm>
          <a:prstGeom prst="rect">
            <a:avLst/>
          </a:prstGeom>
          <a:noFill/>
        </p:spPr>
        <p:txBody>
          <a:bodyPr wrap="square" rtlCol="0">
            <a:spAutoFit/>
          </a:bodyPr>
          <a:lstStyle/>
          <a:p>
            <a:r>
              <a:rPr lang="en-US" sz="1200" b="1" dirty="0" smtClean="0"/>
              <a:t>S</a:t>
            </a:r>
            <a:endParaRPr lang="en-US" sz="1200" b="1" dirty="0"/>
          </a:p>
        </p:txBody>
      </p:sp>
      <p:sp>
        <p:nvSpPr>
          <p:cNvPr id="35" name="TextBox 34"/>
          <p:cNvSpPr txBox="1"/>
          <p:nvPr/>
        </p:nvSpPr>
        <p:spPr>
          <a:xfrm>
            <a:off x="8032750" y="4653348"/>
            <a:ext cx="425450" cy="276999"/>
          </a:xfrm>
          <a:prstGeom prst="rect">
            <a:avLst/>
          </a:prstGeom>
          <a:noFill/>
        </p:spPr>
        <p:txBody>
          <a:bodyPr wrap="square" rtlCol="0">
            <a:spAutoFit/>
          </a:bodyPr>
          <a:lstStyle/>
          <a:p>
            <a:r>
              <a:rPr lang="en-US" sz="1200" b="1" dirty="0" smtClean="0"/>
              <a:t>NA</a:t>
            </a:r>
            <a:endParaRPr lang="en-US" sz="1200" b="1" dirty="0"/>
          </a:p>
        </p:txBody>
      </p:sp>
      <p:sp>
        <p:nvSpPr>
          <p:cNvPr id="36" name="TextBox 35"/>
          <p:cNvSpPr txBox="1"/>
          <p:nvPr/>
        </p:nvSpPr>
        <p:spPr>
          <a:xfrm>
            <a:off x="8064500" y="5425300"/>
            <a:ext cx="266700" cy="276999"/>
          </a:xfrm>
          <a:prstGeom prst="rect">
            <a:avLst/>
          </a:prstGeom>
          <a:noFill/>
        </p:spPr>
        <p:txBody>
          <a:bodyPr wrap="square" rtlCol="0">
            <a:spAutoFit/>
          </a:bodyPr>
          <a:lstStyle/>
          <a:p>
            <a:r>
              <a:rPr lang="en-US" sz="1200" b="1" dirty="0"/>
              <a:t>S</a:t>
            </a:r>
          </a:p>
        </p:txBody>
      </p:sp>
      <p:sp>
        <p:nvSpPr>
          <p:cNvPr id="40" name="TextBox 39"/>
          <p:cNvSpPr txBox="1"/>
          <p:nvPr/>
        </p:nvSpPr>
        <p:spPr>
          <a:xfrm>
            <a:off x="8102600" y="5971747"/>
            <a:ext cx="266700" cy="276999"/>
          </a:xfrm>
          <a:prstGeom prst="rect">
            <a:avLst/>
          </a:prstGeom>
          <a:noFill/>
        </p:spPr>
        <p:txBody>
          <a:bodyPr wrap="square" rtlCol="0">
            <a:spAutoFit/>
          </a:bodyPr>
          <a:lstStyle/>
          <a:p>
            <a:r>
              <a:rPr lang="en-US" sz="1200" b="1" dirty="0" smtClean="0"/>
              <a:t>P</a:t>
            </a:r>
            <a:endParaRPr lang="en-US" sz="1200" b="1" dirty="0"/>
          </a:p>
        </p:txBody>
      </p:sp>
      <p:sp>
        <p:nvSpPr>
          <p:cNvPr id="14" name="TextBox 13"/>
          <p:cNvSpPr txBox="1"/>
          <p:nvPr/>
        </p:nvSpPr>
        <p:spPr>
          <a:xfrm>
            <a:off x="8115300" y="6187647"/>
            <a:ext cx="266700" cy="276999"/>
          </a:xfrm>
          <a:prstGeom prst="rect">
            <a:avLst/>
          </a:prstGeom>
          <a:noFill/>
        </p:spPr>
        <p:txBody>
          <a:bodyPr wrap="square" rtlCol="0">
            <a:spAutoFit/>
          </a:bodyPr>
          <a:lstStyle/>
          <a:p>
            <a:r>
              <a:rPr lang="en-US" sz="1200" b="1" dirty="0" smtClean="0"/>
              <a:t>P</a:t>
            </a:r>
            <a:endParaRPr lang="en-US" sz="1200" b="1" dirty="0"/>
          </a:p>
        </p:txBody>
      </p:sp>
      <p:sp>
        <p:nvSpPr>
          <p:cNvPr id="15" name="TextBox 14"/>
          <p:cNvSpPr txBox="1"/>
          <p:nvPr/>
        </p:nvSpPr>
        <p:spPr>
          <a:xfrm>
            <a:off x="8089900" y="6378147"/>
            <a:ext cx="266700" cy="276999"/>
          </a:xfrm>
          <a:prstGeom prst="rect">
            <a:avLst/>
          </a:prstGeom>
          <a:noFill/>
        </p:spPr>
        <p:txBody>
          <a:bodyPr wrap="square" rtlCol="0">
            <a:spAutoFit/>
          </a:bodyPr>
          <a:lstStyle/>
          <a:p>
            <a:r>
              <a:rPr lang="en-US" sz="1200" b="1" dirty="0" smtClean="0"/>
              <a:t>P</a:t>
            </a:r>
            <a:endParaRPr lang="en-US" sz="1200" b="1" dirty="0"/>
          </a:p>
        </p:txBody>
      </p:sp>
      <p:sp>
        <p:nvSpPr>
          <p:cNvPr id="16" name="TextBox 15"/>
          <p:cNvSpPr txBox="1"/>
          <p:nvPr/>
        </p:nvSpPr>
        <p:spPr>
          <a:xfrm>
            <a:off x="8102600" y="6517847"/>
            <a:ext cx="266700" cy="276999"/>
          </a:xfrm>
          <a:prstGeom prst="rect">
            <a:avLst/>
          </a:prstGeom>
          <a:noFill/>
        </p:spPr>
        <p:txBody>
          <a:bodyPr wrap="square" rtlCol="0">
            <a:spAutoFit/>
          </a:bodyPr>
          <a:lstStyle/>
          <a:p>
            <a:r>
              <a:rPr lang="en-US" sz="1200" b="1" dirty="0" smtClean="0"/>
              <a:t>P</a:t>
            </a:r>
            <a:endParaRPr lang="en-US" sz="1200" b="1" dirty="0"/>
          </a:p>
        </p:txBody>
      </p:sp>
      <p:sp>
        <p:nvSpPr>
          <p:cNvPr id="17" name="TextBox 16"/>
          <p:cNvSpPr txBox="1"/>
          <p:nvPr/>
        </p:nvSpPr>
        <p:spPr>
          <a:xfrm>
            <a:off x="8089900" y="6670247"/>
            <a:ext cx="381000" cy="276999"/>
          </a:xfrm>
          <a:prstGeom prst="rect">
            <a:avLst/>
          </a:prstGeom>
          <a:noFill/>
        </p:spPr>
        <p:txBody>
          <a:bodyPr wrap="square" rtlCol="0">
            <a:spAutoFit/>
          </a:bodyPr>
          <a:lstStyle/>
          <a:p>
            <a:r>
              <a:rPr lang="en-US" sz="1200" b="1" dirty="0" smtClean="0"/>
              <a:t>NA</a:t>
            </a:r>
            <a:endParaRPr lang="en-US" sz="1200" b="1" dirty="0"/>
          </a:p>
        </p:txBody>
      </p:sp>
      <p:sp>
        <p:nvSpPr>
          <p:cNvPr id="18" name="TextBox 17"/>
          <p:cNvSpPr txBox="1"/>
          <p:nvPr/>
        </p:nvSpPr>
        <p:spPr>
          <a:xfrm>
            <a:off x="8102600" y="6886147"/>
            <a:ext cx="381000" cy="276999"/>
          </a:xfrm>
          <a:prstGeom prst="rect">
            <a:avLst/>
          </a:prstGeom>
          <a:noFill/>
        </p:spPr>
        <p:txBody>
          <a:bodyPr wrap="square" rtlCol="0">
            <a:spAutoFit/>
          </a:bodyPr>
          <a:lstStyle/>
          <a:p>
            <a:r>
              <a:rPr lang="en-US" sz="1200" b="1" dirty="0" smtClean="0"/>
              <a:t>NA</a:t>
            </a:r>
            <a:endParaRPr lang="en-US" sz="1200" b="1" dirty="0"/>
          </a:p>
        </p:txBody>
      </p:sp>
      <p:sp>
        <p:nvSpPr>
          <p:cNvPr id="19" name="TextBox 18"/>
          <p:cNvSpPr txBox="1"/>
          <p:nvPr/>
        </p:nvSpPr>
        <p:spPr>
          <a:xfrm>
            <a:off x="8026400" y="5730447"/>
            <a:ext cx="381000" cy="276999"/>
          </a:xfrm>
          <a:prstGeom prst="rect">
            <a:avLst/>
          </a:prstGeom>
          <a:noFill/>
        </p:spPr>
        <p:txBody>
          <a:bodyPr wrap="square" rtlCol="0">
            <a:spAutoFit/>
          </a:bodyPr>
          <a:lstStyle/>
          <a:p>
            <a:r>
              <a:rPr lang="en-US" sz="1200" b="1" dirty="0" smtClean="0"/>
              <a:t>NA</a:t>
            </a:r>
            <a:endParaRPr lang="en-US" sz="1200" b="1" dirty="0"/>
          </a:p>
        </p:txBody>
      </p:sp>
      <p:sp>
        <p:nvSpPr>
          <p:cNvPr id="20" name="TextBox 19"/>
          <p:cNvSpPr txBox="1"/>
          <p:nvPr/>
        </p:nvSpPr>
        <p:spPr>
          <a:xfrm>
            <a:off x="8058150" y="4437448"/>
            <a:ext cx="425450" cy="276999"/>
          </a:xfrm>
          <a:prstGeom prst="rect">
            <a:avLst/>
          </a:prstGeom>
          <a:noFill/>
        </p:spPr>
        <p:txBody>
          <a:bodyPr wrap="square" rtlCol="0">
            <a:spAutoFit/>
          </a:bodyPr>
          <a:lstStyle/>
          <a:p>
            <a:r>
              <a:rPr lang="en-US" sz="1200" b="1" dirty="0" smtClean="0"/>
              <a:t>NA</a:t>
            </a:r>
            <a:endParaRPr lang="en-US" sz="1200" b="1" dirty="0"/>
          </a:p>
        </p:txBody>
      </p:sp>
      <p:sp>
        <p:nvSpPr>
          <p:cNvPr id="21" name="TextBox 20"/>
          <p:cNvSpPr txBox="1"/>
          <p:nvPr/>
        </p:nvSpPr>
        <p:spPr>
          <a:xfrm>
            <a:off x="8007350" y="4081848"/>
            <a:ext cx="425450" cy="276999"/>
          </a:xfrm>
          <a:prstGeom prst="rect">
            <a:avLst/>
          </a:prstGeom>
          <a:noFill/>
        </p:spPr>
        <p:txBody>
          <a:bodyPr wrap="square" rtlCol="0">
            <a:spAutoFit/>
          </a:bodyPr>
          <a:lstStyle/>
          <a:p>
            <a:r>
              <a:rPr lang="en-US" sz="1200" b="1" dirty="0" smtClean="0"/>
              <a:t>NA</a:t>
            </a:r>
            <a:endParaRPr lang="en-US" sz="1200" b="1" dirty="0"/>
          </a:p>
        </p:txBody>
      </p:sp>
      <p:sp>
        <p:nvSpPr>
          <p:cNvPr id="22" name="TextBox 21"/>
          <p:cNvSpPr txBox="1"/>
          <p:nvPr/>
        </p:nvSpPr>
        <p:spPr>
          <a:xfrm>
            <a:off x="8007350" y="3827848"/>
            <a:ext cx="425450" cy="276999"/>
          </a:xfrm>
          <a:prstGeom prst="rect">
            <a:avLst/>
          </a:prstGeom>
          <a:noFill/>
        </p:spPr>
        <p:txBody>
          <a:bodyPr wrap="square" rtlCol="0">
            <a:spAutoFit/>
          </a:bodyPr>
          <a:lstStyle/>
          <a:p>
            <a:r>
              <a:rPr lang="en-US" sz="1200" b="1" dirty="0" smtClean="0"/>
              <a:t>NA</a:t>
            </a:r>
            <a:endParaRPr lang="en-US" sz="1200" b="1" dirty="0"/>
          </a:p>
        </p:txBody>
      </p:sp>
      <p:sp>
        <p:nvSpPr>
          <p:cNvPr id="23" name="TextBox 22"/>
          <p:cNvSpPr txBox="1"/>
          <p:nvPr/>
        </p:nvSpPr>
        <p:spPr>
          <a:xfrm>
            <a:off x="8058150" y="3497648"/>
            <a:ext cx="425450" cy="276999"/>
          </a:xfrm>
          <a:prstGeom prst="rect">
            <a:avLst/>
          </a:prstGeom>
          <a:noFill/>
        </p:spPr>
        <p:txBody>
          <a:bodyPr wrap="square" rtlCol="0">
            <a:spAutoFit/>
          </a:bodyPr>
          <a:lstStyle/>
          <a:p>
            <a:r>
              <a:rPr lang="en-US" sz="1200" b="1" dirty="0"/>
              <a:t>P</a:t>
            </a:r>
          </a:p>
        </p:txBody>
      </p:sp>
      <p:sp>
        <p:nvSpPr>
          <p:cNvPr id="24" name="TextBox 23"/>
          <p:cNvSpPr txBox="1"/>
          <p:nvPr/>
        </p:nvSpPr>
        <p:spPr>
          <a:xfrm>
            <a:off x="8096250" y="2545148"/>
            <a:ext cx="425450" cy="276999"/>
          </a:xfrm>
          <a:prstGeom prst="rect">
            <a:avLst/>
          </a:prstGeom>
          <a:noFill/>
        </p:spPr>
        <p:txBody>
          <a:bodyPr wrap="square" rtlCol="0">
            <a:spAutoFit/>
          </a:bodyPr>
          <a:lstStyle/>
          <a:p>
            <a:r>
              <a:rPr lang="en-US" sz="1200" b="1" dirty="0"/>
              <a:t>P</a:t>
            </a:r>
          </a:p>
        </p:txBody>
      </p:sp>
    </p:spTree>
    <p:extLst>
      <p:ext uri="{BB962C8B-B14F-4D97-AF65-F5344CB8AC3E}">
        <p14:creationId xmlns:p14="http://schemas.microsoft.com/office/powerpoint/2010/main" val="1052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3" grpId="0"/>
      <p:bldP spid="44" grpId="0"/>
      <p:bldP spid="35" grpId="0"/>
      <p:bldP spid="36" grpId="0"/>
      <p:bldP spid="40" grpId="0"/>
      <p:bldP spid="14" grpId="0"/>
      <p:bldP spid="15" grpId="0"/>
      <p:bldP spid="16" grpId="0"/>
      <p:bldP spid="17" grpId="0"/>
      <p:bldP spid="18" grpId="0"/>
      <p:bldP spid="19" grpId="0"/>
      <p:bldP spid="20" grpId="0"/>
      <p:bldP spid="21" grpId="0"/>
      <p:bldP spid="22" grpId="0"/>
      <p:bldP spid="23" grpId="0"/>
      <p:bldP spid="2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27093</TotalTime>
  <Words>3449</Words>
  <Application>Microsoft Office PowerPoint</Application>
  <PresentationFormat>Custom</PresentationFormat>
  <Paragraphs>347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A. Forrest</dc:creator>
  <cp:lastModifiedBy>SCUSD</cp:lastModifiedBy>
  <cp:revision>1029</cp:revision>
  <cp:lastPrinted>2014-10-15T00:21:29Z</cp:lastPrinted>
  <dcterms:created xsi:type="dcterms:W3CDTF">2013-05-24T21:33:12Z</dcterms:created>
  <dcterms:modified xsi:type="dcterms:W3CDTF">2014-10-30T22:22:13Z</dcterms:modified>
</cp:coreProperties>
</file>