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8" r:id="rId2"/>
  </p:sldMasterIdLst>
  <p:notesMasterIdLst>
    <p:notesMasterId r:id="rId19"/>
  </p:notesMasterIdLst>
  <p:handoutMasterIdLst>
    <p:handoutMasterId r:id="rId20"/>
  </p:handoutMasterIdLst>
  <p:sldIdLst>
    <p:sldId id="637" r:id="rId3"/>
    <p:sldId id="695" r:id="rId4"/>
    <p:sldId id="690" r:id="rId5"/>
    <p:sldId id="691" r:id="rId6"/>
    <p:sldId id="639" r:id="rId7"/>
    <p:sldId id="683" r:id="rId8"/>
    <p:sldId id="684" r:id="rId9"/>
    <p:sldId id="692" r:id="rId10"/>
    <p:sldId id="685" r:id="rId11"/>
    <p:sldId id="686" r:id="rId12"/>
    <p:sldId id="679" r:id="rId13"/>
    <p:sldId id="694" r:id="rId14"/>
    <p:sldId id="693" r:id="rId15"/>
    <p:sldId id="697" r:id="rId16"/>
    <p:sldId id="689" r:id="rId17"/>
    <p:sldId id="696" r:id="rId18"/>
  </p:sldIdLst>
  <p:sldSz cx="9829800" cy="7315200"/>
  <p:notesSz cx="6950075" cy="9236075"/>
  <p:defaultTextStyle>
    <a:defPPr>
      <a:defRPr lang="en-US"/>
    </a:defPPr>
    <a:lvl1pPr marL="0" algn="l" defTabSz="979600" rtl="0" eaLnBrk="1" latinLnBrk="0" hangingPunct="1">
      <a:defRPr sz="1929" kern="1200">
        <a:solidFill>
          <a:schemeClr val="tx1"/>
        </a:solidFill>
        <a:latin typeface="+mn-lt"/>
        <a:ea typeface="+mn-ea"/>
        <a:cs typeface="+mn-cs"/>
      </a:defRPr>
    </a:lvl1pPr>
    <a:lvl2pPr marL="489800" algn="l" defTabSz="979600" rtl="0" eaLnBrk="1" latinLnBrk="0" hangingPunct="1">
      <a:defRPr sz="1929" kern="1200">
        <a:solidFill>
          <a:schemeClr val="tx1"/>
        </a:solidFill>
        <a:latin typeface="+mn-lt"/>
        <a:ea typeface="+mn-ea"/>
        <a:cs typeface="+mn-cs"/>
      </a:defRPr>
    </a:lvl2pPr>
    <a:lvl3pPr marL="979600" algn="l" defTabSz="979600" rtl="0" eaLnBrk="1" latinLnBrk="0" hangingPunct="1">
      <a:defRPr sz="1929" kern="1200">
        <a:solidFill>
          <a:schemeClr val="tx1"/>
        </a:solidFill>
        <a:latin typeface="+mn-lt"/>
        <a:ea typeface="+mn-ea"/>
        <a:cs typeface="+mn-cs"/>
      </a:defRPr>
    </a:lvl3pPr>
    <a:lvl4pPr marL="1469400" algn="l" defTabSz="979600" rtl="0" eaLnBrk="1" latinLnBrk="0" hangingPunct="1">
      <a:defRPr sz="1929" kern="1200">
        <a:solidFill>
          <a:schemeClr val="tx1"/>
        </a:solidFill>
        <a:latin typeface="+mn-lt"/>
        <a:ea typeface="+mn-ea"/>
        <a:cs typeface="+mn-cs"/>
      </a:defRPr>
    </a:lvl4pPr>
    <a:lvl5pPr marL="1959202" algn="l" defTabSz="979600" rtl="0" eaLnBrk="1" latinLnBrk="0" hangingPunct="1">
      <a:defRPr sz="1929" kern="1200">
        <a:solidFill>
          <a:schemeClr val="tx1"/>
        </a:solidFill>
        <a:latin typeface="+mn-lt"/>
        <a:ea typeface="+mn-ea"/>
        <a:cs typeface="+mn-cs"/>
      </a:defRPr>
    </a:lvl5pPr>
    <a:lvl6pPr marL="2449003" algn="l" defTabSz="979600" rtl="0" eaLnBrk="1" latinLnBrk="0" hangingPunct="1">
      <a:defRPr sz="1929" kern="1200">
        <a:solidFill>
          <a:schemeClr val="tx1"/>
        </a:solidFill>
        <a:latin typeface="+mn-lt"/>
        <a:ea typeface="+mn-ea"/>
        <a:cs typeface="+mn-cs"/>
      </a:defRPr>
    </a:lvl6pPr>
    <a:lvl7pPr marL="2938803" algn="l" defTabSz="979600" rtl="0" eaLnBrk="1" latinLnBrk="0" hangingPunct="1">
      <a:defRPr sz="1929" kern="1200">
        <a:solidFill>
          <a:schemeClr val="tx1"/>
        </a:solidFill>
        <a:latin typeface="+mn-lt"/>
        <a:ea typeface="+mn-ea"/>
        <a:cs typeface="+mn-cs"/>
      </a:defRPr>
    </a:lvl7pPr>
    <a:lvl8pPr marL="3428603" algn="l" defTabSz="979600" rtl="0" eaLnBrk="1" latinLnBrk="0" hangingPunct="1">
      <a:defRPr sz="1929" kern="1200">
        <a:solidFill>
          <a:schemeClr val="tx1"/>
        </a:solidFill>
        <a:latin typeface="+mn-lt"/>
        <a:ea typeface="+mn-ea"/>
        <a:cs typeface="+mn-cs"/>
      </a:defRPr>
    </a:lvl8pPr>
    <a:lvl9pPr marL="3918403" algn="l" defTabSz="979600" rtl="0" eaLnBrk="1" latinLnBrk="0" hangingPunct="1">
      <a:defRPr sz="1929"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04">
          <p15:clr>
            <a:srgbClr val="A4A3A4"/>
          </p15:clr>
        </p15:guide>
        <p15:guide id="2" pos="3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0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1" autoAdjust="0"/>
    <p:restoredTop sz="90053" autoAdjust="0"/>
  </p:normalViewPr>
  <p:slideViewPr>
    <p:cSldViewPr snapToGrid="0">
      <p:cViewPr>
        <p:scale>
          <a:sx n="120" d="100"/>
          <a:sy n="120" d="100"/>
        </p:scale>
        <p:origin x="-72" y="2550"/>
      </p:cViewPr>
      <p:guideLst>
        <p:guide orient="horz" pos="2304"/>
        <p:guide pos="3096"/>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5040"/>
    </p:cViewPr>
  </p:sorterViewPr>
  <p:notesViewPr>
    <p:cSldViewPr snapToGrid="0">
      <p:cViewPr varScale="1">
        <p:scale>
          <a:sx n="52" d="100"/>
          <a:sy n="52" d="100"/>
        </p:scale>
        <p:origin x="-1806"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2120"/>
          </a:xfrm>
          <a:prstGeom prst="rect">
            <a:avLst/>
          </a:prstGeom>
        </p:spPr>
        <p:txBody>
          <a:bodyPr vert="horz" lIns="91440" tIns="45720" rIns="91440" bIns="45720" rtlCol="0"/>
          <a:lstStyle>
            <a:lvl1pPr algn="r">
              <a:defRPr sz="1200"/>
            </a:lvl1pPr>
          </a:lstStyle>
          <a:p>
            <a:fld id="{BDC7E070-0954-4E6B-A953-1F74F70B0E8C}" type="datetimeFigureOut">
              <a:rPr lang="en-US" smtClean="0"/>
              <a:t>12/16/2014</a:t>
            </a:fld>
            <a:endParaRPr lang="en-US" dirty="0"/>
          </a:p>
        </p:txBody>
      </p:sp>
      <p:sp>
        <p:nvSpPr>
          <p:cNvPr id="4" name="Footer Placeholder 3"/>
          <p:cNvSpPr>
            <a:spLocks noGrp="1"/>
          </p:cNvSpPr>
          <p:nvPr>
            <p:ph type="ftr" sz="quarter" idx="2"/>
          </p:nvPr>
        </p:nvSpPr>
        <p:spPr>
          <a:xfrm>
            <a:off x="0" y="8772378"/>
            <a:ext cx="3011699" cy="4621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378"/>
            <a:ext cx="3011699" cy="462120"/>
          </a:xfrm>
          <a:prstGeom prst="rect">
            <a:avLst/>
          </a:prstGeom>
        </p:spPr>
        <p:txBody>
          <a:bodyPr vert="horz" lIns="91440" tIns="45720" rIns="91440" bIns="45720" rtlCol="0" anchor="b"/>
          <a:lstStyle>
            <a:lvl1pPr algn="r">
              <a:defRPr sz="1200"/>
            </a:lvl1pPr>
          </a:lstStyle>
          <a:p>
            <a:fld id="{3A0CFFCC-51EF-4D03-9720-4C976BF68B5B}" type="slidenum">
              <a:rPr lang="en-US" smtClean="0"/>
              <a:t>‹#›</a:t>
            </a:fld>
            <a:endParaRPr lang="en-US" dirty="0"/>
          </a:p>
        </p:txBody>
      </p:sp>
    </p:spTree>
    <p:extLst>
      <p:ext uri="{BB962C8B-B14F-4D97-AF65-F5344CB8AC3E}">
        <p14:creationId xmlns:p14="http://schemas.microsoft.com/office/powerpoint/2010/main" val="3927050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011699" cy="463407"/>
          </a:xfrm>
          <a:prstGeom prst="rect">
            <a:avLst/>
          </a:prstGeom>
        </p:spPr>
        <p:txBody>
          <a:bodyPr vert="horz" lIns="92472" tIns="46235" rIns="92472" bIns="46235" rtlCol="0"/>
          <a:lstStyle>
            <a:lvl1pPr algn="l">
              <a:defRPr sz="1200"/>
            </a:lvl1pPr>
          </a:lstStyle>
          <a:p>
            <a:endParaRPr lang="en-US" dirty="0"/>
          </a:p>
        </p:txBody>
      </p:sp>
      <p:sp>
        <p:nvSpPr>
          <p:cNvPr id="3" name="Date Placeholder 2"/>
          <p:cNvSpPr>
            <a:spLocks noGrp="1"/>
          </p:cNvSpPr>
          <p:nvPr>
            <p:ph type="dt" idx="1"/>
          </p:nvPr>
        </p:nvSpPr>
        <p:spPr>
          <a:xfrm>
            <a:off x="3936768" y="4"/>
            <a:ext cx="3011699" cy="463407"/>
          </a:xfrm>
          <a:prstGeom prst="rect">
            <a:avLst/>
          </a:prstGeom>
        </p:spPr>
        <p:txBody>
          <a:bodyPr vert="horz" lIns="92472" tIns="46235" rIns="92472" bIns="46235" rtlCol="0"/>
          <a:lstStyle>
            <a:lvl1pPr algn="r">
              <a:defRPr sz="1200"/>
            </a:lvl1pPr>
          </a:lstStyle>
          <a:p>
            <a:fld id="{3B00B56A-1FF1-4473-BD78-3B9FB34FA2F8}" type="datetimeFigureOut">
              <a:rPr lang="en-US" smtClean="0"/>
              <a:t>12/16/2014</a:t>
            </a:fld>
            <a:endParaRPr lang="en-US" dirty="0"/>
          </a:p>
        </p:txBody>
      </p:sp>
      <p:sp>
        <p:nvSpPr>
          <p:cNvPr id="4" name="Slide Image Placeholder 3"/>
          <p:cNvSpPr>
            <a:spLocks noGrp="1" noRot="1" noChangeAspect="1"/>
          </p:cNvSpPr>
          <p:nvPr>
            <p:ph type="sldImg" idx="2"/>
          </p:nvPr>
        </p:nvSpPr>
        <p:spPr>
          <a:xfrm>
            <a:off x="1379538" y="1154113"/>
            <a:ext cx="4191000" cy="3117850"/>
          </a:xfrm>
          <a:prstGeom prst="rect">
            <a:avLst/>
          </a:prstGeom>
          <a:noFill/>
          <a:ln w="12700">
            <a:solidFill>
              <a:prstClr val="black"/>
            </a:solidFill>
          </a:ln>
        </p:spPr>
        <p:txBody>
          <a:bodyPr vert="horz" lIns="92472" tIns="46235" rIns="92472" bIns="46235" rtlCol="0" anchor="ctr"/>
          <a:lstStyle/>
          <a:p>
            <a:endParaRPr lang="en-US" dirty="0"/>
          </a:p>
        </p:txBody>
      </p:sp>
      <p:sp>
        <p:nvSpPr>
          <p:cNvPr id="5" name="Notes Placeholder 4"/>
          <p:cNvSpPr>
            <a:spLocks noGrp="1"/>
          </p:cNvSpPr>
          <p:nvPr>
            <p:ph type="body" sz="quarter" idx="3"/>
          </p:nvPr>
        </p:nvSpPr>
        <p:spPr>
          <a:xfrm>
            <a:off x="695008" y="4444865"/>
            <a:ext cx="5560060" cy="3636705"/>
          </a:xfrm>
          <a:prstGeom prst="rect">
            <a:avLst/>
          </a:prstGeom>
        </p:spPr>
        <p:txBody>
          <a:bodyPr vert="horz" lIns="92472" tIns="46235" rIns="92472" bIns="4623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6"/>
          </a:xfrm>
          <a:prstGeom prst="rect">
            <a:avLst/>
          </a:prstGeom>
        </p:spPr>
        <p:txBody>
          <a:bodyPr vert="horz" lIns="92472" tIns="46235" rIns="92472" bIns="4623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72" tIns="46235" rIns="92472" bIns="46235" rtlCol="0" anchor="b"/>
          <a:lstStyle>
            <a:lvl1pPr algn="r">
              <a:defRPr sz="1200"/>
            </a:lvl1pPr>
          </a:lstStyle>
          <a:p>
            <a:fld id="{6F81C11A-4A62-4E2C-9802-7B45E53D192F}" type="slidenum">
              <a:rPr lang="en-US" smtClean="0"/>
              <a:t>‹#›</a:t>
            </a:fld>
            <a:endParaRPr lang="en-US" dirty="0"/>
          </a:p>
        </p:txBody>
      </p:sp>
    </p:spTree>
    <p:extLst>
      <p:ext uri="{BB962C8B-B14F-4D97-AF65-F5344CB8AC3E}">
        <p14:creationId xmlns:p14="http://schemas.microsoft.com/office/powerpoint/2010/main" val="3851187382"/>
      </p:ext>
    </p:extLst>
  </p:cSld>
  <p:clrMap bg1="lt1" tx1="dk1" bg2="lt2" tx2="dk2" accent1="accent1" accent2="accent2" accent3="accent3" accent4="accent4" accent5="accent5" accent6="accent6" hlink="hlink" folHlink="folHlink"/>
  <p:notesStyle>
    <a:lvl1pPr marL="0" algn="l" defTabSz="979600" rtl="0" eaLnBrk="1" latinLnBrk="0" hangingPunct="1">
      <a:defRPr sz="1286" kern="1200">
        <a:solidFill>
          <a:schemeClr val="tx1"/>
        </a:solidFill>
        <a:latin typeface="+mn-lt"/>
        <a:ea typeface="+mn-ea"/>
        <a:cs typeface="+mn-cs"/>
      </a:defRPr>
    </a:lvl1pPr>
    <a:lvl2pPr marL="489800" algn="l" defTabSz="979600" rtl="0" eaLnBrk="1" latinLnBrk="0" hangingPunct="1">
      <a:defRPr sz="1286" kern="1200">
        <a:solidFill>
          <a:schemeClr val="tx1"/>
        </a:solidFill>
        <a:latin typeface="+mn-lt"/>
        <a:ea typeface="+mn-ea"/>
        <a:cs typeface="+mn-cs"/>
      </a:defRPr>
    </a:lvl2pPr>
    <a:lvl3pPr marL="979600" algn="l" defTabSz="979600" rtl="0" eaLnBrk="1" latinLnBrk="0" hangingPunct="1">
      <a:defRPr sz="1286" kern="1200">
        <a:solidFill>
          <a:schemeClr val="tx1"/>
        </a:solidFill>
        <a:latin typeface="+mn-lt"/>
        <a:ea typeface="+mn-ea"/>
        <a:cs typeface="+mn-cs"/>
      </a:defRPr>
    </a:lvl3pPr>
    <a:lvl4pPr marL="1469400" algn="l" defTabSz="979600" rtl="0" eaLnBrk="1" latinLnBrk="0" hangingPunct="1">
      <a:defRPr sz="1286" kern="1200">
        <a:solidFill>
          <a:schemeClr val="tx1"/>
        </a:solidFill>
        <a:latin typeface="+mn-lt"/>
        <a:ea typeface="+mn-ea"/>
        <a:cs typeface="+mn-cs"/>
      </a:defRPr>
    </a:lvl4pPr>
    <a:lvl5pPr marL="1959202" algn="l" defTabSz="979600" rtl="0" eaLnBrk="1" latinLnBrk="0" hangingPunct="1">
      <a:defRPr sz="1286" kern="1200">
        <a:solidFill>
          <a:schemeClr val="tx1"/>
        </a:solidFill>
        <a:latin typeface="+mn-lt"/>
        <a:ea typeface="+mn-ea"/>
        <a:cs typeface="+mn-cs"/>
      </a:defRPr>
    </a:lvl5pPr>
    <a:lvl6pPr marL="2449003" algn="l" defTabSz="979600" rtl="0" eaLnBrk="1" latinLnBrk="0" hangingPunct="1">
      <a:defRPr sz="1286" kern="1200">
        <a:solidFill>
          <a:schemeClr val="tx1"/>
        </a:solidFill>
        <a:latin typeface="+mn-lt"/>
        <a:ea typeface="+mn-ea"/>
        <a:cs typeface="+mn-cs"/>
      </a:defRPr>
    </a:lvl6pPr>
    <a:lvl7pPr marL="2938803" algn="l" defTabSz="979600" rtl="0" eaLnBrk="1" latinLnBrk="0" hangingPunct="1">
      <a:defRPr sz="1286" kern="1200">
        <a:solidFill>
          <a:schemeClr val="tx1"/>
        </a:solidFill>
        <a:latin typeface="+mn-lt"/>
        <a:ea typeface="+mn-ea"/>
        <a:cs typeface="+mn-cs"/>
      </a:defRPr>
    </a:lvl7pPr>
    <a:lvl8pPr marL="3428603" algn="l" defTabSz="979600" rtl="0" eaLnBrk="1" latinLnBrk="0" hangingPunct="1">
      <a:defRPr sz="1286" kern="1200">
        <a:solidFill>
          <a:schemeClr val="tx1"/>
        </a:solidFill>
        <a:latin typeface="+mn-lt"/>
        <a:ea typeface="+mn-ea"/>
        <a:cs typeface="+mn-cs"/>
      </a:defRPr>
    </a:lvl8pPr>
    <a:lvl9pPr marL="3918403" algn="l" defTabSz="979600" rtl="0" eaLnBrk="1" latinLnBrk="0" hangingPunct="1">
      <a:defRPr sz="12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a:t>
            </a:fld>
            <a:endParaRPr lang="en-US" dirty="0"/>
          </a:p>
        </p:txBody>
      </p:sp>
    </p:spTree>
    <p:extLst>
      <p:ext uri="{BB962C8B-B14F-4D97-AF65-F5344CB8AC3E}">
        <p14:creationId xmlns:p14="http://schemas.microsoft.com/office/powerpoint/2010/main" val="3543802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10</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dirty="0" smtClean="0"/>
              <a:t>This should look familiar if you were here last time.  This is the same way you analyzed word problems.  Under</a:t>
            </a:r>
            <a:r>
              <a:rPr lang="en-US" baseline="0" dirty="0" smtClean="0"/>
              <a:t> structure, look for what kind of content is included in each part of the explanation.  Under language features, look closely at patterns in vocabulary used, verb tenses or forms, point of view, etc.  This activity I encourage you to do with your partner.</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11</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12</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13</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6F81C11A-4A62-4E2C-9802-7B45E53D192F}" type="slidenum">
              <a:rPr lang="en-US" smtClean="0"/>
              <a:t>14</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6F81C11A-4A62-4E2C-9802-7B45E53D192F}" type="slidenum">
              <a:rPr lang="en-US" smtClean="0"/>
              <a:t>15</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rgbClr val="FF0000"/>
              </a:solidFill>
            </a:endParaRPr>
          </a:p>
        </p:txBody>
      </p:sp>
      <p:sp>
        <p:nvSpPr>
          <p:cNvPr id="4" name="Slide Number Placeholder 3"/>
          <p:cNvSpPr>
            <a:spLocks noGrp="1"/>
          </p:cNvSpPr>
          <p:nvPr>
            <p:ph type="sldNum" sz="quarter" idx="10"/>
          </p:nvPr>
        </p:nvSpPr>
        <p:spPr/>
        <p:txBody>
          <a:bodyPr/>
          <a:lstStyle/>
          <a:p>
            <a:fld id="{6F81C11A-4A62-4E2C-9802-7B45E53D192F}" type="slidenum">
              <a:rPr lang="en-US" smtClean="0"/>
              <a:t>16</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dirty="0" smtClean="0"/>
              <a:t>Discuss with partner.</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2</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dirty="0" smtClean="0"/>
              <a:t>This SMP also talks about perseverance, but we will live</a:t>
            </a:r>
            <a:r>
              <a:rPr lang="en-US" baseline="0" dirty="0" smtClean="0"/>
              <a:t> in explanation today.</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3</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dirty="0" smtClean="0"/>
              <a:t>This is from Appendix C of the ELD Standards where there is discussion of discipline specific language</a:t>
            </a:r>
            <a:r>
              <a:rPr lang="en-US" baseline="0" dirty="0" smtClean="0"/>
              <a:t> instruction.</a:t>
            </a:r>
          </a:p>
          <a:p>
            <a:pPr marL="0" marR="0" indent="0" algn="l" defTabSz="979600" rtl="0" eaLnBrk="1" fontAlgn="auto" latinLnBrk="0" hangingPunct="1">
              <a:lnSpc>
                <a:spcPct val="100000"/>
              </a:lnSpc>
              <a:spcBef>
                <a:spcPts val="0"/>
              </a:spcBef>
              <a:spcAft>
                <a:spcPts val="0"/>
              </a:spcAft>
              <a:buClrTx/>
              <a:buSzTx/>
              <a:buFontTx/>
              <a:buNone/>
              <a:tabLst/>
              <a:defRPr/>
            </a:pPr>
            <a:r>
              <a:rPr lang="en-US" baseline="0" dirty="0" smtClean="0"/>
              <a:t>Last time we focused on comprehending/understanding text (deconstructing word problems); today we will focus on constructing meaning (explaining) either orally or in written text.</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4</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where the focus was last time (Academic Conversations)</a:t>
            </a:r>
            <a:r>
              <a:rPr lang="en-US" baseline="0" dirty="0" smtClean="0"/>
              <a:t> in comprehending word problems.  Today we move to producing language to explain thinking in Math.  We are using the same “genre study” approach to now focus on the language we are asking students to produce.</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5</a:t>
            </a:fld>
            <a:endParaRPr lang="en-US" dirty="0"/>
          </a:p>
        </p:txBody>
      </p:sp>
    </p:spTree>
    <p:extLst>
      <p:ext uri="{BB962C8B-B14F-4D97-AF65-F5344CB8AC3E}">
        <p14:creationId xmlns:p14="http://schemas.microsoft.com/office/powerpoint/2010/main" val="1688116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dirty="0" smtClean="0"/>
              <a:t>If you were here last time, you heard Vanessa say that the purpose of the genre dictates the structure and language features that are most effective. In order to support my students in understanding</a:t>
            </a:r>
            <a:r>
              <a:rPr lang="en-US" baseline="0" dirty="0" smtClean="0"/>
              <a:t> or producing a particular genre, I can explicitly teach them the structure and language features that are effective and appropriate in that genre.  </a:t>
            </a:r>
          </a:p>
          <a:p>
            <a:pPr marL="0" marR="0" indent="0" algn="l" defTabSz="979600" rtl="0" eaLnBrk="1" fontAlgn="auto" latinLnBrk="0" hangingPunct="1">
              <a:lnSpc>
                <a:spcPct val="100000"/>
              </a:lnSpc>
              <a:spcBef>
                <a:spcPts val="0"/>
              </a:spcBef>
              <a:spcAft>
                <a:spcPts val="0"/>
              </a:spcAft>
              <a:buClrTx/>
              <a:buSzTx/>
              <a:buFontTx/>
              <a:buNone/>
              <a:tabLst/>
              <a:defRPr/>
            </a:pPr>
            <a:r>
              <a:rPr lang="en-US" baseline="0" dirty="0" smtClean="0"/>
              <a:t>Like any good language teacher, I set out to find what structure and language features are found in math explanations.  </a:t>
            </a:r>
            <a:r>
              <a:rPr lang="en-US" dirty="0" smtClean="0"/>
              <a:t>After</a:t>
            </a:r>
            <a:r>
              <a:rPr lang="en-US" baseline="0" dirty="0" smtClean="0"/>
              <a:t> many hours analyzing different samples of math explanations, I had an aha moment; math explanations is not a genre.  Different types of problems have different purposes and, therefore, require different types of responses.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6</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r>
              <a:rPr lang="en-US" dirty="0" smtClean="0"/>
              <a:t>Argument structure allows you</a:t>
            </a:r>
            <a:r>
              <a:rPr lang="en-US" baseline="0" dirty="0" smtClean="0"/>
              <a:t> to take a position and defend that position with reasons and evidence.</a:t>
            </a:r>
          </a:p>
          <a:p>
            <a:pPr marL="0" marR="0" indent="0" algn="l" defTabSz="979600" rtl="0" eaLnBrk="1" fontAlgn="auto" latinLnBrk="0" hangingPunct="1">
              <a:lnSpc>
                <a:spcPct val="100000"/>
              </a:lnSpc>
              <a:spcBef>
                <a:spcPts val="0"/>
              </a:spcBef>
              <a:spcAft>
                <a:spcPts val="0"/>
              </a:spcAft>
              <a:buClrTx/>
              <a:buSzTx/>
              <a:buFontTx/>
              <a:buNone/>
              <a:tabLst/>
              <a:defRPr/>
            </a:pPr>
            <a:r>
              <a:rPr lang="en-US" baseline="0" dirty="0" smtClean="0"/>
              <a:t>Explanation allows you to explain a phenomenon or idea.</a:t>
            </a:r>
          </a:p>
          <a:p>
            <a:pPr marL="0" marR="0" indent="0" algn="l" defTabSz="979600" rtl="0" eaLnBrk="1" fontAlgn="auto" latinLnBrk="0" hangingPunct="1">
              <a:lnSpc>
                <a:spcPct val="100000"/>
              </a:lnSpc>
              <a:spcBef>
                <a:spcPts val="0"/>
              </a:spcBef>
              <a:spcAft>
                <a:spcPts val="0"/>
              </a:spcAft>
              <a:buClrTx/>
              <a:buSzTx/>
              <a:buFontTx/>
              <a:buNone/>
              <a:tabLst/>
              <a:defRPr/>
            </a:pPr>
            <a:r>
              <a:rPr lang="en-US" baseline="0" dirty="0" smtClean="0"/>
              <a:t>Procedural recount allows you to explain your approach or reasoning to solving a specific problem.</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7</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8</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796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9</a:t>
            </a:fld>
            <a:endParaRPr lang="en-US" dirty="0"/>
          </a:p>
        </p:txBody>
      </p:sp>
    </p:spTree>
    <p:extLst>
      <p:ext uri="{BB962C8B-B14F-4D97-AF65-F5344CB8AC3E}">
        <p14:creationId xmlns:p14="http://schemas.microsoft.com/office/powerpoint/2010/main" val="677960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72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688"/>
            </a:lvl1pPr>
            <a:lvl2pPr marL="512067" indent="0" algn="ctr">
              <a:buNone/>
              <a:defRPr sz="2240"/>
            </a:lvl2pPr>
            <a:lvl3pPr marL="1024134" indent="0" algn="ctr">
              <a:buNone/>
              <a:defRPr sz="2017"/>
            </a:lvl3pPr>
            <a:lvl4pPr marL="1536202" indent="0" algn="ctr">
              <a:buNone/>
              <a:defRPr sz="1792"/>
            </a:lvl4pPr>
            <a:lvl5pPr marL="2048269" indent="0" algn="ctr">
              <a:buNone/>
              <a:defRPr sz="1792"/>
            </a:lvl5pPr>
            <a:lvl6pPr marL="2560336" indent="0" algn="ctr">
              <a:buNone/>
              <a:defRPr sz="1792"/>
            </a:lvl6pPr>
            <a:lvl7pPr marL="3072403" indent="0" algn="ctr">
              <a:buNone/>
              <a:defRPr sz="1792"/>
            </a:lvl7pPr>
            <a:lvl8pPr marL="3584470" indent="0" algn="ctr">
              <a:buNone/>
              <a:defRPr sz="1792"/>
            </a:lvl8pPr>
            <a:lvl9pPr marL="4096538" indent="0" algn="ctr">
              <a:buNone/>
              <a:defRPr sz="179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63793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78759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2"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802"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28852887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40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5616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616498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22"/>
            <a:ext cx="8478203" cy="3042919"/>
          </a:xfrm>
        </p:spPr>
        <p:txBody>
          <a:bodyPr anchor="b"/>
          <a:lstStyle>
            <a:lvl1pPr>
              <a:defRPr sz="640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29"/>
            <a:ext cx="8478203"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14647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773248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68"/>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1"/>
            <a:ext cx="4158466"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7" y="1793241"/>
            <a:ext cx="4178945"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4976337"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489965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393566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r="54167" b="85556"/>
          <a:stretch/>
        </p:blipFill>
        <p:spPr>
          <a:xfrm>
            <a:off x="152400" y="176176"/>
            <a:ext cx="3520441" cy="832105"/>
          </a:xfrm>
          <a:prstGeom prst="rect">
            <a:avLst/>
          </a:prstGeom>
        </p:spPr>
      </p:pic>
      <p:cxnSp>
        <p:nvCxnSpPr>
          <p:cNvPr id="6" name="Straight Connector 5"/>
          <p:cNvCxnSpPr/>
          <p:nvPr userDrawn="1"/>
        </p:nvCxnSpPr>
        <p:spPr>
          <a:xfrm>
            <a:off x="30281" y="10082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600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Content Placeholder 2"/>
          <p:cNvSpPr>
            <a:spLocks noGrp="1"/>
          </p:cNvSpPr>
          <p:nvPr>
            <p:ph idx="1"/>
          </p:nvPr>
        </p:nvSpPr>
        <p:spPr>
          <a:xfrm>
            <a:off x="4178945" y="1053255"/>
            <a:ext cx="4976336"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36566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468469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55"/>
            <a:ext cx="4976336"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695471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393511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1"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799"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88659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32"/>
            <a:ext cx="8478203" cy="3042919"/>
          </a:xfrm>
        </p:spPr>
        <p:txBody>
          <a:bodyPr anchor="b"/>
          <a:lstStyle>
            <a:lvl1pPr>
              <a:defRPr sz="672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39"/>
            <a:ext cx="8478203" cy="1600199"/>
          </a:xfrm>
        </p:spPr>
        <p:txBody>
          <a:bodyPr/>
          <a:lstStyle>
            <a:lvl1pPr marL="0" indent="0">
              <a:buNone/>
              <a:defRPr sz="2688">
                <a:solidFill>
                  <a:schemeClr val="tx1"/>
                </a:solidFill>
              </a:defRPr>
            </a:lvl1pPr>
            <a:lvl2pPr marL="512067" indent="0">
              <a:buNone/>
              <a:defRPr sz="2240">
                <a:solidFill>
                  <a:schemeClr val="tx1">
                    <a:tint val="75000"/>
                  </a:schemeClr>
                </a:solidFill>
              </a:defRPr>
            </a:lvl2pPr>
            <a:lvl3pPr marL="1024134" indent="0">
              <a:buNone/>
              <a:defRPr sz="2017">
                <a:solidFill>
                  <a:schemeClr val="tx1">
                    <a:tint val="75000"/>
                  </a:schemeClr>
                </a:solidFill>
              </a:defRPr>
            </a:lvl3pPr>
            <a:lvl4pPr marL="1536202" indent="0">
              <a:buNone/>
              <a:defRPr sz="1792">
                <a:solidFill>
                  <a:schemeClr val="tx1">
                    <a:tint val="75000"/>
                  </a:schemeClr>
                </a:solidFill>
              </a:defRPr>
            </a:lvl4pPr>
            <a:lvl5pPr marL="2048269" indent="0">
              <a:buNone/>
              <a:defRPr sz="1792">
                <a:solidFill>
                  <a:schemeClr val="tx1">
                    <a:tint val="75000"/>
                  </a:schemeClr>
                </a:solidFill>
              </a:defRPr>
            </a:lvl5pPr>
            <a:lvl6pPr marL="2560336" indent="0">
              <a:buNone/>
              <a:defRPr sz="1792">
                <a:solidFill>
                  <a:schemeClr val="tx1">
                    <a:tint val="75000"/>
                  </a:schemeClr>
                </a:solidFill>
              </a:defRPr>
            </a:lvl6pPr>
            <a:lvl7pPr marL="3072403" indent="0">
              <a:buNone/>
              <a:defRPr sz="1792">
                <a:solidFill>
                  <a:schemeClr val="tx1">
                    <a:tint val="75000"/>
                  </a:schemeClr>
                </a:solidFill>
              </a:defRPr>
            </a:lvl7pPr>
            <a:lvl8pPr marL="3584470" indent="0">
              <a:buNone/>
              <a:defRPr sz="1792">
                <a:solidFill>
                  <a:schemeClr val="tx1">
                    <a:tint val="75000"/>
                  </a:schemeClr>
                </a:solidFill>
              </a:defRPr>
            </a:lvl8pPr>
            <a:lvl9pPr marL="4096538" indent="0">
              <a:buNone/>
              <a:defRPr sz="179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83190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94934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71"/>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2"/>
            <a:ext cx="4158466"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9" y="1793242"/>
            <a:ext cx="4178945"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6" name="Content Placeholder 5"/>
          <p:cNvSpPr>
            <a:spLocks noGrp="1"/>
          </p:cNvSpPr>
          <p:nvPr>
            <p:ph sz="quarter" idx="4"/>
          </p:nvPr>
        </p:nvSpPr>
        <p:spPr>
          <a:xfrm>
            <a:off x="4976339"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2843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04561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81147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Content Placeholder 2"/>
          <p:cNvSpPr>
            <a:spLocks noGrp="1"/>
          </p:cNvSpPr>
          <p:nvPr>
            <p:ph idx="1"/>
          </p:nvPr>
        </p:nvSpPr>
        <p:spPr>
          <a:xfrm>
            <a:off x="4178945" y="1053265"/>
            <a:ext cx="4976336" cy="5198533"/>
          </a:xfrm>
        </p:spPr>
        <p:txBody>
          <a:bodyPr/>
          <a:lstStyle>
            <a:lvl1pPr>
              <a:defRPr sz="3584"/>
            </a:lvl1pPr>
            <a:lvl2pPr>
              <a:defRPr sz="3136"/>
            </a:lvl2pPr>
            <a:lvl3pPr>
              <a:defRPr sz="2688"/>
            </a:lvl3pPr>
            <a:lvl4pPr>
              <a:defRPr sz="2240"/>
            </a:lvl4pPr>
            <a:lvl5pPr>
              <a:defRPr sz="2240"/>
            </a:lvl5pPr>
            <a:lvl6pPr>
              <a:defRPr sz="2240"/>
            </a:lvl6pPr>
            <a:lvl7pPr>
              <a:defRPr sz="2240"/>
            </a:lvl7pPr>
            <a:lvl8pPr>
              <a:defRPr sz="2240"/>
            </a:lvl8pPr>
            <a:lvl9pPr>
              <a:defRPr sz="22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387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65"/>
            <a:ext cx="4976336" cy="5198533"/>
          </a:xfrm>
        </p:spPr>
        <p:txBody>
          <a:bodyPr anchor="t"/>
          <a:lstStyle>
            <a:lvl1pPr marL="0" indent="0">
              <a:buNone/>
              <a:defRPr sz="3584"/>
            </a:lvl1pPr>
            <a:lvl2pPr marL="512067" indent="0">
              <a:buNone/>
              <a:defRPr sz="3136"/>
            </a:lvl2pPr>
            <a:lvl3pPr marL="1024134" indent="0">
              <a:buNone/>
              <a:defRPr sz="2688"/>
            </a:lvl3pPr>
            <a:lvl4pPr marL="1536202" indent="0">
              <a:buNone/>
              <a:defRPr sz="2240"/>
            </a:lvl4pPr>
            <a:lvl5pPr marL="2048269" indent="0">
              <a:buNone/>
              <a:defRPr sz="2240"/>
            </a:lvl5pPr>
            <a:lvl6pPr marL="2560336" indent="0">
              <a:buNone/>
              <a:defRPr sz="2240"/>
            </a:lvl6pPr>
            <a:lvl7pPr marL="3072403" indent="0">
              <a:buNone/>
              <a:defRPr sz="2240"/>
            </a:lvl7pPr>
            <a:lvl8pPr marL="3584470" indent="0">
              <a:buNone/>
              <a:defRPr sz="2240"/>
            </a:lvl8pPr>
            <a:lvl9pPr marL="4096538" indent="0">
              <a:buNone/>
              <a:defRPr sz="224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9818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800" y="389471"/>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800"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18"/>
            <a:ext cx="2211705" cy="389467"/>
          </a:xfrm>
          <a:prstGeom prst="rect">
            <a:avLst/>
          </a:prstGeom>
        </p:spPr>
        <p:txBody>
          <a:bodyPr vert="horz" lIns="91440" tIns="45720" rIns="91440" bIns="45720" rtlCol="0" anchor="ctr"/>
          <a:lstStyle>
            <a:lvl1pPr algn="l">
              <a:defRPr sz="1344">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2" y="6780118"/>
            <a:ext cx="3317558" cy="389467"/>
          </a:xfrm>
          <a:prstGeom prst="rect">
            <a:avLst/>
          </a:prstGeom>
        </p:spPr>
        <p:txBody>
          <a:bodyPr vert="horz" lIns="91440" tIns="45720" rIns="91440" bIns="45720" rtlCol="0" anchor="ctr"/>
          <a:lstStyle>
            <a:lvl1pPr algn="ctr">
              <a:defRPr sz="134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18"/>
            <a:ext cx="2211705" cy="389467"/>
          </a:xfrm>
          <a:prstGeom prst="rect">
            <a:avLst/>
          </a:prstGeom>
        </p:spPr>
        <p:txBody>
          <a:bodyPr vert="horz" lIns="91440" tIns="45720" rIns="91440" bIns="45720" rtlCol="0" anchor="ctr"/>
          <a:lstStyle>
            <a:lvl1pPr algn="r">
              <a:defRPr sz="1344">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32963038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1024134" rtl="0" eaLnBrk="1" latinLnBrk="0" hangingPunct="1">
        <a:lnSpc>
          <a:spcPct val="90000"/>
        </a:lnSpc>
        <a:spcBef>
          <a:spcPct val="0"/>
        </a:spcBef>
        <a:buNone/>
        <a:defRPr sz="4928" kern="1200">
          <a:solidFill>
            <a:schemeClr val="tx1"/>
          </a:solidFill>
          <a:latin typeface="+mj-lt"/>
          <a:ea typeface="+mj-ea"/>
          <a:cs typeface="+mj-cs"/>
        </a:defRPr>
      </a:lvl1pPr>
    </p:titleStyle>
    <p:bodyStyle>
      <a:lvl1pPr marL="256035" indent="-256035" algn="l" defTabSz="1024134" rtl="0" eaLnBrk="1" latinLnBrk="0" hangingPunct="1">
        <a:lnSpc>
          <a:spcPct val="90000"/>
        </a:lnSpc>
        <a:spcBef>
          <a:spcPts val="1121"/>
        </a:spcBef>
        <a:buFont typeface="Arial" panose="020B0604020202020204" pitchFamily="34" charset="0"/>
        <a:buChar char="•"/>
        <a:defRPr sz="3136" kern="1200">
          <a:solidFill>
            <a:schemeClr val="tx1"/>
          </a:solidFill>
          <a:latin typeface="+mn-lt"/>
          <a:ea typeface="+mn-ea"/>
          <a:cs typeface="+mn-cs"/>
        </a:defRPr>
      </a:lvl1pPr>
      <a:lvl2pPr marL="768102" indent="-256035" algn="l" defTabSz="1024134" rtl="0" eaLnBrk="1" latinLnBrk="0" hangingPunct="1">
        <a:lnSpc>
          <a:spcPct val="90000"/>
        </a:lnSpc>
        <a:spcBef>
          <a:spcPts val="560"/>
        </a:spcBef>
        <a:buFont typeface="Arial" panose="020B0604020202020204" pitchFamily="34" charset="0"/>
        <a:buChar char="•"/>
        <a:defRPr sz="2688" kern="1200">
          <a:solidFill>
            <a:schemeClr val="tx1"/>
          </a:solidFill>
          <a:latin typeface="+mn-lt"/>
          <a:ea typeface="+mn-ea"/>
          <a:cs typeface="+mn-cs"/>
        </a:defRPr>
      </a:lvl2pPr>
      <a:lvl3pPr marL="1280169" indent="-256035" algn="l" defTabSz="1024134" rtl="0" eaLnBrk="1" latinLnBrk="0" hangingPunct="1">
        <a:lnSpc>
          <a:spcPct val="90000"/>
        </a:lnSpc>
        <a:spcBef>
          <a:spcPts val="560"/>
        </a:spcBef>
        <a:buFont typeface="Arial" panose="020B0604020202020204" pitchFamily="34" charset="0"/>
        <a:buChar char="•"/>
        <a:defRPr sz="2240" kern="1200">
          <a:solidFill>
            <a:schemeClr val="tx1"/>
          </a:solidFill>
          <a:latin typeface="+mn-lt"/>
          <a:ea typeface="+mn-ea"/>
          <a:cs typeface="+mn-cs"/>
        </a:defRPr>
      </a:lvl3pPr>
      <a:lvl4pPr marL="1792236"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4pPr>
      <a:lvl5pPr marL="2304303"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5pPr>
      <a:lvl6pPr marL="2816371"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6pPr>
      <a:lvl7pPr marL="3328438"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7pPr>
      <a:lvl8pPr marL="3840505"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8pPr>
      <a:lvl9pPr marL="4352572"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9pPr>
    </p:bodyStyle>
    <p:otherStyle>
      <a:defPPr>
        <a:defRPr lang="en-US"/>
      </a:defPPr>
      <a:lvl1pPr marL="0" algn="l" defTabSz="1024134" rtl="0" eaLnBrk="1" latinLnBrk="0" hangingPunct="1">
        <a:defRPr sz="2017" kern="1200">
          <a:solidFill>
            <a:schemeClr val="tx1"/>
          </a:solidFill>
          <a:latin typeface="+mn-lt"/>
          <a:ea typeface="+mn-ea"/>
          <a:cs typeface="+mn-cs"/>
        </a:defRPr>
      </a:lvl1pPr>
      <a:lvl2pPr marL="512067" algn="l" defTabSz="1024134" rtl="0" eaLnBrk="1" latinLnBrk="0" hangingPunct="1">
        <a:defRPr sz="2017" kern="1200">
          <a:solidFill>
            <a:schemeClr val="tx1"/>
          </a:solidFill>
          <a:latin typeface="+mn-lt"/>
          <a:ea typeface="+mn-ea"/>
          <a:cs typeface="+mn-cs"/>
        </a:defRPr>
      </a:lvl2pPr>
      <a:lvl3pPr marL="1024134" algn="l" defTabSz="1024134" rtl="0" eaLnBrk="1" latinLnBrk="0" hangingPunct="1">
        <a:defRPr sz="2017" kern="1200">
          <a:solidFill>
            <a:schemeClr val="tx1"/>
          </a:solidFill>
          <a:latin typeface="+mn-lt"/>
          <a:ea typeface="+mn-ea"/>
          <a:cs typeface="+mn-cs"/>
        </a:defRPr>
      </a:lvl3pPr>
      <a:lvl4pPr marL="1536202" algn="l" defTabSz="1024134" rtl="0" eaLnBrk="1" latinLnBrk="0" hangingPunct="1">
        <a:defRPr sz="2017" kern="1200">
          <a:solidFill>
            <a:schemeClr val="tx1"/>
          </a:solidFill>
          <a:latin typeface="+mn-lt"/>
          <a:ea typeface="+mn-ea"/>
          <a:cs typeface="+mn-cs"/>
        </a:defRPr>
      </a:lvl4pPr>
      <a:lvl5pPr marL="2048269" algn="l" defTabSz="1024134" rtl="0" eaLnBrk="1" latinLnBrk="0" hangingPunct="1">
        <a:defRPr sz="2017" kern="1200">
          <a:solidFill>
            <a:schemeClr val="tx1"/>
          </a:solidFill>
          <a:latin typeface="+mn-lt"/>
          <a:ea typeface="+mn-ea"/>
          <a:cs typeface="+mn-cs"/>
        </a:defRPr>
      </a:lvl5pPr>
      <a:lvl6pPr marL="2560336" algn="l" defTabSz="1024134" rtl="0" eaLnBrk="1" latinLnBrk="0" hangingPunct="1">
        <a:defRPr sz="2017" kern="1200">
          <a:solidFill>
            <a:schemeClr val="tx1"/>
          </a:solidFill>
          <a:latin typeface="+mn-lt"/>
          <a:ea typeface="+mn-ea"/>
          <a:cs typeface="+mn-cs"/>
        </a:defRPr>
      </a:lvl6pPr>
      <a:lvl7pPr marL="3072403" algn="l" defTabSz="1024134" rtl="0" eaLnBrk="1" latinLnBrk="0" hangingPunct="1">
        <a:defRPr sz="2017" kern="1200">
          <a:solidFill>
            <a:schemeClr val="tx1"/>
          </a:solidFill>
          <a:latin typeface="+mn-lt"/>
          <a:ea typeface="+mn-ea"/>
          <a:cs typeface="+mn-cs"/>
        </a:defRPr>
      </a:lvl7pPr>
      <a:lvl8pPr marL="3584470" algn="l" defTabSz="1024134" rtl="0" eaLnBrk="1" latinLnBrk="0" hangingPunct="1">
        <a:defRPr sz="2017" kern="1200">
          <a:solidFill>
            <a:schemeClr val="tx1"/>
          </a:solidFill>
          <a:latin typeface="+mn-lt"/>
          <a:ea typeface="+mn-ea"/>
          <a:cs typeface="+mn-cs"/>
        </a:defRPr>
      </a:lvl8pPr>
      <a:lvl9pPr marL="4096538" algn="l" defTabSz="1024134" rtl="0" eaLnBrk="1" latinLnBrk="0" hangingPunct="1">
        <a:defRPr sz="201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799" y="389468"/>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799"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08"/>
            <a:ext cx="2211705" cy="389467"/>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1" y="6780108"/>
            <a:ext cx="3317558"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08"/>
            <a:ext cx="2211705"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22214777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8"/>
            <a:ext cx="8355330" cy="548486"/>
          </a:xfrm>
        </p:spPr>
        <p:txBody>
          <a:bodyPr>
            <a:normAutofit fontScale="90000"/>
          </a:bodyPr>
          <a:lstStyle/>
          <a:p>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dirty="0"/>
              <a:t/>
            </a:r>
            <a:br>
              <a:rPr lang="en-US" sz="4400" dirty="0"/>
            </a:br>
            <a:r>
              <a:rPr lang="en-US" sz="4400" dirty="0"/>
              <a:t>M</a:t>
            </a:r>
            <a:r>
              <a:rPr lang="en-US" sz="4400" dirty="0" smtClean="0"/>
              <a:t>ath CCSS Sessions</a:t>
            </a:r>
            <a:br>
              <a:rPr lang="en-US" sz="4400" dirty="0" smtClean="0"/>
            </a:br>
            <a:r>
              <a:rPr lang="en-US" sz="4400" dirty="0" smtClean="0"/>
              <a:t>December 2014 </a:t>
            </a:r>
            <a:endParaRPr lang="en-US" sz="4400" dirty="0"/>
          </a:p>
        </p:txBody>
      </p:sp>
      <p:sp>
        <p:nvSpPr>
          <p:cNvPr id="3" name="Subtitle 2"/>
          <p:cNvSpPr>
            <a:spLocks noGrp="1"/>
          </p:cNvSpPr>
          <p:nvPr>
            <p:ph type="subTitle" idx="1"/>
          </p:nvPr>
        </p:nvSpPr>
        <p:spPr>
          <a:xfrm>
            <a:off x="0" y="1947553"/>
            <a:ext cx="9829800" cy="4536374"/>
          </a:xfrm>
        </p:spPr>
        <p:txBody>
          <a:bodyPr>
            <a:noAutofit/>
          </a:bodyPr>
          <a:lstStyle/>
          <a:p>
            <a:endParaRPr lang="en-US" sz="5400" dirty="0" smtClean="0"/>
          </a:p>
          <a:p>
            <a:endParaRPr lang="en-US" sz="5400" dirty="0" smtClean="0"/>
          </a:p>
          <a:p>
            <a:r>
              <a:rPr lang="en-US" sz="4800" dirty="0"/>
              <a:t>Using </a:t>
            </a:r>
            <a:r>
              <a:rPr lang="en-US" sz="4800" dirty="0" smtClean="0"/>
              <a:t>A Genre Approach to Help Students Explain Their Thinking</a:t>
            </a:r>
            <a:endParaRPr lang="en-US" sz="4800" dirty="0"/>
          </a:p>
        </p:txBody>
      </p:sp>
      <p:pic>
        <p:nvPicPr>
          <p:cNvPr id="1026" name="Picture 1" descr="New Green Logo 3 to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7616" y="2322030"/>
            <a:ext cx="973776" cy="105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5028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744557" y="4532625"/>
            <a:ext cx="2017570" cy="523932"/>
          </a:xfrm>
          <a:prstGeom prst="rect">
            <a:avLst/>
          </a:prstGeom>
          <a:solidFill>
            <a:schemeClr val="accent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20184" y="5128409"/>
            <a:ext cx="5254200" cy="523932"/>
          </a:xfrm>
          <a:prstGeom prst="rect">
            <a:avLst/>
          </a:prstGeom>
          <a:solidFill>
            <a:schemeClr val="accent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779654" y="1291422"/>
            <a:ext cx="8122722" cy="1066292"/>
          </a:xfrm>
          <a:prstGeom prst="rect">
            <a:avLst/>
          </a:prstGeom>
          <a:noFill/>
        </p:spPr>
        <p:txBody>
          <a:bodyPr wrap="square" rtlCol="0">
            <a:spAutoFit/>
          </a:bodyPr>
          <a:lstStyle/>
          <a:p>
            <a:r>
              <a:rPr lang="en-US" sz="4400" b="1" dirty="0" smtClean="0"/>
              <a:t>Procedural Recount as a Genre</a:t>
            </a:r>
          </a:p>
          <a:p>
            <a:endParaRPr lang="en-US" dirty="0"/>
          </a:p>
        </p:txBody>
      </p:sp>
      <p:sp>
        <p:nvSpPr>
          <p:cNvPr id="4" name="TextBox 3"/>
          <p:cNvSpPr txBox="1"/>
          <p:nvPr/>
        </p:nvSpPr>
        <p:spPr>
          <a:xfrm>
            <a:off x="5555802" y="2493551"/>
            <a:ext cx="3873188" cy="954107"/>
          </a:xfrm>
          <a:prstGeom prst="rect">
            <a:avLst/>
          </a:prstGeom>
          <a:solidFill>
            <a:schemeClr val="accent2">
              <a:lumMod val="60000"/>
              <a:lumOff val="40000"/>
            </a:schemeClr>
          </a:solidFill>
          <a:ln>
            <a:solidFill>
              <a:srgbClr val="843C0C"/>
            </a:solidFill>
          </a:ln>
        </p:spPr>
        <p:txBody>
          <a:bodyPr wrap="square" rtlCol="0">
            <a:spAutoFit/>
          </a:bodyPr>
          <a:lstStyle/>
          <a:p>
            <a:r>
              <a:rPr lang="en-US" sz="2800" dirty="0" smtClean="0"/>
              <a:t>“Explain how you solved the problem.”</a:t>
            </a:r>
            <a:endParaRPr lang="en-US" sz="2800" dirty="0"/>
          </a:p>
        </p:txBody>
      </p:sp>
      <p:sp>
        <p:nvSpPr>
          <p:cNvPr id="3" name="TextBox 2"/>
          <p:cNvSpPr txBox="1"/>
          <p:nvPr/>
        </p:nvSpPr>
        <p:spPr>
          <a:xfrm>
            <a:off x="420184" y="3825095"/>
            <a:ext cx="8841661" cy="1938992"/>
          </a:xfrm>
          <a:prstGeom prst="rect">
            <a:avLst/>
          </a:prstGeom>
          <a:noFill/>
        </p:spPr>
        <p:txBody>
          <a:bodyPr wrap="square" rtlCol="0">
            <a:spAutoFit/>
          </a:bodyPr>
          <a:lstStyle/>
          <a:p>
            <a:pPr>
              <a:spcAft>
                <a:spcPts val="1800"/>
              </a:spcAft>
            </a:pPr>
            <a:r>
              <a:rPr lang="en-US" sz="4000" dirty="0" smtClean="0"/>
              <a:t>A genre is a category </a:t>
            </a:r>
            <a:r>
              <a:rPr lang="en-US" sz="4000" dirty="0"/>
              <a:t>of </a:t>
            </a:r>
            <a:r>
              <a:rPr lang="en-US" sz="4000" dirty="0" smtClean="0"/>
              <a:t>texts that shares particular social purpose, structure, and set of language features.</a:t>
            </a:r>
          </a:p>
        </p:txBody>
      </p:sp>
    </p:spTree>
    <p:extLst>
      <p:ext uri="{BB962C8B-B14F-4D97-AF65-F5344CB8AC3E}">
        <p14:creationId xmlns:p14="http://schemas.microsoft.com/office/powerpoint/2010/main" val="79891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5566" y="2251794"/>
            <a:ext cx="8610936" cy="1061829"/>
          </a:xfrm>
          <a:prstGeom prst="rect">
            <a:avLst/>
          </a:prstGeom>
          <a:noFill/>
        </p:spPr>
        <p:txBody>
          <a:bodyPr wrap="square" rtlCol="0">
            <a:spAutoFit/>
          </a:bodyPr>
          <a:lstStyle/>
          <a:p>
            <a:pPr>
              <a:spcAft>
                <a:spcPts val="1800"/>
              </a:spcAft>
            </a:pPr>
            <a:r>
              <a:rPr lang="en-US" sz="2400" dirty="0" smtClean="0"/>
              <a:t>Review the samples of procedural recounts provided.</a:t>
            </a:r>
          </a:p>
          <a:p>
            <a:pPr>
              <a:spcAft>
                <a:spcPts val="1800"/>
              </a:spcAft>
            </a:pPr>
            <a:r>
              <a:rPr lang="en-US" sz="2400" dirty="0" smtClean="0"/>
              <a:t>What do you notice about their structure and language features?</a:t>
            </a:r>
          </a:p>
        </p:txBody>
      </p:sp>
      <p:graphicFrame>
        <p:nvGraphicFramePr>
          <p:cNvPr id="7" name="Table 6"/>
          <p:cNvGraphicFramePr>
            <a:graphicFrameLocks noGrp="1"/>
          </p:cNvGraphicFramePr>
          <p:nvPr>
            <p:extLst>
              <p:ext uri="{D42A27DB-BD31-4B8C-83A1-F6EECF244321}">
                <p14:modId xmlns:p14="http://schemas.microsoft.com/office/powerpoint/2010/main" val="2987854511"/>
              </p:ext>
            </p:extLst>
          </p:nvPr>
        </p:nvGraphicFramePr>
        <p:xfrm>
          <a:off x="398991" y="3464913"/>
          <a:ext cx="9174380" cy="3317550"/>
        </p:xfrm>
        <a:graphic>
          <a:graphicData uri="http://schemas.openxmlformats.org/drawingml/2006/table">
            <a:tbl>
              <a:tblPr firstRow="1" bandRow="1">
                <a:tableStyleId>{5940675A-B579-460E-94D1-54222C63F5DA}</a:tableStyleId>
              </a:tblPr>
              <a:tblGrid>
                <a:gridCol w="1834876"/>
                <a:gridCol w="1834876"/>
                <a:gridCol w="1834876"/>
                <a:gridCol w="1834876"/>
                <a:gridCol w="1834876"/>
              </a:tblGrid>
              <a:tr h="465364">
                <a:tc>
                  <a:txBody>
                    <a:bodyPr/>
                    <a:lstStyle/>
                    <a:p>
                      <a:endParaRPr lang="en-US" dirty="0"/>
                    </a:p>
                  </a:txBody>
                  <a:tcPr/>
                </a:tc>
                <a:tc gridSpan="3">
                  <a:txBody>
                    <a:bodyPr/>
                    <a:lstStyle/>
                    <a:p>
                      <a:r>
                        <a:rPr lang="en-US" dirty="0" smtClean="0"/>
                        <a:t>STRUCTURE</a:t>
                      </a:r>
                      <a:endParaRPr lang="en-US" dirty="0"/>
                    </a:p>
                  </a:txBody>
                  <a:tcPr/>
                </a:tc>
                <a:tc hMerge="1">
                  <a:txBody>
                    <a:bodyPr/>
                    <a:lstStyle/>
                    <a:p>
                      <a:endParaRPr lang="en-US" dirty="0"/>
                    </a:p>
                  </a:txBody>
                  <a:tcPr/>
                </a:tc>
                <a:tc hMerge="1">
                  <a:txBody>
                    <a:bodyPr/>
                    <a:lstStyle/>
                    <a:p>
                      <a:endParaRPr lang="en-US" dirty="0"/>
                    </a:p>
                  </a:txBody>
                  <a:tcPr/>
                </a:tc>
                <a:tc rowSpan="2">
                  <a:txBody>
                    <a:bodyPr/>
                    <a:lstStyle/>
                    <a:p>
                      <a:pPr marL="0" marR="0" indent="0" algn="l" defTabSz="975390" rtl="0" eaLnBrk="1" fontAlgn="auto" latinLnBrk="0" hangingPunct="1">
                        <a:lnSpc>
                          <a:spcPct val="100000"/>
                        </a:lnSpc>
                        <a:spcBef>
                          <a:spcPts val="0"/>
                        </a:spcBef>
                        <a:spcAft>
                          <a:spcPts val="0"/>
                        </a:spcAft>
                        <a:buClrTx/>
                        <a:buSzTx/>
                        <a:buFontTx/>
                        <a:buNone/>
                        <a:tabLst/>
                        <a:defRPr/>
                      </a:pPr>
                      <a:r>
                        <a:rPr lang="en-US" dirty="0" smtClean="0"/>
                        <a:t>Language Features </a:t>
                      </a:r>
                      <a:r>
                        <a:rPr lang="en-US" sz="1400" dirty="0" smtClean="0"/>
                        <a:t>(vocab, verb tenses, POV, etc.)</a:t>
                      </a:r>
                    </a:p>
                  </a:txBody>
                  <a:tcPr/>
                </a:tc>
              </a:tr>
              <a:tr h="817499">
                <a:tc>
                  <a:txBody>
                    <a:bodyPr/>
                    <a:lstStyle/>
                    <a:p>
                      <a:endParaRPr lang="en-US" dirty="0"/>
                    </a:p>
                  </a:txBody>
                  <a:tcPr/>
                </a:tc>
                <a:tc>
                  <a:txBody>
                    <a:bodyPr/>
                    <a:lstStyle/>
                    <a:p>
                      <a:r>
                        <a:rPr lang="en-US" dirty="0" smtClean="0"/>
                        <a:t>Beginning </a:t>
                      </a:r>
                      <a:endParaRPr lang="en-US" dirty="0"/>
                    </a:p>
                  </a:txBody>
                  <a:tcPr/>
                </a:tc>
                <a:tc>
                  <a:txBody>
                    <a:bodyPr/>
                    <a:lstStyle/>
                    <a:p>
                      <a:pPr marL="0" marR="0" indent="0" algn="l" defTabSz="975390" rtl="0" eaLnBrk="1" fontAlgn="auto" latinLnBrk="0" hangingPunct="1">
                        <a:lnSpc>
                          <a:spcPct val="100000"/>
                        </a:lnSpc>
                        <a:spcBef>
                          <a:spcPts val="0"/>
                        </a:spcBef>
                        <a:spcAft>
                          <a:spcPts val="0"/>
                        </a:spcAft>
                        <a:buClrTx/>
                        <a:buSzTx/>
                        <a:buFontTx/>
                        <a:buNone/>
                        <a:tabLst/>
                        <a:defRPr/>
                      </a:pPr>
                      <a:r>
                        <a:rPr lang="en-US" dirty="0" smtClean="0"/>
                        <a:t>Middle </a:t>
                      </a:r>
                    </a:p>
                    <a:p>
                      <a:endParaRPr lang="en-US" dirty="0"/>
                    </a:p>
                  </a:txBody>
                  <a:tcPr/>
                </a:tc>
                <a:tc>
                  <a:txBody>
                    <a:bodyPr/>
                    <a:lstStyle/>
                    <a:p>
                      <a:pPr marL="0" marR="0" indent="0" algn="l" defTabSz="975390" rtl="0" eaLnBrk="1" fontAlgn="auto" latinLnBrk="0" hangingPunct="1">
                        <a:lnSpc>
                          <a:spcPct val="100000"/>
                        </a:lnSpc>
                        <a:spcBef>
                          <a:spcPts val="0"/>
                        </a:spcBef>
                        <a:spcAft>
                          <a:spcPts val="0"/>
                        </a:spcAft>
                        <a:buClrTx/>
                        <a:buSzTx/>
                        <a:buFontTx/>
                        <a:buNone/>
                        <a:tabLst/>
                        <a:defRPr/>
                      </a:pPr>
                      <a:r>
                        <a:rPr lang="en-US" dirty="0" smtClean="0"/>
                        <a:t>End </a:t>
                      </a:r>
                    </a:p>
                    <a:p>
                      <a:endParaRPr lang="en-US" dirty="0"/>
                    </a:p>
                  </a:txBody>
                  <a:tcPr/>
                </a:tc>
                <a:tc vMerge="1">
                  <a:txBody>
                    <a:bodyPr/>
                    <a:lstStyle/>
                    <a:p>
                      <a:endParaRPr lang="en-US" dirty="0"/>
                    </a:p>
                  </a:txBody>
                  <a:tcPr/>
                </a:tc>
              </a:tr>
              <a:tr h="678229">
                <a:tc>
                  <a:txBody>
                    <a:bodyPr/>
                    <a:lstStyle/>
                    <a:p>
                      <a:r>
                        <a:rPr lang="en-US" dirty="0" smtClean="0"/>
                        <a:t>Sample 1</a:t>
                      </a:r>
                      <a:endParaRPr lang="en-US" dirty="0"/>
                    </a:p>
                  </a:txBody>
                  <a:tcPr/>
                </a:tc>
                <a:tc rowSpan="3">
                  <a:txBody>
                    <a:bodyPr/>
                    <a:lstStyle/>
                    <a:p>
                      <a:endParaRPr lang="en-US" dirty="0"/>
                    </a:p>
                  </a:txBody>
                  <a:tcPr/>
                </a:tc>
                <a:tc rowSpan="3">
                  <a:txBody>
                    <a:bodyPr/>
                    <a:lstStyle/>
                    <a:p>
                      <a:endParaRPr lang="en-US" dirty="0"/>
                    </a:p>
                  </a:txBody>
                  <a:tcPr/>
                </a:tc>
                <a:tc rowSpan="3">
                  <a:txBody>
                    <a:bodyPr/>
                    <a:lstStyle/>
                    <a:p>
                      <a:endParaRPr lang="en-US" dirty="0"/>
                    </a:p>
                  </a:txBody>
                  <a:tcPr/>
                </a:tc>
                <a:tc>
                  <a:txBody>
                    <a:bodyPr/>
                    <a:lstStyle/>
                    <a:p>
                      <a:endParaRPr lang="en-US"/>
                    </a:p>
                  </a:txBody>
                  <a:tcPr/>
                </a:tc>
              </a:tr>
              <a:tr h="678229">
                <a:tc>
                  <a:txBody>
                    <a:bodyPr/>
                    <a:lstStyle/>
                    <a:p>
                      <a:pPr marL="0" marR="0" indent="0" algn="l" defTabSz="975390" rtl="0" eaLnBrk="1" fontAlgn="auto" latinLnBrk="0" hangingPunct="1">
                        <a:lnSpc>
                          <a:spcPct val="100000"/>
                        </a:lnSpc>
                        <a:spcBef>
                          <a:spcPts val="0"/>
                        </a:spcBef>
                        <a:spcAft>
                          <a:spcPts val="0"/>
                        </a:spcAft>
                        <a:buClrTx/>
                        <a:buSzTx/>
                        <a:buFontTx/>
                        <a:buNone/>
                        <a:tabLst/>
                        <a:defRPr/>
                      </a:pPr>
                      <a:r>
                        <a:rPr lang="en-US" dirty="0" smtClean="0"/>
                        <a:t>Sample 2</a:t>
                      </a: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endParaRPr lang="en-US"/>
                    </a:p>
                  </a:txBody>
                  <a:tcPr/>
                </a:tc>
              </a:tr>
              <a:tr h="678229">
                <a:tc>
                  <a:txBody>
                    <a:bodyPr/>
                    <a:lstStyle/>
                    <a:p>
                      <a:pPr marL="0" marR="0" indent="0" algn="l" defTabSz="975390" rtl="0" eaLnBrk="1" fontAlgn="auto" latinLnBrk="0" hangingPunct="1">
                        <a:lnSpc>
                          <a:spcPct val="100000"/>
                        </a:lnSpc>
                        <a:spcBef>
                          <a:spcPts val="0"/>
                        </a:spcBef>
                        <a:spcAft>
                          <a:spcPts val="0"/>
                        </a:spcAft>
                        <a:buClrTx/>
                        <a:buSzTx/>
                        <a:buFontTx/>
                        <a:buNone/>
                        <a:tabLst/>
                        <a:defRPr/>
                      </a:pPr>
                      <a:r>
                        <a:rPr lang="en-US" dirty="0" smtClean="0"/>
                        <a:t>Sample 3</a:t>
                      </a: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endParaRPr lang="en-US" dirty="0"/>
                    </a:p>
                  </a:txBody>
                  <a:tcPr/>
                </a:tc>
              </a:tr>
            </a:tbl>
          </a:graphicData>
        </a:graphic>
      </p:graphicFrame>
      <p:sp>
        <p:nvSpPr>
          <p:cNvPr id="9" name="TextBox 8"/>
          <p:cNvSpPr txBox="1"/>
          <p:nvPr/>
        </p:nvSpPr>
        <p:spPr>
          <a:xfrm>
            <a:off x="763780" y="864996"/>
            <a:ext cx="8122722" cy="1138773"/>
          </a:xfrm>
          <a:prstGeom prst="rect">
            <a:avLst/>
          </a:prstGeom>
          <a:noFill/>
        </p:spPr>
        <p:txBody>
          <a:bodyPr wrap="square" rtlCol="0">
            <a:spAutoFit/>
          </a:bodyPr>
          <a:lstStyle/>
          <a:p>
            <a:r>
              <a:rPr lang="en-US" sz="4400" b="1" dirty="0" smtClean="0"/>
              <a:t>Procedural Recounts as a Genre:</a:t>
            </a:r>
          </a:p>
          <a:p>
            <a:r>
              <a:rPr lang="en-US" sz="2400" b="1" dirty="0" smtClean="0"/>
              <a:t>Using Inquiry to Identify Structure and Language Features</a:t>
            </a:r>
            <a:endParaRPr lang="en-US" sz="2000" b="1" dirty="0" smtClean="0"/>
          </a:p>
        </p:txBody>
      </p:sp>
    </p:spTree>
    <p:extLst>
      <p:ext uri="{BB962C8B-B14F-4D97-AF65-F5344CB8AC3E}">
        <p14:creationId xmlns:p14="http://schemas.microsoft.com/office/powerpoint/2010/main" val="2744173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xplosion 2 5"/>
          <p:cNvSpPr/>
          <p:nvPr/>
        </p:nvSpPr>
        <p:spPr>
          <a:xfrm>
            <a:off x="106562" y="1826215"/>
            <a:ext cx="4096987" cy="1626920"/>
          </a:xfrm>
          <a:prstGeom prst="irregularSeal2">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t>Academic Conversation </a:t>
            </a:r>
            <a:endParaRPr lang="en-US" sz="2200" b="1" dirty="0"/>
          </a:p>
        </p:txBody>
      </p:sp>
      <p:sp>
        <p:nvSpPr>
          <p:cNvPr id="3" name="TextBox 2"/>
          <p:cNvSpPr txBox="1"/>
          <p:nvPr/>
        </p:nvSpPr>
        <p:spPr>
          <a:xfrm>
            <a:off x="609521" y="3549389"/>
            <a:ext cx="8098971" cy="830997"/>
          </a:xfrm>
          <a:prstGeom prst="rect">
            <a:avLst/>
          </a:prstGeom>
          <a:noFill/>
        </p:spPr>
        <p:txBody>
          <a:bodyPr wrap="square" rtlCol="0">
            <a:spAutoFit/>
          </a:bodyPr>
          <a:lstStyle/>
          <a:p>
            <a:pPr>
              <a:spcAft>
                <a:spcPts val="1800"/>
              </a:spcAft>
            </a:pPr>
            <a:r>
              <a:rPr lang="en-US" sz="2400" dirty="0" smtClean="0"/>
              <a:t>How can I use a procedural recount to demonstrate conceptual understanding? </a:t>
            </a:r>
          </a:p>
        </p:txBody>
      </p:sp>
      <p:sp>
        <p:nvSpPr>
          <p:cNvPr id="9" name="TextBox 8"/>
          <p:cNvSpPr txBox="1"/>
          <p:nvPr/>
        </p:nvSpPr>
        <p:spPr>
          <a:xfrm>
            <a:off x="763780" y="1187872"/>
            <a:ext cx="8122722" cy="1066292"/>
          </a:xfrm>
          <a:prstGeom prst="rect">
            <a:avLst/>
          </a:prstGeom>
          <a:noFill/>
        </p:spPr>
        <p:txBody>
          <a:bodyPr wrap="square" rtlCol="0">
            <a:spAutoFit/>
          </a:bodyPr>
          <a:lstStyle/>
          <a:p>
            <a:r>
              <a:rPr lang="en-US" sz="4400" b="1" dirty="0" smtClean="0"/>
              <a:t>Procedural Recounts as a Genre</a:t>
            </a:r>
          </a:p>
          <a:p>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453225" y="5383034"/>
                <a:ext cx="8706678" cy="64633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3600" b="1" i="0" smtClean="0">
                          <a:solidFill>
                            <a:srgbClr val="C00000"/>
                          </a:solidFill>
                          <a:latin typeface="Cambria Math"/>
                          <a:ea typeface="Cambria Math"/>
                        </a:rPr>
                        <m:t>𝐏𝐫𝐨𝐜𝐞𝐝𝐮𝐫𝐚𝐥</m:t>
                      </m:r>
                      <m:r>
                        <a:rPr lang="en-US" sz="3600" b="1" i="0" smtClean="0">
                          <a:solidFill>
                            <a:srgbClr val="C00000"/>
                          </a:solidFill>
                          <a:latin typeface="Cambria Math"/>
                          <a:ea typeface="Cambria Math"/>
                        </a:rPr>
                        <m:t> </m:t>
                      </m:r>
                      <m:r>
                        <a:rPr lang="en-US" sz="3600" b="1" i="0" smtClean="0">
                          <a:solidFill>
                            <a:srgbClr val="C00000"/>
                          </a:solidFill>
                          <a:latin typeface="Cambria Math"/>
                          <a:ea typeface="Cambria Math"/>
                        </a:rPr>
                        <m:t>𝐑𝐞𝐜𝐨𝐮𝐧𝐭</m:t>
                      </m:r>
                      <m:r>
                        <a:rPr lang="en-US" sz="3600" b="1" i="1" smtClean="0">
                          <a:solidFill>
                            <a:srgbClr val="C00000"/>
                          </a:solidFill>
                          <a:latin typeface="Cambria Math"/>
                          <a:ea typeface="Cambria Math"/>
                        </a:rPr>
                        <m:t>≠</m:t>
                      </m:r>
                      <m:r>
                        <a:rPr lang="en-US" sz="3600" b="1" i="0" smtClean="0">
                          <a:solidFill>
                            <a:srgbClr val="C00000"/>
                          </a:solidFill>
                          <a:latin typeface="Cambria Math"/>
                          <a:ea typeface="Cambria Math"/>
                        </a:rPr>
                        <m:t>𝐏𝐫𝐨𝐜𝐞𝐝𝐮𝐫𝐚𝐥</m:t>
                      </m:r>
                      <m:r>
                        <a:rPr lang="en-US" sz="3600" b="1" i="0" smtClean="0">
                          <a:solidFill>
                            <a:srgbClr val="C00000"/>
                          </a:solidFill>
                          <a:latin typeface="Cambria Math"/>
                          <a:ea typeface="Cambria Math"/>
                        </a:rPr>
                        <m:t> </m:t>
                      </m:r>
                      <m:r>
                        <a:rPr lang="en-US" sz="3600" b="1" i="0" smtClean="0">
                          <a:solidFill>
                            <a:srgbClr val="C00000"/>
                          </a:solidFill>
                          <a:latin typeface="Cambria Math"/>
                          <a:ea typeface="Cambria Math"/>
                        </a:rPr>
                        <m:t>𝐌𝐚𝐭𝐡</m:t>
                      </m:r>
                    </m:oMath>
                  </m:oMathPara>
                </a14:m>
                <a:endParaRPr lang="en-US" sz="3200" b="1" dirty="0">
                  <a:solidFill>
                    <a:srgbClr val="C00000"/>
                  </a:solidFill>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453225" y="5383034"/>
                <a:ext cx="8706678" cy="646331"/>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57113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9655" y="1076735"/>
            <a:ext cx="8122722" cy="1200329"/>
          </a:xfrm>
          <a:prstGeom prst="rect">
            <a:avLst/>
          </a:prstGeom>
          <a:noFill/>
        </p:spPr>
        <p:txBody>
          <a:bodyPr wrap="square" rtlCol="0">
            <a:spAutoFit/>
          </a:bodyPr>
          <a:lstStyle/>
          <a:p>
            <a:pPr algn="ctr"/>
            <a:r>
              <a:rPr lang="en-US" sz="3600" b="1" dirty="0" smtClean="0"/>
              <a:t>Procedural Recount as </a:t>
            </a:r>
            <a:r>
              <a:rPr lang="en-US" sz="3600" b="1" dirty="0"/>
              <a:t>a </a:t>
            </a:r>
            <a:r>
              <a:rPr lang="en-US" sz="3600" b="1" dirty="0" smtClean="0"/>
              <a:t>Genre--</a:t>
            </a:r>
            <a:endParaRPr lang="en-US" sz="3600" b="1" dirty="0"/>
          </a:p>
          <a:p>
            <a:pPr algn="ctr"/>
            <a:r>
              <a:rPr lang="en-US" sz="3600" b="1" dirty="0" smtClean="0"/>
              <a:t>Mapping the Text Structure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772085428"/>
              </p:ext>
            </p:extLst>
          </p:nvPr>
        </p:nvGraphicFramePr>
        <p:xfrm>
          <a:off x="442518" y="2342760"/>
          <a:ext cx="8765092" cy="4574874"/>
        </p:xfrm>
        <a:graphic>
          <a:graphicData uri="http://schemas.openxmlformats.org/drawingml/2006/table">
            <a:tbl>
              <a:tblPr firstRow="1" bandRow="1">
                <a:tableStyleId>{5940675A-B579-460E-94D1-54222C63F5DA}</a:tableStyleId>
              </a:tblPr>
              <a:tblGrid>
                <a:gridCol w="1921367"/>
                <a:gridCol w="6843725"/>
              </a:tblGrid>
              <a:tr h="755843">
                <a:tc>
                  <a:txBody>
                    <a:bodyPr/>
                    <a:lstStyle/>
                    <a:p>
                      <a:r>
                        <a:rPr lang="en-US" dirty="0" smtClean="0"/>
                        <a:t>Structure</a:t>
                      </a:r>
                      <a:endParaRPr lang="en-US" dirty="0"/>
                    </a:p>
                  </a:txBody>
                  <a:tcPr/>
                </a:tc>
                <a:tc>
                  <a:txBody>
                    <a:bodyPr/>
                    <a:lstStyle/>
                    <a:p>
                      <a:r>
                        <a:rPr lang="en-US" dirty="0" smtClean="0"/>
                        <a:t>My</a:t>
                      </a:r>
                      <a:r>
                        <a:rPr lang="en-US" baseline="0" dirty="0" smtClean="0"/>
                        <a:t> Explanation of How I Solved the Problem</a:t>
                      </a:r>
                      <a:endParaRPr lang="en-US" dirty="0"/>
                    </a:p>
                  </a:txBody>
                  <a:tcPr/>
                </a:tc>
              </a:tr>
              <a:tr h="1128575">
                <a:tc>
                  <a:txBody>
                    <a:bodyPr/>
                    <a:lstStyle/>
                    <a:p>
                      <a:r>
                        <a:rPr lang="en-US" dirty="0" smtClean="0"/>
                        <a:t>Goal and</a:t>
                      </a:r>
                    </a:p>
                    <a:p>
                      <a:r>
                        <a:rPr lang="en-US" dirty="0" smtClean="0"/>
                        <a:t>Strategy</a:t>
                      </a:r>
                      <a:endParaRPr lang="en-US" dirty="0"/>
                    </a:p>
                  </a:txBody>
                  <a:tcPr/>
                </a:tc>
                <a:tc>
                  <a:txBody>
                    <a:bodyPr/>
                    <a:lstStyle/>
                    <a:p>
                      <a:endParaRPr lang="en-US" dirty="0"/>
                    </a:p>
                  </a:txBody>
                  <a:tcPr/>
                </a:tc>
              </a:tr>
              <a:tr h="1285298">
                <a:tc>
                  <a:txBody>
                    <a:bodyPr/>
                    <a:lstStyle/>
                    <a:p>
                      <a:r>
                        <a:rPr lang="en-US" dirty="0" smtClean="0"/>
                        <a:t>Steps I took</a:t>
                      </a:r>
                      <a:endParaRPr lang="en-US" dirty="0"/>
                    </a:p>
                  </a:txBody>
                  <a:tcPr/>
                </a:tc>
                <a:tc>
                  <a:txBody>
                    <a:bodyPr/>
                    <a:lstStyle/>
                    <a:p>
                      <a:endParaRPr lang="en-US"/>
                    </a:p>
                  </a:txBody>
                  <a:tcPr/>
                </a:tc>
              </a:tr>
              <a:tr h="1405158">
                <a:tc>
                  <a:txBody>
                    <a:bodyPr/>
                    <a:lstStyle/>
                    <a:p>
                      <a:r>
                        <a:rPr lang="en-US" dirty="0" smtClean="0"/>
                        <a:t>Result</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8551670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8134" y="1696257"/>
            <a:ext cx="9215252" cy="4247317"/>
          </a:xfrm>
          <a:prstGeom prst="rect">
            <a:avLst/>
          </a:prstGeom>
          <a:noFill/>
        </p:spPr>
        <p:txBody>
          <a:bodyPr wrap="square" rtlCol="0">
            <a:spAutoFit/>
          </a:bodyPr>
          <a:lstStyle/>
          <a:p>
            <a:pPr>
              <a:spcAft>
                <a:spcPts val="600"/>
              </a:spcAft>
            </a:pPr>
            <a:r>
              <a:rPr lang="en-US" sz="5400" dirty="0" smtClean="0"/>
              <a:t>Mr. Brown sells flowers.  He sold 417 red roses and 232 yellow roses. Which flowers did he sell more of?  Explain how you solved </a:t>
            </a:r>
            <a:r>
              <a:rPr lang="en-US" sz="5400" smtClean="0"/>
              <a:t>the problem.</a:t>
            </a:r>
            <a:endParaRPr lang="en-US" sz="5400" dirty="0"/>
          </a:p>
        </p:txBody>
      </p:sp>
    </p:spTree>
    <p:extLst>
      <p:ext uri="{BB962C8B-B14F-4D97-AF65-F5344CB8AC3E}">
        <p14:creationId xmlns:p14="http://schemas.microsoft.com/office/powerpoint/2010/main" val="322350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359" y="1155887"/>
            <a:ext cx="8985350" cy="646331"/>
          </a:xfrm>
          <a:prstGeom prst="rect">
            <a:avLst/>
          </a:prstGeom>
          <a:noFill/>
        </p:spPr>
        <p:txBody>
          <a:bodyPr wrap="square" rtlCol="0">
            <a:spAutoFit/>
          </a:bodyPr>
          <a:lstStyle/>
          <a:p>
            <a:r>
              <a:rPr lang="en-US" sz="3600" b="1" dirty="0" smtClean="0"/>
              <a:t>Evidence of Conceptual Understanding</a:t>
            </a:r>
          </a:p>
        </p:txBody>
      </p:sp>
      <p:sp>
        <p:nvSpPr>
          <p:cNvPr id="3" name="TextBox 2"/>
          <p:cNvSpPr txBox="1"/>
          <p:nvPr/>
        </p:nvSpPr>
        <p:spPr>
          <a:xfrm>
            <a:off x="368134" y="2292605"/>
            <a:ext cx="9215252" cy="4739759"/>
          </a:xfrm>
          <a:prstGeom prst="rect">
            <a:avLst/>
          </a:prstGeom>
          <a:noFill/>
        </p:spPr>
        <p:txBody>
          <a:bodyPr wrap="square" rtlCol="0">
            <a:spAutoFit/>
          </a:bodyPr>
          <a:lstStyle/>
          <a:p>
            <a:pPr marL="457200" indent="-457200">
              <a:spcAft>
                <a:spcPts val="600"/>
              </a:spcAft>
              <a:buFont typeface="+mj-lt"/>
              <a:buAutoNum type="arabicPeriod"/>
            </a:pPr>
            <a:r>
              <a:rPr lang="en-US" sz="2800" dirty="0" smtClean="0"/>
              <a:t>Revisit you and your partner’s explanation of how you solved the problem.</a:t>
            </a:r>
          </a:p>
          <a:p>
            <a:pPr lvl="1">
              <a:spcAft>
                <a:spcPts val="600"/>
              </a:spcAft>
            </a:pPr>
            <a:endParaRPr lang="en-US" sz="2800" dirty="0" smtClean="0"/>
          </a:p>
          <a:p>
            <a:pPr marL="457200" indent="-457200">
              <a:spcAft>
                <a:spcPts val="600"/>
              </a:spcAft>
              <a:buFont typeface="+mj-lt"/>
              <a:buAutoNum type="arabicPeriod"/>
            </a:pPr>
            <a:r>
              <a:rPr lang="en-US" sz="2800" dirty="0" smtClean="0"/>
              <a:t>Find places where you demonstrate conceptual understanding.</a:t>
            </a:r>
          </a:p>
          <a:p>
            <a:pPr marL="457200" indent="-457200">
              <a:spcAft>
                <a:spcPts val="600"/>
              </a:spcAft>
              <a:buFont typeface="+mj-lt"/>
              <a:buAutoNum type="arabicPeriod"/>
            </a:pPr>
            <a:endParaRPr lang="en-US" sz="2800" dirty="0"/>
          </a:p>
          <a:p>
            <a:pPr marL="457200" indent="-457200">
              <a:spcAft>
                <a:spcPts val="600"/>
              </a:spcAft>
              <a:buFont typeface="+mj-lt"/>
              <a:buAutoNum type="arabicPeriod"/>
            </a:pPr>
            <a:r>
              <a:rPr lang="en-US" sz="2800" dirty="0" smtClean="0"/>
              <a:t>Which language features allowed you to demonstrate conceptual understanding?</a:t>
            </a:r>
          </a:p>
          <a:p>
            <a:pPr>
              <a:spcAft>
                <a:spcPts val="600"/>
              </a:spcAft>
            </a:pPr>
            <a:endParaRPr lang="en-US" sz="2400" dirty="0" smtClean="0"/>
          </a:p>
          <a:p>
            <a:pPr>
              <a:spcAft>
                <a:spcPts val="600"/>
              </a:spcAft>
            </a:pPr>
            <a:endParaRPr lang="en-US" sz="2400" dirty="0"/>
          </a:p>
        </p:txBody>
      </p:sp>
    </p:spTree>
    <p:extLst>
      <p:ext uri="{BB962C8B-B14F-4D97-AF65-F5344CB8AC3E}">
        <p14:creationId xmlns:p14="http://schemas.microsoft.com/office/powerpoint/2010/main" val="16739331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359" y="1155887"/>
            <a:ext cx="8985350" cy="4524315"/>
          </a:xfrm>
          <a:prstGeom prst="rect">
            <a:avLst/>
          </a:prstGeom>
          <a:noFill/>
        </p:spPr>
        <p:txBody>
          <a:bodyPr wrap="square" rtlCol="0">
            <a:spAutoFit/>
          </a:bodyPr>
          <a:lstStyle/>
          <a:p>
            <a:r>
              <a:rPr lang="en-US" sz="3600" b="1" dirty="0" smtClean="0"/>
              <a:t>What teaching moves will you use in your classroom to support your students in explaining their mathematical thinking?</a:t>
            </a:r>
          </a:p>
          <a:p>
            <a:endParaRPr lang="en-US" sz="3600" b="1" dirty="0" smtClean="0"/>
          </a:p>
          <a:p>
            <a:endParaRPr lang="en-US" sz="3600" b="1"/>
          </a:p>
          <a:p>
            <a:endParaRPr lang="en-US" sz="3600" b="1" dirty="0"/>
          </a:p>
          <a:p>
            <a:r>
              <a:rPr lang="en-US" sz="3600" b="1" dirty="0" smtClean="0"/>
              <a:t>What can you bring to our next session to celebrate your students’ progress?</a:t>
            </a:r>
          </a:p>
        </p:txBody>
      </p:sp>
    </p:spTree>
    <p:extLst>
      <p:ext uri="{BB962C8B-B14F-4D97-AF65-F5344CB8AC3E}">
        <p14:creationId xmlns:p14="http://schemas.microsoft.com/office/powerpoint/2010/main" val="2419289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8371" y="2150857"/>
            <a:ext cx="8841661" cy="1569660"/>
          </a:xfrm>
          <a:prstGeom prst="rect">
            <a:avLst/>
          </a:prstGeom>
          <a:noFill/>
        </p:spPr>
        <p:txBody>
          <a:bodyPr wrap="square" rtlCol="0">
            <a:spAutoFit/>
          </a:bodyPr>
          <a:lstStyle/>
          <a:p>
            <a:pPr>
              <a:spcAft>
                <a:spcPts val="1800"/>
              </a:spcAft>
            </a:pPr>
            <a:r>
              <a:rPr lang="en-US" sz="4800" dirty="0" smtClean="0"/>
              <a:t>Francis Christie describes language as “the hidden curriculum”.</a:t>
            </a:r>
          </a:p>
        </p:txBody>
      </p:sp>
      <p:sp>
        <p:nvSpPr>
          <p:cNvPr id="4" name="TextBox 3"/>
          <p:cNvSpPr txBox="1"/>
          <p:nvPr/>
        </p:nvSpPr>
        <p:spPr>
          <a:xfrm>
            <a:off x="524785" y="4746930"/>
            <a:ext cx="8476091" cy="1200329"/>
          </a:xfrm>
          <a:prstGeom prst="rect">
            <a:avLst/>
          </a:prstGeom>
          <a:noFill/>
        </p:spPr>
        <p:txBody>
          <a:bodyPr wrap="square" rtlCol="0">
            <a:spAutoFit/>
          </a:bodyPr>
          <a:lstStyle/>
          <a:p>
            <a:r>
              <a:rPr lang="en-US" sz="3600" b="1" dirty="0" smtClean="0">
                <a:solidFill>
                  <a:schemeClr val="accent1">
                    <a:lumMod val="50000"/>
                  </a:schemeClr>
                </a:solidFill>
              </a:rPr>
              <a:t>Discussion – What are the implications for math instruction?</a:t>
            </a:r>
            <a:endParaRPr lang="en-US" sz="3600" b="1" dirty="0">
              <a:solidFill>
                <a:schemeClr val="accent1">
                  <a:lumMod val="50000"/>
                </a:schemeClr>
              </a:solidFill>
            </a:endParaRPr>
          </a:p>
        </p:txBody>
      </p:sp>
    </p:spTree>
    <p:extLst>
      <p:ext uri="{BB962C8B-B14F-4D97-AF65-F5344CB8AC3E}">
        <p14:creationId xmlns:p14="http://schemas.microsoft.com/office/powerpoint/2010/main" val="1966545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7054" y="2015685"/>
            <a:ext cx="8841661" cy="5016758"/>
          </a:xfrm>
          <a:prstGeom prst="rect">
            <a:avLst/>
          </a:prstGeom>
          <a:noFill/>
        </p:spPr>
        <p:txBody>
          <a:bodyPr wrap="square" rtlCol="0">
            <a:spAutoFit/>
          </a:bodyPr>
          <a:lstStyle/>
          <a:p>
            <a:pPr>
              <a:spcAft>
                <a:spcPts val="1800"/>
              </a:spcAft>
            </a:pPr>
            <a:r>
              <a:rPr lang="en-US" sz="4000" dirty="0" smtClean="0"/>
              <a:t>“(Students) analyze givens, constraints, relationships, and goals….they can </a:t>
            </a:r>
            <a:r>
              <a:rPr lang="en-US" sz="4000" dirty="0" smtClean="0">
                <a:solidFill>
                  <a:srgbClr val="FF0000"/>
                </a:solidFill>
              </a:rPr>
              <a:t>explain</a:t>
            </a:r>
            <a:r>
              <a:rPr lang="en-US" sz="4000" dirty="0" smtClean="0"/>
              <a:t> correspondences between equations, verbal descriptions, tables, and graphs….they can </a:t>
            </a:r>
            <a:r>
              <a:rPr lang="en-US" sz="4000" dirty="0" smtClean="0">
                <a:solidFill>
                  <a:srgbClr val="FF0000"/>
                </a:solidFill>
              </a:rPr>
              <a:t>understand the approaches of others </a:t>
            </a:r>
            <a:r>
              <a:rPr lang="en-US" sz="4000" dirty="0" smtClean="0"/>
              <a:t>to solving complex problems and identify correspondences between different approaches.”</a:t>
            </a:r>
          </a:p>
        </p:txBody>
      </p:sp>
      <p:sp>
        <p:nvSpPr>
          <p:cNvPr id="2" name="TextBox 1"/>
          <p:cNvSpPr txBox="1"/>
          <p:nvPr/>
        </p:nvSpPr>
        <p:spPr>
          <a:xfrm>
            <a:off x="779654" y="1076736"/>
            <a:ext cx="8122722" cy="769441"/>
          </a:xfrm>
          <a:prstGeom prst="rect">
            <a:avLst/>
          </a:prstGeom>
          <a:noFill/>
        </p:spPr>
        <p:txBody>
          <a:bodyPr wrap="square" rtlCol="0">
            <a:spAutoFit/>
          </a:bodyPr>
          <a:lstStyle/>
          <a:p>
            <a:r>
              <a:rPr lang="en-US" sz="4400" b="1" dirty="0" smtClean="0"/>
              <a:t>SMP 1 – Make sense of problems</a:t>
            </a:r>
          </a:p>
        </p:txBody>
      </p:sp>
    </p:spTree>
    <p:extLst>
      <p:ext uri="{BB962C8B-B14F-4D97-AF65-F5344CB8AC3E}">
        <p14:creationId xmlns:p14="http://schemas.microsoft.com/office/powerpoint/2010/main" val="14966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7054" y="2015685"/>
            <a:ext cx="8841661" cy="4401205"/>
          </a:xfrm>
          <a:prstGeom prst="rect">
            <a:avLst/>
          </a:prstGeom>
          <a:noFill/>
        </p:spPr>
        <p:txBody>
          <a:bodyPr wrap="square" rtlCol="0">
            <a:spAutoFit/>
          </a:bodyPr>
          <a:lstStyle/>
          <a:p>
            <a:pPr>
              <a:spcAft>
                <a:spcPts val="1800"/>
              </a:spcAft>
            </a:pPr>
            <a:r>
              <a:rPr lang="en-US" sz="4000" dirty="0" smtClean="0"/>
              <a:t>“The main pedagogical aims of this research are to….provide (students) with a wider range of linguistic resources, enabling them to make appropriate language choices that they can (use to) </a:t>
            </a:r>
            <a:r>
              <a:rPr lang="en-US" sz="4000" dirty="0" smtClean="0">
                <a:solidFill>
                  <a:srgbClr val="FF0000"/>
                </a:solidFill>
              </a:rPr>
              <a:t>comprehend</a:t>
            </a:r>
            <a:r>
              <a:rPr lang="en-US" sz="4000" dirty="0" smtClean="0"/>
              <a:t> and </a:t>
            </a:r>
            <a:r>
              <a:rPr lang="en-US" sz="4000" dirty="0" smtClean="0">
                <a:solidFill>
                  <a:srgbClr val="FF0000"/>
                </a:solidFill>
              </a:rPr>
              <a:t>construct meaning </a:t>
            </a:r>
            <a:r>
              <a:rPr lang="en-US" sz="4000" dirty="0" smtClean="0"/>
              <a:t>within oral and written texts.”</a:t>
            </a:r>
          </a:p>
        </p:txBody>
      </p:sp>
      <p:sp>
        <p:nvSpPr>
          <p:cNvPr id="2" name="TextBox 1"/>
          <p:cNvSpPr txBox="1"/>
          <p:nvPr/>
        </p:nvSpPr>
        <p:spPr>
          <a:xfrm>
            <a:off x="779654" y="1076736"/>
            <a:ext cx="8122722" cy="769441"/>
          </a:xfrm>
          <a:prstGeom prst="rect">
            <a:avLst/>
          </a:prstGeom>
          <a:noFill/>
        </p:spPr>
        <p:txBody>
          <a:bodyPr wrap="square" rtlCol="0">
            <a:spAutoFit/>
          </a:bodyPr>
          <a:lstStyle/>
          <a:p>
            <a:r>
              <a:rPr lang="en-US" sz="4400" b="1" dirty="0" smtClean="0"/>
              <a:t>Why Teach Language of Math?</a:t>
            </a:r>
          </a:p>
        </p:txBody>
      </p:sp>
    </p:spTree>
    <p:extLst>
      <p:ext uri="{BB962C8B-B14F-4D97-AF65-F5344CB8AC3E}">
        <p14:creationId xmlns:p14="http://schemas.microsoft.com/office/powerpoint/2010/main" val="2032564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a:xfrm>
            <a:off x="0" y="2763315"/>
            <a:ext cx="4549250" cy="3548416"/>
          </a:xfrm>
          <a:prstGeom prst="rect">
            <a:avLst/>
          </a:prstGeom>
          <a:noFill/>
        </p:spPr>
      </p:pic>
      <p:pic>
        <p:nvPicPr>
          <p:cNvPr id="4" name="Picture 3"/>
          <p:cNvPicPr>
            <a:picLocks noChangeAspect="1"/>
          </p:cNvPicPr>
          <p:nvPr/>
        </p:nvPicPr>
        <p:blipFill rotWithShape="1">
          <a:blip r:embed="rId4" cstate="screen">
            <a:extLst>
              <a:ext uri="{28A0092B-C50C-407E-A947-70E740481C1C}">
                <a14:useLocalDpi xmlns:a14="http://schemas.microsoft.com/office/drawing/2010/main"/>
              </a:ext>
            </a:extLst>
          </a:blip>
          <a:srcRect l="4741" t="13873" r="4472" b="43930"/>
          <a:stretch/>
        </p:blipFill>
        <p:spPr>
          <a:xfrm>
            <a:off x="5189323" y="2887877"/>
            <a:ext cx="4640477" cy="1668743"/>
          </a:xfrm>
          <a:prstGeom prst="rect">
            <a:avLst/>
          </a:prstGeom>
          <a:solidFill>
            <a:srgbClr val="FFFFFF"/>
          </a:solidFill>
        </p:spPr>
      </p:pic>
      <p:sp>
        <p:nvSpPr>
          <p:cNvPr id="2" name="TextBox 1"/>
          <p:cNvSpPr txBox="1"/>
          <p:nvPr/>
        </p:nvSpPr>
        <p:spPr>
          <a:xfrm>
            <a:off x="2356257" y="1155389"/>
            <a:ext cx="4547714" cy="523220"/>
          </a:xfrm>
          <a:prstGeom prst="rect">
            <a:avLst/>
          </a:prstGeom>
          <a:noFill/>
        </p:spPr>
        <p:txBody>
          <a:bodyPr wrap="none" rtlCol="0">
            <a:spAutoFit/>
          </a:bodyPr>
          <a:lstStyle/>
          <a:p>
            <a:r>
              <a:rPr lang="en-US" sz="2800" b="1" dirty="0" smtClean="0"/>
              <a:t>The California ELD Standards</a:t>
            </a:r>
            <a:endParaRPr lang="en-US" sz="2800" b="1" dirty="0"/>
          </a:p>
        </p:txBody>
      </p:sp>
      <p:sp>
        <p:nvSpPr>
          <p:cNvPr id="5" name="TextBox 4"/>
          <p:cNvSpPr txBox="1"/>
          <p:nvPr/>
        </p:nvSpPr>
        <p:spPr>
          <a:xfrm>
            <a:off x="259543" y="1956402"/>
            <a:ext cx="4232719" cy="954107"/>
          </a:xfrm>
          <a:prstGeom prst="rect">
            <a:avLst/>
          </a:prstGeom>
          <a:noFill/>
        </p:spPr>
        <p:txBody>
          <a:bodyPr wrap="square" rtlCol="0">
            <a:spAutoFit/>
          </a:bodyPr>
          <a:lstStyle/>
          <a:p>
            <a:r>
              <a:rPr lang="en-US" sz="2800" b="1" dirty="0" smtClean="0"/>
              <a:t>Part I: Interacting in Meaningful Ways</a:t>
            </a:r>
            <a:endParaRPr lang="en-US" sz="2800" b="1" dirty="0"/>
          </a:p>
        </p:txBody>
      </p:sp>
      <p:sp>
        <p:nvSpPr>
          <p:cNvPr id="6" name="TextBox 5"/>
          <p:cNvSpPr txBox="1"/>
          <p:nvPr/>
        </p:nvSpPr>
        <p:spPr>
          <a:xfrm>
            <a:off x="5106267" y="1955207"/>
            <a:ext cx="4257523" cy="954107"/>
          </a:xfrm>
          <a:prstGeom prst="rect">
            <a:avLst/>
          </a:prstGeom>
          <a:noFill/>
        </p:spPr>
        <p:txBody>
          <a:bodyPr wrap="square" rtlCol="0">
            <a:spAutoFit/>
          </a:bodyPr>
          <a:lstStyle/>
          <a:p>
            <a:r>
              <a:rPr lang="en-US" sz="2800" b="1" dirty="0" smtClean="0"/>
              <a:t>Part II: Learning About How English Works</a:t>
            </a:r>
            <a:endParaRPr lang="en-US" sz="2800" b="1" dirty="0"/>
          </a:p>
        </p:txBody>
      </p:sp>
      <p:sp>
        <p:nvSpPr>
          <p:cNvPr id="7" name="TextBox 6"/>
          <p:cNvSpPr txBox="1"/>
          <p:nvPr/>
        </p:nvSpPr>
        <p:spPr>
          <a:xfrm>
            <a:off x="1682614" y="5001168"/>
            <a:ext cx="3460471" cy="982961"/>
          </a:xfrm>
          <a:prstGeom prst="rect">
            <a:avLst/>
          </a:prstGeom>
          <a:solidFill>
            <a:schemeClr val="bg1"/>
          </a:solidFill>
          <a:ln>
            <a:solidFill>
              <a:schemeClr val="tx1"/>
            </a:solidFill>
          </a:ln>
        </p:spPr>
        <p:txBody>
          <a:bodyPr wrap="square" rtlCol="0">
            <a:spAutoFit/>
          </a:bodyPr>
          <a:lstStyle/>
          <a:p>
            <a:r>
              <a:rPr lang="en-US" b="1" dirty="0" smtClean="0"/>
              <a:t>I A. 2 Collaborative: </a:t>
            </a:r>
            <a:r>
              <a:rPr lang="en-US" dirty="0" smtClean="0"/>
              <a:t>Interacting with others in written English in various communicative forms.</a:t>
            </a:r>
            <a:endParaRPr lang="en-US" dirty="0"/>
          </a:p>
        </p:txBody>
      </p:sp>
      <p:sp>
        <p:nvSpPr>
          <p:cNvPr id="8" name="TextBox 7"/>
          <p:cNvSpPr txBox="1"/>
          <p:nvPr/>
        </p:nvSpPr>
        <p:spPr>
          <a:xfrm>
            <a:off x="5818910" y="4042197"/>
            <a:ext cx="3778354" cy="1576585"/>
          </a:xfrm>
          <a:prstGeom prst="rect">
            <a:avLst/>
          </a:prstGeom>
          <a:solidFill>
            <a:schemeClr val="bg1"/>
          </a:solidFill>
          <a:ln>
            <a:solidFill>
              <a:schemeClr val="tx1"/>
            </a:solidFill>
          </a:ln>
        </p:spPr>
        <p:txBody>
          <a:bodyPr wrap="square" rtlCol="0">
            <a:spAutoFit/>
          </a:bodyPr>
          <a:lstStyle/>
          <a:p>
            <a:r>
              <a:rPr lang="en-US" b="1" dirty="0" smtClean="0"/>
              <a:t>II A. 1 Structuring Cohesive </a:t>
            </a:r>
            <a:r>
              <a:rPr lang="en-US" b="1" dirty="0"/>
              <a:t>T</a:t>
            </a:r>
            <a:r>
              <a:rPr lang="en-US" b="1" dirty="0" smtClean="0"/>
              <a:t>exts: </a:t>
            </a:r>
            <a:r>
              <a:rPr lang="en-US" dirty="0" smtClean="0"/>
              <a:t>Apply understanding of how text types are organized to comprehending and composing texts.  </a:t>
            </a:r>
            <a:endParaRPr lang="en-US" dirty="0"/>
          </a:p>
        </p:txBody>
      </p:sp>
    </p:spTree>
    <p:extLst>
      <p:ext uri="{BB962C8B-B14F-4D97-AF65-F5344CB8AC3E}">
        <p14:creationId xmlns:p14="http://schemas.microsoft.com/office/powerpoint/2010/main" val="1726291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7054" y="3049355"/>
            <a:ext cx="8841661" cy="4062651"/>
          </a:xfrm>
          <a:prstGeom prst="rect">
            <a:avLst/>
          </a:prstGeom>
          <a:noFill/>
        </p:spPr>
        <p:txBody>
          <a:bodyPr wrap="square" rtlCol="0">
            <a:spAutoFit/>
          </a:bodyPr>
          <a:lstStyle/>
          <a:p>
            <a:pPr>
              <a:spcAft>
                <a:spcPts val="1800"/>
              </a:spcAft>
            </a:pPr>
            <a:r>
              <a:rPr lang="en-US" sz="4000" dirty="0" smtClean="0"/>
              <a:t>A genre is a category </a:t>
            </a:r>
            <a:r>
              <a:rPr lang="en-US" sz="4000" dirty="0"/>
              <a:t>of </a:t>
            </a:r>
            <a:r>
              <a:rPr lang="en-US" sz="4000" dirty="0" smtClean="0"/>
              <a:t>texts that shares a particular social purpose, structure, and set of language features</a:t>
            </a:r>
            <a:r>
              <a:rPr lang="en-US" sz="4000" dirty="0"/>
              <a:t>. </a:t>
            </a:r>
            <a:endParaRPr lang="en-US" sz="4000" dirty="0" smtClean="0"/>
          </a:p>
          <a:p>
            <a:pPr>
              <a:spcAft>
                <a:spcPts val="1800"/>
              </a:spcAft>
            </a:pPr>
            <a:endParaRPr lang="en-US" sz="1800" dirty="0" smtClean="0"/>
          </a:p>
          <a:p>
            <a:pPr>
              <a:spcAft>
                <a:spcPts val="1800"/>
              </a:spcAft>
            </a:pPr>
            <a:r>
              <a:rPr lang="en-US" sz="4000" dirty="0" smtClean="0"/>
              <a:t>Explaining </a:t>
            </a:r>
            <a:r>
              <a:rPr lang="en-US" sz="4000" dirty="0"/>
              <a:t>your thinking can be more than one genre</a:t>
            </a:r>
            <a:r>
              <a:rPr lang="en-US" sz="4000" dirty="0" smtClean="0"/>
              <a:t>.</a:t>
            </a:r>
            <a:endParaRPr lang="en-US" sz="4000" dirty="0"/>
          </a:p>
        </p:txBody>
      </p:sp>
      <p:sp>
        <p:nvSpPr>
          <p:cNvPr id="2" name="TextBox 1"/>
          <p:cNvSpPr txBox="1"/>
          <p:nvPr/>
        </p:nvSpPr>
        <p:spPr>
          <a:xfrm>
            <a:off x="779654" y="1076736"/>
            <a:ext cx="8122722" cy="1066292"/>
          </a:xfrm>
          <a:prstGeom prst="rect">
            <a:avLst/>
          </a:prstGeom>
          <a:noFill/>
        </p:spPr>
        <p:txBody>
          <a:bodyPr wrap="square" rtlCol="0">
            <a:spAutoFit/>
          </a:bodyPr>
          <a:lstStyle/>
          <a:p>
            <a:r>
              <a:rPr lang="en-US" sz="4400" b="1" dirty="0" smtClean="0"/>
              <a:t>Math Explanations as a Genre</a:t>
            </a:r>
          </a:p>
          <a:p>
            <a:endParaRPr lang="en-US" dirty="0"/>
          </a:p>
        </p:txBody>
      </p:sp>
      <p:sp>
        <p:nvSpPr>
          <p:cNvPr id="4" name="TextBox 3"/>
          <p:cNvSpPr txBox="1"/>
          <p:nvPr/>
        </p:nvSpPr>
        <p:spPr>
          <a:xfrm>
            <a:off x="5555802" y="1936960"/>
            <a:ext cx="3873188" cy="954107"/>
          </a:xfrm>
          <a:prstGeom prst="rect">
            <a:avLst/>
          </a:prstGeom>
          <a:solidFill>
            <a:schemeClr val="accent2">
              <a:lumMod val="60000"/>
              <a:lumOff val="40000"/>
            </a:schemeClr>
          </a:solidFill>
          <a:ln>
            <a:solidFill>
              <a:srgbClr val="843C0C"/>
            </a:solidFill>
          </a:ln>
        </p:spPr>
        <p:txBody>
          <a:bodyPr wrap="square" rtlCol="0">
            <a:spAutoFit/>
          </a:bodyPr>
          <a:lstStyle/>
          <a:p>
            <a:r>
              <a:rPr lang="en-US" sz="2800" dirty="0" smtClean="0"/>
              <a:t>“Show and explain your mathematical thinking.”</a:t>
            </a:r>
            <a:endParaRPr lang="en-US" sz="2800" dirty="0"/>
          </a:p>
        </p:txBody>
      </p:sp>
    </p:spTree>
    <p:extLst>
      <p:ext uri="{BB962C8B-B14F-4D97-AF65-F5344CB8AC3E}">
        <p14:creationId xmlns:p14="http://schemas.microsoft.com/office/powerpoint/2010/main" val="339668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8" presetClass="emph" presetSubtype="0" fill="hold" nodeType="withEffect">
                                  <p:stCondLst>
                                    <p:cond delay="0"/>
                                  </p:stCondLst>
                                  <p:iterate type="lt">
                                    <p:tmPct val="4000"/>
                                  </p:iterate>
                                  <p:childTnLst>
                                    <p:set>
                                      <p:cBhvr override="childStyle">
                                        <p:cTn id="8" dur="500" fill="hold"/>
                                        <p:tgtEl>
                                          <p:spTgt spid="3">
                                            <p:txEl>
                                              <p:pRg st="2" end="2"/>
                                            </p:txEl>
                                          </p:spTgt>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26" presetClass="exit" presetSubtype="0" fill="hold" nodeType="clickEffect">
                                  <p:stCondLst>
                                    <p:cond delay="0"/>
                                  </p:stCondLst>
                                  <p:childTnLst>
                                    <p:animEffect transition="out" filter="wipe(down)">
                                      <p:cBhvr>
                                        <p:cTn id="12" dur="180" accel="50000">
                                          <p:stCondLst>
                                            <p:cond delay="1820"/>
                                          </p:stCondLst>
                                        </p:cTn>
                                        <p:tgtEl>
                                          <p:spTgt spid="2">
                                            <p:txEl>
                                              <p:pRg st="0" end="0"/>
                                            </p:txEl>
                                          </p:spTgt>
                                        </p:tgtEl>
                                      </p:cBhvr>
                                    </p:animEffect>
                                    <p:anim calcmode="lin" valueType="num">
                                      <p:cBhvr>
                                        <p:cTn id="13" dur="1822" tmFilter="0,0; 0.14,0.31; 0.43,0.73; 0.71,0.91; 1.0,1.0">
                                          <p:stCondLst>
                                            <p:cond delay="0"/>
                                          </p:stCondLst>
                                        </p:cTn>
                                        <p:tgtEl>
                                          <p:spTgt spid="2">
                                            <p:txEl>
                                              <p:pRg st="0" end="0"/>
                                            </p:txEl>
                                          </p:spTgt>
                                        </p:tgtEl>
                                        <p:attrNameLst>
                                          <p:attrName>ppt_x</p:attrName>
                                        </p:attrNameLst>
                                      </p:cBhvr>
                                      <p:tavLst>
                                        <p:tav tm="0">
                                          <p:val>
                                            <p:strVal val="ppt_x"/>
                                          </p:val>
                                        </p:tav>
                                        <p:tav tm="100000">
                                          <p:val>
                                            <p:strVal val="#ppt_x+0.25"/>
                                          </p:val>
                                        </p:tav>
                                      </p:tavLst>
                                    </p:anim>
                                    <p:anim calcmode="lin" valueType="num">
                                      <p:cBhvr>
                                        <p:cTn id="14" dur="178">
                                          <p:stCondLst>
                                            <p:cond delay="1822"/>
                                          </p:stCondLst>
                                        </p:cTn>
                                        <p:tgtEl>
                                          <p:spTgt spid="2">
                                            <p:txEl>
                                              <p:pRg st="0" end="0"/>
                                            </p:txEl>
                                          </p:spTgt>
                                        </p:tgtEl>
                                        <p:attrNameLst>
                                          <p:attrName>ppt_x</p:attrName>
                                        </p:attrNameLst>
                                      </p:cBhvr>
                                      <p:tavLst>
                                        <p:tav tm="0">
                                          <p:val>
                                            <p:strVal val="ppt_x"/>
                                          </p:val>
                                        </p:tav>
                                        <p:tav tm="100000">
                                          <p:val>
                                            <p:strVal val="ppt_x"/>
                                          </p:val>
                                        </p:tav>
                                      </p:tavLst>
                                    </p:anim>
                                    <p:anim calcmode="lin" valueType="num">
                                      <p:cBhvr>
                                        <p:cTn id="15" dur="664" tmFilter="0.0,0.0;0.25,0.07;0.50,0.2;0.75,0.467;1.0,1.0">
                                          <p:stCondLst>
                                            <p:cond delay="0"/>
                                          </p:stCondLst>
                                        </p:cTn>
                                        <p:tgtEl>
                                          <p:spTgt spid="2">
                                            <p:txEl>
                                              <p:pRg st="0" end="0"/>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6" dur="664" tmFilter="0, 0; 0.125,0.2665; 0.25,0.4; 0.375,0.465; 0.5,0.5;  0.625,0.535; 0.75,0.6; 0.875,0.7335; 1,1">
                                          <p:stCondLst>
                                            <p:cond delay="664"/>
                                          </p:stCondLst>
                                        </p:cTn>
                                        <p:tgtEl>
                                          <p:spTgt spid="2">
                                            <p:txEl>
                                              <p:pRg st="0" end="0"/>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7" dur="332" tmFilter="0, 0; 0.125,0.2665; 0.25,0.4; 0.375,0.465; 0.5,0.5;  0.625,0.535; 0.75,0.6; 0.875,0.7335; 1,1">
                                          <p:stCondLst>
                                            <p:cond delay="1324"/>
                                          </p:stCondLst>
                                        </p:cTn>
                                        <p:tgtEl>
                                          <p:spTgt spid="2">
                                            <p:txEl>
                                              <p:pRg st="0" end="0"/>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8" dur="164" tmFilter="0, 0; 0.125,0.2665; 0.25,0.4; 0.375,0.465; 0.5,0.5;  0.625,0.535; 0.75,0.6; 0.875,0.7335; 1,1">
                                          <p:stCondLst>
                                            <p:cond delay="1656"/>
                                          </p:stCondLst>
                                        </p:cTn>
                                        <p:tgtEl>
                                          <p:spTgt spid="2">
                                            <p:txEl>
                                              <p:pRg st="0" end="0"/>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9" dur="180" accel="50000">
                                          <p:stCondLst>
                                            <p:cond delay="1820"/>
                                          </p:stCondLst>
                                        </p:cTn>
                                        <p:tgtEl>
                                          <p:spTgt spid="2">
                                            <p:txEl>
                                              <p:pRg st="0" end="0"/>
                                            </p:txEl>
                                          </p:spTgt>
                                        </p:tgtEl>
                                        <p:attrNameLst>
                                          <p:attrName>ppt_y</p:attrName>
                                        </p:attrNameLst>
                                      </p:cBhvr>
                                      <p:tavLst>
                                        <p:tav tm="0">
                                          <p:val>
                                            <p:strVal val="ppt_y"/>
                                          </p:val>
                                        </p:tav>
                                        <p:tav tm="100000">
                                          <p:val>
                                            <p:strVal val="ppt_y+ppt_h"/>
                                          </p:val>
                                        </p:tav>
                                      </p:tavLst>
                                    </p:anim>
                                    <p:animScale>
                                      <p:cBhvr>
                                        <p:cTn id="20" dur="26">
                                          <p:stCondLst>
                                            <p:cond delay="620"/>
                                          </p:stCondLst>
                                        </p:cTn>
                                        <p:tgtEl>
                                          <p:spTgt spid="2">
                                            <p:txEl>
                                              <p:pRg st="0" end="0"/>
                                            </p:txEl>
                                          </p:spTgt>
                                        </p:tgtEl>
                                      </p:cBhvr>
                                      <p:to x="100000" y="60000"/>
                                    </p:animScale>
                                    <p:animScale>
                                      <p:cBhvr>
                                        <p:cTn id="21" dur="166" decel="50000">
                                          <p:stCondLst>
                                            <p:cond delay="646"/>
                                          </p:stCondLst>
                                        </p:cTn>
                                        <p:tgtEl>
                                          <p:spTgt spid="2">
                                            <p:txEl>
                                              <p:pRg st="0" end="0"/>
                                            </p:txEl>
                                          </p:spTgt>
                                        </p:tgtEl>
                                      </p:cBhvr>
                                      <p:to x="100000" y="100000"/>
                                    </p:animScale>
                                    <p:animScale>
                                      <p:cBhvr>
                                        <p:cTn id="22" dur="26">
                                          <p:stCondLst>
                                            <p:cond delay="1312"/>
                                          </p:stCondLst>
                                        </p:cTn>
                                        <p:tgtEl>
                                          <p:spTgt spid="2">
                                            <p:txEl>
                                              <p:pRg st="0" end="0"/>
                                            </p:txEl>
                                          </p:spTgt>
                                        </p:tgtEl>
                                      </p:cBhvr>
                                      <p:to x="100000" y="80000"/>
                                    </p:animScale>
                                    <p:animScale>
                                      <p:cBhvr>
                                        <p:cTn id="23" dur="166" decel="50000">
                                          <p:stCondLst>
                                            <p:cond delay="1338"/>
                                          </p:stCondLst>
                                        </p:cTn>
                                        <p:tgtEl>
                                          <p:spTgt spid="2">
                                            <p:txEl>
                                              <p:pRg st="0" end="0"/>
                                            </p:txEl>
                                          </p:spTgt>
                                        </p:tgtEl>
                                      </p:cBhvr>
                                      <p:to x="100000" y="100000"/>
                                    </p:animScale>
                                    <p:animScale>
                                      <p:cBhvr>
                                        <p:cTn id="24" dur="26">
                                          <p:stCondLst>
                                            <p:cond delay="1642"/>
                                          </p:stCondLst>
                                        </p:cTn>
                                        <p:tgtEl>
                                          <p:spTgt spid="2">
                                            <p:txEl>
                                              <p:pRg st="0" end="0"/>
                                            </p:txEl>
                                          </p:spTgt>
                                        </p:tgtEl>
                                      </p:cBhvr>
                                      <p:to x="100000" y="90000"/>
                                    </p:animScale>
                                    <p:animScale>
                                      <p:cBhvr>
                                        <p:cTn id="25" dur="166" decel="50000">
                                          <p:stCondLst>
                                            <p:cond delay="1668"/>
                                          </p:stCondLst>
                                        </p:cTn>
                                        <p:tgtEl>
                                          <p:spTgt spid="2">
                                            <p:txEl>
                                              <p:pRg st="0" end="0"/>
                                            </p:txEl>
                                          </p:spTgt>
                                        </p:tgtEl>
                                      </p:cBhvr>
                                      <p:to x="100000" y="100000"/>
                                    </p:animScale>
                                    <p:animScale>
                                      <p:cBhvr>
                                        <p:cTn id="26" dur="26">
                                          <p:stCondLst>
                                            <p:cond delay="1808"/>
                                          </p:stCondLst>
                                        </p:cTn>
                                        <p:tgtEl>
                                          <p:spTgt spid="2">
                                            <p:txEl>
                                              <p:pRg st="0" end="0"/>
                                            </p:txEl>
                                          </p:spTgt>
                                        </p:tgtEl>
                                      </p:cBhvr>
                                      <p:to x="100000" y="95000"/>
                                    </p:animScale>
                                    <p:animScale>
                                      <p:cBhvr>
                                        <p:cTn id="27" dur="166" decel="50000">
                                          <p:stCondLst>
                                            <p:cond delay="1834"/>
                                          </p:stCondLst>
                                        </p:cTn>
                                        <p:tgtEl>
                                          <p:spTgt spid="2">
                                            <p:txEl>
                                              <p:pRg st="0" end="0"/>
                                            </p:txEl>
                                          </p:spTgt>
                                        </p:tgtEl>
                                      </p:cBhvr>
                                      <p:to x="100000" y="100000"/>
                                    </p:animScale>
                                    <p:set>
                                      <p:cBhvr>
                                        <p:cTn id="28"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9654" y="1076736"/>
            <a:ext cx="8122722" cy="1743426"/>
          </a:xfrm>
          <a:prstGeom prst="rect">
            <a:avLst/>
          </a:prstGeom>
          <a:noFill/>
        </p:spPr>
        <p:txBody>
          <a:bodyPr wrap="square" rtlCol="0">
            <a:spAutoFit/>
          </a:bodyPr>
          <a:lstStyle/>
          <a:p>
            <a:r>
              <a:rPr lang="en-US" sz="4400" b="1" dirty="0" smtClean="0"/>
              <a:t>Some Possible Purposes (Genres) for Explaining Math Thinking</a:t>
            </a:r>
          </a:p>
          <a:p>
            <a:endParaRPr lang="en-US" dirty="0"/>
          </a:p>
        </p:txBody>
      </p:sp>
      <p:sp>
        <p:nvSpPr>
          <p:cNvPr id="6" name="TextBox 5"/>
          <p:cNvSpPr txBox="1"/>
          <p:nvPr/>
        </p:nvSpPr>
        <p:spPr>
          <a:xfrm>
            <a:off x="612676" y="3080003"/>
            <a:ext cx="7656680" cy="4078039"/>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Argument – Ramon says… Do you agree or disagree?  Why or why not?</a:t>
            </a:r>
          </a:p>
          <a:p>
            <a:pPr marL="342900" indent="-342900">
              <a:buFont typeface="Arial" panose="020B0604020202020204" pitchFamily="34" charset="0"/>
              <a:buChar char="•"/>
            </a:pPr>
            <a:endParaRPr lang="en-US" sz="1100" dirty="0" smtClean="0"/>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r>
              <a:rPr lang="en-US" sz="2800" dirty="0" smtClean="0"/>
              <a:t>Explanation -   How can you use a multiplication fact to find a division fact?</a:t>
            </a:r>
          </a:p>
          <a:p>
            <a:pPr marL="342900" indent="-342900">
              <a:buFont typeface="Arial" panose="020B0604020202020204" pitchFamily="34" charset="0"/>
              <a:buChar char="•"/>
            </a:pPr>
            <a:endParaRPr lang="en-US" sz="1800" dirty="0" smtClean="0"/>
          </a:p>
          <a:p>
            <a:pPr marL="342900" indent="-342900">
              <a:buFont typeface="Arial" panose="020B0604020202020204" pitchFamily="34" charset="0"/>
              <a:buChar char="•"/>
            </a:pPr>
            <a:endParaRPr lang="en-US" sz="1200" dirty="0"/>
          </a:p>
          <a:p>
            <a:pPr marL="342900" indent="-342900">
              <a:buFont typeface="Arial" panose="020B0604020202020204" pitchFamily="34" charset="0"/>
              <a:buChar char="•"/>
            </a:pPr>
            <a:r>
              <a:rPr lang="en-US" sz="2800" dirty="0" smtClean="0"/>
              <a:t>Procedural Recount – Explain how you solved the problem.</a:t>
            </a:r>
          </a:p>
          <a:p>
            <a:endParaRPr lang="en-US" sz="1600" dirty="0" smtClean="0"/>
          </a:p>
          <a:p>
            <a:r>
              <a:rPr lang="en-US" sz="1600" dirty="0" smtClean="0"/>
              <a:t>	</a:t>
            </a:r>
            <a:r>
              <a:rPr lang="en-US" sz="1600" dirty="0" smtClean="0">
                <a:solidFill>
                  <a:srgbClr val="FF0000"/>
                </a:solidFill>
              </a:rPr>
              <a:t>** Procedural AND Conceptual Thinking</a:t>
            </a:r>
            <a:endParaRPr lang="en-US" sz="1400" dirty="0">
              <a:solidFill>
                <a:srgbClr val="FF0000"/>
              </a:solidFill>
            </a:endParaRPr>
          </a:p>
        </p:txBody>
      </p:sp>
      <p:pic>
        <p:nvPicPr>
          <p:cNvPr id="1026" name="Picture 2" descr="C:\Users\marinda-burton\AppData\Local\Microsoft\Windows\Temporary Internet Files\Content.IE5\90LRQL2O\MC900438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7351" y="5395600"/>
            <a:ext cx="1863725" cy="127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434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0"/>
                                  </p:iterate>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0"/>
                                  </p:iterate>
                                  <p:childTnLst>
                                    <p:set>
                                      <p:cBhvr>
                                        <p:cTn id="24" dur="1" fill="hold">
                                          <p:stCondLst>
                                            <p:cond delay="0"/>
                                          </p:stCondLst>
                                        </p:cTn>
                                        <p:tgtEl>
                                          <p:spTgt spid="6">
                                            <p:txEl>
                                              <p:pRg st="8" end="8"/>
                                            </p:txEl>
                                          </p:spTgt>
                                        </p:tgtEl>
                                        <p:attrNameLst>
                                          <p:attrName>style.visibility</p:attrName>
                                        </p:attrNameLst>
                                      </p:cBhvr>
                                      <p:to>
                                        <p:strVal val="visible"/>
                                      </p:to>
                                    </p:set>
                                    <p:anim calcmode="lin" valueType="num">
                                      <p:cBhvr additive="base">
                                        <p:cTn id="2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6">
                                            <p:txEl>
                                              <p:pRg st="6" end="6"/>
                                            </p:txEl>
                                          </p:spTgt>
                                        </p:tgtEl>
                                        <p:attrNameLst>
                                          <p:attrName>style.fontWeight</p:attrName>
                                        </p:attrNameLst>
                                      </p:cBhvr>
                                      <p:to>
                                        <p:strVal val="bold"/>
                                      </p:to>
                                    </p:set>
                                  </p:childTnLst>
                                </p:cTn>
                              </p:par>
                            </p:childTnLst>
                          </p:cTn>
                        </p:par>
                      </p:childTnLst>
                    </p:cTn>
                  </p:par>
                  <p:par>
                    <p:cTn id="31" fill="hold">
                      <p:stCondLst>
                        <p:cond delay="indefinite"/>
                      </p:stCondLst>
                      <p:childTnLst>
                        <p:par>
                          <p:cTn id="32" fill="hold">
                            <p:stCondLst>
                              <p:cond delay="0"/>
                            </p:stCondLst>
                            <p:childTnLst>
                              <p:par>
                                <p:cTn id="33" presetID="15" presetClass="emph" presetSubtype="0" nodeType="clickEffect">
                                  <p:stCondLst>
                                    <p:cond delay="0"/>
                                  </p:stCondLst>
                                  <p:iterate type="lt">
                                    <p:tmAbs val="25"/>
                                  </p:iterate>
                                  <p:childTnLst>
                                    <p:set>
                                      <p:cBhvr override="childStyle">
                                        <p:cTn id="34" dur="indefinite"/>
                                        <p:tgtEl>
                                          <p:spTgt spid="6">
                                            <p:txEl>
                                              <p:pRg st="8" end="8"/>
                                            </p:txEl>
                                          </p:spTgt>
                                        </p:tgtEl>
                                        <p:attrNameLst>
                                          <p:attrName>style.fontWeight</p:attrName>
                                        </p:attrNameLst>
                                      </p:cBhvr>
                                      <p:to>
                                        <p:strVal val="bold"/>
                                      </p:to>
                                    </p:set>
                                  </p:childTnLst>
                                </p:cTn>
                              </p:par>
                              <p:par>
                                <p:cTn id="35" presetID="42" presetClass="entr" presetSubtype="0" fill="hold" nodeType="withEffect">
                                  <p:stCondLst>
                                    <p:cond delay="0"/>
                                  </p:stCondLst>
                                  <p:childTnLst>
                                    <p:set>
                                      <p:cBhvr>
                                        <p:cTn id="36" dur="1" fill="hold">
                                          <p:stCondLst>
                                            <p:cond delay="0"/>
                                          </p:stCondLst>
                                        </p:cTn>
                                        <p:tgtEl>
                                          <p:spTgt spid="1026"/>
                                        </p:tgtEl>
                                        <p:attrNameLst>
                                          <p:attrName>style.visibility</p:attrName>
                                        </p:attrNameLst>
                                      </p:cBhvr>
                                      <p:to>
                                        <p:strVal val="visible"/>
                                      </p:to>
                                    </p:set>
                                    <p:animEffect transition="in" filter="fade">
                                      <p:cBhvr>
                                        <p:cTn id="37" dur="1000"/>
                                        <p:tgtEl>
                                          <p:spTgt spid="1026"/>
                                        </p:tgtEl>
                                      </p:cBhvr>
                                    </p:animEffect>
                                    <p:anim calcmode="lin" valueType="num">
                                      <p:cBhvr>
                                        <p:cTn id="38" dur="1000" fill="hold"/>
                                        <p:tgtEl>
                                          <p:spTgt spid="1026"/>
                                        </p:tgtEl>
                                        <p:attrNameLst>
                                          <p:attrName>ppt_x</p:attrName>
                                        </p:attrNameLst>
                                      </p:cBhvr>
                                      <p:tavLst>
                                        <p:tav tm="0">
                                          <p:val>
                                            <p:strVal val="#ppt_x"/>
                                          </p:val>
                                        </p:tav>
                                        <p:tav tm="100000">
                                          <p:val>
                                            <p:strVal val="#ppt_x"/>
                                          </p:val>
                                        </p:tav>
                                      </p:tavLst>
                                    </p:anim>
                                    <p:anim calcmode="lin" valueType="num">
                                      <p:cBhvr>
                                        <p:cTn id="3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9654" y="1076736"/>
            <a:ext cx="8122722" cy="1558760"/>
          </a:xfrm>
          <a:prstGeom prst="rect">
            <a:avLst/>
          </a:prstGeom>
          <a:noFill/>
        </p:spPr>
        <p:txBody>
          <a:bodyPr wrap="square" rtlCol="0">
            <a:spAutoFit/>
          </a:bodyPr>
          <a:lstStyle/>
          <a:p>
            <a:pPr algn="ctr"/>
            <a:r>
              <a:rPr lang="en-US" sz="4400" b="1" dirty="0" smtClean="0"/>
              <a:t>Procedural Recount</a:t>
            </a:r>
          </a:p>
          <a:p>
            <a:pPr algn="ctr"/>
            <a:r>
              <a:rPr lang="en-US" sz="3200" dirty="0" smtClean="0"/>
              <a:t>Explain How You Solved The Problem</a:t>
            </a:r>
            <a:endParaRPr lang="en-US" sz="2800" dirty="0" smtClean="0"/>
          </a:p>
          <a:p>
            <a:endParaRPr lang="en-US" dirty="0"/>
          </a:p>
        </p:txBody>
      </p:sp>
      <p:sp>
        <p:nvSpPr>
          <p:cNvPr id="3" name="TextBox 2"/>
          <p:cNvSpPr txBox="1"/>
          <p:nvPr/>
        </p:nvSpPr>
        <p:spPr>
          <a:xfrm>
            <a:off x="482531" y="2143028"/>
            <a:ext cx="8644857" cy="2292935"/>
          </a:xfrm>
          <a:prstGeom prst="rect">
            <a:avLst/>
          </a:prstGeom>
          <a:noFill/>
        </p:spPr>
        <p:txBody>
          <a:bodyPr wrap="square" rtlCol="0">
            <a:spAutoFit/>
          </a:bodyPr>
          <a:lstStyle/>
          <a:p>
            <a:pPr>
              <a:spcAft>
                <a:spcPts val="1800"/>
              </a:spcAft>
            </a:pPr>
            <a:endParaRPr lang="en-US" sz="3200" dirty="0"/>
          </a:p>
          <a:p>
            <a:pPr marL="571500" indent="-571500">
              <a:spcAft>
                <a:spcPts val="1800"/>
              </a:spcAft>
              <a:buFont typeface="Arial"/>
              <a:buChar char="•"/>
            </a:pPr>
            <a:r>
              <a:rPr lang="en-US" sz="3200" dirty="0" smtClean="0"/>
              <a:t>What is the purpose of a procedural recount?  In other words, why do we ask students to read or write them?</a:t>
            </a:r>
          </a:p>
        </p:txBody>
      </p:sp>
      <p:sp>
        <p:nvSpPr>
          <p:cNvPr id="6" name="TextBox 5"/>
          <p:cNvSpPr txBox="1"/>
          <p:nvPr/>
        </p:nvSpPr>
        <p:spPr>
          <a:xfrm>
            <a:off x="482531" y="5272828"/>
            <a:ext cx="9243120" cy="830997"/>
          </a:xfrm>
          <a:prstGeom prst="rect">
            <a:avLst/>
          </a:prstGeom>
          <a:noFill/>
        </p:spPr>
        <p:txBody>
          <a:bodyPr wrap="square" rtlCol="0">
            <a:spAutoFit/>
          </a:bodyPr>
          <a:lstStyle/>
          <a:p>
            <a:r>
              <a:rPr lang="en-US" sz="2400" dirty="0" smtClean="0"/>
              <a:t>Jot down your ideas in order to be prepared for an academic conversation.</a:t>
            </a:r>
          </a:p>
        </p:txBody>
      </p:sp>
    </p:spTree>
    <p:extLst>
      <p:ext uri="{BB962C8B-B14F-4D97-AF65-F5344CB8AC3E}">
        <p14:creationId xmlns:p14="http://schemas.microsoft.com/office/powerpoint/2010/main" val="3342924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xplosion 2 6"/>
          <p:cNvSpPr/>
          <p:nvPr/>
        </p:nvSpPr>
        <p:spPr>
          <a:xfrm>
            <a:off x="71562" y="2112462"/>
            <a:ext cx="3590794" cy="1298799"/>
          </a:xfrm>
          <a:prstGeom prst="irregularSeal2">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t>Academic Conversation </a:t>
            </a:r>
            <a:endParaRPr lang="en-US" sz="1800" b="1" dirty="0"/>
          </a:p>
        </p:txBody>
      </p:sp>
      <p:sp>
        <p:nvSpPr>
          <p:cNvPr id="2" name="TextBox 1"/>
          <p:cNvSpPr txBox="1"/>
          <p:nvPr/>
        </p:nvSpPr>
        <p:spPr>
          <a:xfrm>
            <a:off x="228983" y="875706"/>
            <a:ext cx="9151951" cy="1743426"/>
          </a:xfrm>
          <a:prstGeom prst="rect">
            <a:avLst/>
          </a:prstGeom>
          <a:noFill/>
        </p:spPr>
        <p:txBody>
          <a:bodyPr wrap="square" rtlCol="0">
            <a:spAutoFit/>
          </a:bodyPr>
          <a:lstStyle/>
          <a:p>
            <a:pPr algn="ctr"/>
            <a:r>
              <a:rPr lang="en-US" sz="4800" b="1" dirty="0"/>
              <a:t>Procedural Recount</a:t>
            </a:r>
          </a:p>
          <a:p>
            <a:pPr algn="ctr"/>
            <a:r>
              <a:rPr lang="en-US" sz="3600" dirty="0"/>
              <a:t>Explain How You Solved The Problem</a:t>
            </a:r>
            <a:endParaRPr lang="en-US" sz="3200" dirty="0"/>
          </a:p>
          <a:p>
            <a:endParaRPr lang="en-US" dirty="0"/>
          </a:p>
        </p:txBody>
      </p:sp>
      <p:sp>
        <p:nvSpPr>
          <p:cNvPr id="3" name="TextBox 2"/>
          <p:cNvSpPr txBox="1"/>
          <p:nvPr/>
        </p:nvSpPr>
        <p:spPr>
          <a:xfrm>
            <a:off x="482531" y="3125014"/>
            <a:ext cx="8644857" cy="3016210"/>
          </a:xfrm>
          <a:prstGeom prst="rect">
            <a:avLst/>
          </a:prstGeom>
          <a:noFill/>
        </p:spPr>
        <p:txBody>
          <a:bodyPr wrap="square" rtlCol="0">
            <a:spAutoFit/>
          </a:bodyPr>
          <a:lstStyle/>
          <a:p>
            <a:pPr marL="571500" indent="-571500">
              <a:spcAft>
                <a:spcPts val="1800"/>
              </a:spcAft>
              <a:buFont typeface="Arial"/>
              <a:buChar char="•"/>
            </a:pPr>
            <a:r>
              <a:rPr lang="en-US" sz="3200" dirty="0" smtClean="0"/>
              <a:t>Share your ideas with your partner.  </a:t>
            </a:r>
          </a:p>
          <a:p>
            <a:pPr marL="571500" indent="-571500">
              <a:spcAft>
                <a:spcPts val="1800"/>
              </a:spcAft>
              <a:buFont typeface="Arial"/>
              <a:buChar char="•"/>
            </a:pPr>
            <a:r>
              <a:rPr lang="en-US" sz="3200" dirty="0" smtClean="0"/>
              <a:t>Create a new statement of purpose based on both your ideas.</a:t>
            </a:r>
          </a:p>
          <a:p>
            <a:pPr marL="571500" indent="-571500">
              <a:spcAft>
                <a:spcPts val="1800"/>
              </a:spcAft>
              <a:buFont typeface="Arial"/>
              <a:buChar char="•"/>
            </a:pPr>
            <a:r>
              <a:rPr lang="en-US" sz="3200" dirty="0" smtClean="0"/>
              <a:t>Be prepared to share your purpose in the event that you are called upon.  </a:t>
            </a:r>
          </a:p>
        </p:txBody>
      </p:sp>
      <p:sp>
        <p:nvSpPr>
          <p:cNvPr id="6" name="TextBox 5"/>
          <p:cNvSpPr txBox="1"/>
          <p:nvPr/>
        </p:nvSpPr>
        <p:spPr>
          <a:xfrm>
            <a:off x="482531" y="6306498"/>
            <a:ext cx="9243120" cy="830997"/>
          </a:xfrm>
          <a:prstGeom prst="rect">
            <a:avLst/>
          </a:prstGeom>
          <a:noFill/>
        </p:spPr>
        <p:txBody>
          <a:bodyPr wrap="square" rtlCol="0">
            <a:spAutoFit/>
          </a:bodyPr>
          <a:lstStyle/>
          <a:p>
            <a:r>
              <a:rPr lang="en-US" sz="2400" dirty="0" smtClean="0"/>
              <a:t>The purpose for having students produce procedural recounts is …</a:t>
            </a:r>
          </a:p>
          <a:p>
            <a:r>
              <a:rPr lang="en-US" sz="2400" dirty="0" smtClean="0"/>
              <a:t>Having students produce a procedural recount serves to … </a:t>
            </a:r>
            <a:endParaRPr lang="en-US" sz="2400" dirty="0"/>
          </a:p>
        </p:txBody>
      </p:sp>
    </p:spTree>
    <p:extLst>
      <p:ext uri="{BB962C8B-B14F-4D97-AF65-F5344CB8AC3E}">
        <p14:creationId xmlns:p14="http://schemas.microsoft.com/office/powerpoint/2010/main" val="698810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21267</TotalTime>
  <Words>1011</Words>
  <Application>Microsoft Office PowerPoint</Application>
  <PresentationFormat>Custom</PresentationFormat>
  <Paragraphs>109</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1_Office Theme</vt:lpstr>
      <vt:lpstr>Office Theme</vt:lpstr>
      <vt:lpstr>         Math CCSS Sessions December 2014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A. Forrest</dc:creator>
  <cp:lastModifiedBy>SCUSD</cp:lastModifiedBy>
  <cp:revision>882</cp:revision>
  <cp:lastPrinted>2014-12-05T19:45:58Z</cp:lastPrinted>
  <dcterms:created xsi:type="dcterms:W3CDTF">2013-05-24T21:33:12Z</dcterms:created>
  <dcterms:modified xsi:type="dcterms:W3CDTF">2014-12-16T16:59:04Z</dcterms:modified>
</cp:coreProperties>
</file>