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47"/>
  </p:notesMasterIdLst>
  <p:handoutMasterIdLst>
    <p:handoutMasterId r:id="rId48"/>
  </p:handoutMasterIdLst>
  <p:sldIdLst>
    <p:sldId id="257" r:id="rId2"/>
    <p:sldId id="314" r:id="rId3"/>
    <p:sldId id="356" r:id="rId4"/>
    <p:sldId id="317" r:id="rId5"/>
    <p:sldId id="318" r:id="rId6"/>
    <p:sldId id="320" r:id="rId7"/>
    <p:sldId id="264" r:id="rId8"/>
    <p:sldId id="357" r:id="rId9"/>
    <p:sldId id="354" r:id="rId10"/>
    <p:sldId id="353" r:id="rId11"/>
    <p:sldId id="359" r:id="rId12"/>
    <p:sldId id="364" r:id="rId13"/>
    <p:sldId id="379" r:id="rId14"/>
    <p:sldId id="360" r:id="rId15"/>
    <p:sldId id="331" r:id="rId16"/>
    <p:sldId id="365" r:id="rId17"/>
    <p:sldId id="333" r:id="rId18"/>
    <p:sldId id="334" r:id="rId19"/>
    <p:sldId id="335" r:id="rId20"/>
    <p:sldId id="295" r:id="rId21"/>
    <p:sldId id="377" r:id="rId22"/>
    <p:sldId id="378" r:id="rId23"/>
    <p:sldId id="344" r:id="rId24"/>
    <p:sldId id="375" r:id="rId25"/>
    <p:sldId id="347" r:id="rId26"/>
    <p:sldId id="349" r:id="rId27"/>
    <p:sldId id="380" r:id="rId28"/>
    <p:sldId id="273" r:id="rId29"/>
    <p:sldId id="336" r:id="rId30"/>
    <p:sldId id="366" r:id="rId31"/>
    <p:sldId id="367" r:id="rId32"/>
    <p:sldId id="368" r:id="rId33"/>
    <p:sldId id="381" r:id="rId34"/>
    <p:sldId id="370" r:id="rId35"/>
    <p:sldId id="371" r:id="rId36"/>
    <p:sldId id="372" r:id="rId37"/>
    <p:sldId id="376" r:id="rId38"/>
    <p:sldId id="350" r:id="rId39"/>
    <p:sldId id="373" r:id="rId40"/>
    <p:sldId id="374" r:id="rId41"/>
    <p:sldId id="355" r:id="rId42"/>
    <p:sldId id="382" r:id="rId43"/>
    <p:sldId id="352" r:id="rId44"/>
    <p:sldId id="322" r:id="rId45"/>
    <p:sldId id="323" r:id="rId46"/>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CC6600"/>
    <a:srgbClr val="009900"/>
    <a:srgbClr val="0099FF"/>
    <a:srgbClr val="99CCFF"/>
    <a:srgbClr val="FFFF00"/>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367" autoAdjust="0"/>
  </p:normalViewPr>
  <p:slideViewPr>
    <p:cSldViewPr>
      <p:cViewPr>
        <p:scale>
          <a:sx n="64" d="100"/>
          <a:sy n="64" d="100"/>
        </p:scale>
        <p:origin x="-1566"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DB559F-F5FD-4860-9305-7DA3D53DCACA}" type="doc">
      <dgm:prSet loTypeId="urn:microsoft.com/office/officeart/2008/layout/RadialCluster" loCatId="cycle" qsTypeId="urn:microsoft.com/office/officeart/2005/8/quickstyle/simple2" qsCatId="simple" csTypeId="urn:microsoft.com/office/officeart/2005/8/colors/accent4_5" csCatId="accent4" phldr="1"/>
      <dgm:spPr/>
      <dgm:t>
        <a:bodyPr/>
        <a:lstStyle/>
        <a:p>
          <a:endParaRPr lang="en-US"/>
        </a:p>
      </dgm:t>
    </dgm:pt>
    <dgm:pt modelId="{0722F1DA-DB19-49BC-A816-D25BEE4E5C1E}">
      <dgm:prSet phldrT="[Text]" custT="1"/>
      <dgm:spPr>
        <a:solidFill>
          <a:srgbClr val="CC6600">
            <a:alpha val="90000"/>
          </a:srgbClr>
        </a:solidFill>
        <a:ln>
          <a:solidFill>
            <a:srgbClr val="CC6600"/>
          </a:solidFill>
        </a:ln>
        <a:scene3d>
          <a:camera prst="orthographicFront"/>
          <a:lightRig rig="threePt" dir="t"/>
        </a:scene3d>
        <a:sp3d>
          <a:bevelT prst="convex"/>
        </a:sp3d>
      </dgm:spPr>
      <dgm:t>
        <a:bodyPr/>
        <a:lstStyle/>
        <a:p>
          <a:r>
            <a:rPr lang="en-US" sz="2800" b="1" dirty="0" smtClean="0">
              <a:latin typeface="Calibri" pitchFamily="34" charset="0"/>
              <a:cs typeface="Calibri" pitchFamily="34" charset="0"/>
            </a:rPr>
            <a:t>Common Core</a:t>
          </a:r>
          <a:endParaRPr lang="en-US" sz="2800" b="1" dirty="0">
            <a:latin typeface="Calibri" pitchFamily="34" charset="0"/>
            <a:cs typeface="Calibri" pitchFamily="34" charset="0"/>
          </a:endParaRPr>
        </a:p>
      </dgm:t>
    </dgm:pt>
    <dgm:pt modelId="{65FC4EB6-10A5-4B79-A965-217B439D90ED}" type="parTrans" cxnId="{7E0294A7-D2C3-41F8-8CCC-FDAAA6157B0C}">
      <dgm:prSet/>
      <dgm:spPr/>
      <dgm:t>
        <a:bodyPr/>
        <a:lstStyle/>
        <a:p>
          <a:endParaRPr lang="en-US"/>
        </a:p>
      </dgm:t>
    </dgm:pt>
    <dgm:pt modelId="{1394C143-36CB-4376-B909-316A007EA198}" type="sibTrans" cxnId="{7E0294A7-D2C3-41F8-8CCC-FDAAA6157B0C}">
      <dgm:prSet/>
      <dgm:spPr/>
      <dgm:t>
        <a:bodyPr/>
        <a:lstStyle/>
        <a:p>
          <a:endParaRPr lang="en-US"/>
        </a:p>
      </dgm:t>
    </dgm:pt>
    <dgm:pt modelId="{761E5F15-6D9C-470E-A2F5-85E924EB0B70}">
      <dgm:prSet phldrT="[Text]" custT="1"/>
      <dgm:spPr>
        <a:solidFill>
          <a:schemeClr val="bg1">
            <a:lumMod val="95000"/>
            <a:alpha val="76667"/>
          </a:schemeClr>
        </a:solidFill>
        <a:ln>
          <a:solidFill>
            <a:srgbClr val="CC6600"/>
          </a:solidFill>
        </a:ln>
        <a:scene3d>
          <a:camera prst="orthographicFront"/>
          <a:lightRig rig="threePt" dir="t"/>
        </a:scene3d>
        <a:sp3d>
          <a:bevelT prst="convex"/>
        </a:sp3d>
      </dgm:spPr>
      <dgm:t>
        <a:bodyPr/>
        <a:lstStyle/>
        <a:p>
          <a:r>
            <a:rPr lang="en-US" sz="2400" b="1" dirty="0" smtClean="0">
              <a:solidFill>
                <a:schemeClr val="tx1"/>
              </a:solidFill>
              <a:latin typeface="Calibri" pitchFamily="34" charset="0"/>
              <a:cs typeface="Calibri" pitchFamily="34" charset="0"/>
            </a:rPr>
            <a:t>Content Standards</a:t>
          </a:r>
          <a:endParaRPr lang="en-US" sz="2400" b="1" dirty="0">
            <a:solidFill>
              <a:schemeClr val="tx1"/>
            </a:solidFill>
            <a:latin typeface="Calibri" pitchFamily="34" charset="0"/>
            <a:cs typeface="Calibri" pitchFamily="34" charset="0"/>
          </a:endParaRPr>
        </a:p>
      </dgm:t>
    </dgm:pt>
    <dgm:pt modelId="{356F8116-5F51-4C02-8433-CF39B2F321CB}" type="parTrans" cxnId="{EEB5754B-DD0D-4606-A345-261C302412BD}">
      <dgm:prSet/>
      <dgm:spPr>
        <a:ln w="38100"/>
      </dgm:spPr>
      <dgm:t>
        <a:bodyPr/>
        <a:lstStyle/>
        <a:p>
          <a:endParaRPr lang="en-US"/>
        </a:p>
      </dgm:t>
    </dgm:pt>
    <dgm:pt modelId="{2777D72A-F641-49E1-AB3A-1550EDCF5C9B}" type="sibTrans" cxnId="{EEB5754B-DD0D-4606-A345-261C302412BD}">
      <dgm:prSet/>
      <dgm:spPr/>
      <dgm:t>
        <a:bodyPr/>
        <a:lstStyle/>
        <a:p>
          <a:endParaRPr lang="en-US"/>
        </a:p>
      </dgm:t>
    </dgm:pt>
    <dgm:pt modelId="{F678CC1E-AE50-4881-BB12-053F472BC8B2}">
      <dgm:prSet phldrT="[Text]"/>
      <dgm:spPr>
        <a:solidFill>
          <a:schemeClr val="bg1">
            <a:lumMod val="95000"/>
            <a:alpha val="63333"/>
          </a:schemeClr>
        </a:solidFill>
        <a:ln>
          <a:solidFill>
            <a:srgbClr val="CC6600"/>
          </a:solidFill>
        </a:ln>
        <a:scene3d>
          <a:camera prst="orthographicFront"/>
          <a:lightRig rig="threePt" dir="t"/>
        </a:scene3d>
        <a:sp3d>
          <a:bevelT prst="convex"/>
        </a:sp3d>
      </dgm:spPr>
      <dgm:t>
        <a:bodyPr/>
        <a:lstStyle/>
        <a:p>
          <a:r>
            <a:rPr lang="en-US" b="1" dirty="0" smtClean="0">
              <a:solidFill>
                <a:schemeClr val="tx1"/>
              </a:solidFill>
              <a:latin typeface="Calibri" pitchFamily="34" charset="0"/>
              <a:cs typeface="Calibri" pitchFamily="34" charset="0"/>
            </a:rPr>
            <a:t>Instructional Shifts</a:t>
          </a:r>
          <a:endParaRPr lang="en-US" b="1" dirty="0">
            <a:solidFill>
              <a:schemeClr val="tx1"/>
            </a:solidFill>
            <a:latin typeface="Calibri" pitchFamily="34" charset="0"/>
            <a:cs typeface="Calibri" pitchFamily="34" charset="0"/>
          </a:endParaRPr>
        </a:p>
      </dgm:t>
    </dgm:pt>
    <dgm:pt modelId="{1672DA26-47AB-4CC7-9F4E-FDE47FD12C31}" type="parTrans" cxnId="{8E5C1B39-0CBF-4F99-BF7B-25272FE1CE74}">
      <dgm:prSet/>
      <dgm:spPr>
        <a:ln w="38100"/>
      </dgm:spPr>
      <dgm:t>
        <a:bodyPr/>
        <a:lstStyle/>
        <a:p>
          <a:endParaRPr lang="en-US"/>
        </a:p>
      </dgm:t>
    </dgm:pt>
    <dgm:pt modelId="{34B9BBB1-31F2-4194-822D-0EF3D0608EF3}" type="sibTrans" cxnId="{8E5C1B39-0CBF-4F99-BF7B-25272FE1CE74}">
      <dgm:prSet/>
      <dgm:spPr/>
      <dgm:t>
        <a:bodyPr/>
        <a:lstStyle/>
        <a:p>
          <a:endParaRPr lang="en-US"/>
        </a:p>
      </dgm:t>
    </dgm:pt>
    <dgm:pt modelId="{2E4204D3-6696-471C-994E-002F52A4DEFB}">
      <dgm:prSet phldrT="[Text]" custT="1"/>
      <dgm:spPr>
        <a:solidFill>
          <a:schemeClr val="bg1">
            <a:lumMod val="95000"/>
            <a:alpha val="50000"/>
          </a:schemeClr>
        </a:solidFill>
        <a:ln>
          <a:solidFill>
            <a:srgbClr val="CC6600"/>
          </a:solidFill>
        </a:ln>
        <a:scene3d>
          <a:camera prst="orthographicFront"/>
          <a:lightRig rig="threePt" dir="t"/>
        </a:scene3d>
        <a:sp3d>
          <a:bevelT prst="convex"/>
        </a:sp3d>
      </dgm:spPr>
      <dgm:t>
        <a:bodyPr/>
        <a:lstStyle/>
        <a:p>
          <a:r>
            <a:rPr lang="en-US" sz="2400" b="1" dirty="0" smtClean="0">
              <a:solidFill>
                <a:schemeClr val="tx1"/>
              </a:solidFill>
              <a:latin typeface="Calibri" pitchFamily="34" charset="0"/>
              <a:cs typeface="Calibri" pitchFamily="34" charset="0"/>
            </a:rPr>
            <a:t>Practices  (Math &amp; Science)/ Descriptors (ELA)</a:t>
          </a:r>
          <a:endParaRPr lang="en-US" sz="2400" b="1" dirty="0">
            <a:solidFill>
              <a:schemeClr val="tx1"/>
            </a:solidFill>
            <a:latin typeface="Calibri" pitchFamily="34" charset="0"/>
            <a:cs typeface="Calibri" pitchFamily="34" charset="0"/>
          </a:endParaRPr>
        </a:p>
      </dgm:t>
    </dgm:pt>
    <dgm:pt modelId="{8EB85BD8-81E3-4F4E-A4C5-F15A9B24E19C}" type="parTrans" cxnId="{D1C260D4-D99D-4E6C-B095-28C440845622}">
      <dgm:prSet/>
      <dgm:spPr>
        <a:ln w="38100"/>
      </dgm:spPr>
      <dgm:t>
        <a:bodyPr/>
        <a:lstStyle/>
        <a:p>
          <a:endParaRPr lang="en-US"/>
        </a:p>
      </dgm:t>
    </dgm:pt>
    <dgm:pt modelId="{938CB149-691F-4DB6-B5D4-E29CACCD5F4D}" type="sibTrans" cxnId="{D1C260D4-D99D-4E6C-B095-28C440845622}">
      <dgm:prSet/>
      <dgm:spPr/>
      <dgm:t>
        <a:bodyPr/>
        <a:lstStyle/>
        <a:p>
          <a:endParaRPr lang="en-US"/>
        </a:p>
      </dgm:t>
    </dgm:pt>
    <dgm:pt modelId="{A38EA9D7-12DF-47DA-9DE7-D262E9C177CC}" type="pres">
      <dgm:prSet presAssocID="{E9DB559F-F5FD-4860-9305-7DA3D53DCACA}" presName="Name0" presStyleCnt="0">
        <dgm:presLayoutVars>
          <dgm:chMax val="1"/>
          <dgm:chPref val="1"/>
          <dgm:dir/>
          <dgm:animOne val="branch"/>
          <dgm:animLvl val="lvl"/>
        </dgm:presLayoutVars>
      </dgm:prSet>
      <dgm:spPr/>
      <dgm:t>
        <a:bodyPr/>
        <a:lstStyle/>
        <a:p>
          <a:endParaRPr lang="en-US"/>
        </a:p>
      </dgm:t>
    </dgm:pt>
    <dgm:pt modelId="{10A575B0-8C5E-450A-8B3F-43F0D9660166}" type="pres">
      <dgm:prSet presAssocID="{0722F1DA-DB19-49BC-A816-D25BEE4E5C1E}" presName="singleCycle" presStyleCnt="0"/>
      <dgm:spPr/>
    </dgm:pt>
    <dgm:pt modelId="{47C81AE8-F7F6-42D6-8CCF-7CA3D277BF1E}" type="pres">
      <dgm:prSet presAssocID="{0722F1DA-DB19-49BC-A816-D25BEE4E5C1E}" presName="singleCenter" presStyleLbl="node1" presStyleIdx="0" presStyleCnt="4" custScaleX="146907" custLinFactNeighborX="2717" custLinFactNeighborY="8707">
        <dgm:presLayoutVars>
          <dgm:chMax val="7"/>
          <dgm:chPref val="7"/>
        </dgm:presLayoutVars>
      </dgm:prSet>
      <dgm:spPr/>
      <dgm:t>
        <a:bodyPr/>
        <a:lstStyle/>
        <a:p>
          <a:endParaRPr lang="en-US"/>
        </a:p>
      </dgm:t>
    </dgm:pt>
    <dgm:pt modelId="{8D38E621-DF6E-4321-907E-079B9FFB8616}" type="pres">
      <dgm:prSet presAssocID="{356F8116-5F51-4C02-8433-CF39B2F321CB}" presName="Name56" presStyleLbl="parChTrans1D2" presStyleIdx="0" presStyleCnt="3"/>
      <dgm:spPr/>
      <dgm:t>
        <a:bodyPr/>
        <a:lstStyle/>
        <a:p>
          <a:endParaRPr lang="en-US"/>
        </a:p>
      </dgm:t>
    </dgm:pt>
    <dgm:pt modelId="{77F1CB3B-CBA5-4C1A-8479-AE3698617C1B}" type="pres">
      <dgm:prSet presAssocID="{761E5F15-6D9C-470E-A2F5-85E924EB0B70}" presName="text0" presStyleLbl="node1" presStyleIdx="1" presStyleCnt="4" custScaleX="283465" custScaleY="221901" custRadScaleRad="79599" custRadScaleInc="6740">
        <dgm:presLayoutVars>
          <dgm:bulletEnabled val="1"/>
        </dgm:presLayoutVars>
      </dgm:prSet>
      <dgm:spPr/>
      <dgm:t>
        <a:bodyPr/>
        <a:lstStyle/>
        <a:p>
          <a:endParaRPr lang="en-US"/>
        </a:p>
      </dgm:t>
    </dgm:pt>
    <dgm:pt modelId="{56D06A3C-7E56-46AF-8C63-2CC4DA20CE2F}" type="pres">
      <dgm:prSet presAssocID="{1672DA26-47AB-4CC7-9F4E-FDE47FD12C31}" presName="Name56" presStyleLbl="parChTrans1D2" presStyleIdx="1" presStyleCnt="3"/>
      <dgm:spPr/>
      <dgm:t>
        <a:bodyPr/>
        <a:lstStyle/>
        <a:p>
          <a:endParaRPr lang="en-US"/>
        </a:p>
      </dgm:t>
    </dgm:pt>
    <dgm:pt modelId="{14AEB114-B6B0-4E46-8F97-A7A5AC85D596}" type="pres">
      <dgm:prSet presAssocID="{F678CC1E-AE50-4881-BB12-053F472BC8B2}" presName="text0" presStyleLbl="node1" presStyleIdx="2" presStyleCnt="4" custScaleX="272377" custScaleY="257820" custRadScaleRad="157232" custRadScaleInc="-28483">
        <dgm:presLayoutVars>
          <dgm:bulletEnabled val="1"/>
        </dgm:presLayoutVars>
      </dgm:prSet>
      <dgm:spPr/>
      <dgm:t>
        <a:bodyPr/>
        <a:lstStyle/>
        <a:p>
          <a:endParaRPr lang="en-US"/>
        </a:p>
      </dgm:t>
    </dgm:pt>
    <dgm:pt modelId="{B2DC80B1-3FF3-4B2B-A877-AA2CDEEF88E0}" type="pres">
      <dgm:prSet presAssocID="{8EB85BD8-81E3-4F4E-A4C5-F15A9B24E19C}" presName="Name56" presStyleLbl="parChTrans1D2" presStyleIdx="2" presStyleCnt="3"/>
      <dgm:spPr/>
      <dgm:t>
        <a:bodyPr/>
        <a:lstStyle/>
        <a:p>
          <a:endParaRPr lang="en-US"/>
        </a:p>
      </dgm:t>
    </dgm:pt>
    <dgm:pt modelId="{06FEF4B9-912F-4E45-9ED9-26394A8A99DE}" type="pres">
      <dgm:prSet presAssocID="{2E4204D3-6696-471C-994E-002F52A4DEFB}" presName="text0" presStyleLbl="node1" presStyleIdx="3" presStyleCnt="4" custScaleX="252571" custScaleY="250158" custRadScaleRad="126345" custRadScaleInc="20736">
        <dgm:presLayoutVars>
          <dgm:bulletEnabled val="1"/>
        </dgm:presLayoutVars>
      </dgm:prSet>
      <dgm:spPr/>
      <dgm:t>
        <a:bodyPr/>
        <a:lstStyle/>
        <a:p>
          <a:endParaRPr lang="en-US"/>
        </a:p>
      </dgm:t>
    </dgm:pt>
  </dgm:ptLst>
  <dgm:cxnLst>
    <dgm:cxn modelId="{9035422A-E56C-4CC1-97D5-42B72A0ED97D}" type="presOf" srcId="{356F8116-5F51-4C02-8433-CF39B2F321CB}" destId="{8D38E621-DF6E-4321-907E-079B9FFB8616}" srcOrd="0" destOrd="0" presId="urn:microsoft.com/office/officeart/2008/layout/RadialCluster"/>
    <dgm:cxn modelId="{A91DC770-113F-4BD0-B1F5-50215974AD2E}" type="presOf" srcId="{0722F1DA-DB19-49BC-A816-D25BEE4E5C1E}" destId="{47C81AE8-F7F6-42D6-8CCF-7CA3D277BF1E}" srcOrd="0" destOrd="0" presId="urn:microsoft.com/office/officeart/2008/layout/RadialCluster"/>
    <dgm:cxn modelId="{E30ADFBA-DE4E-4FEF-A3B5-887A92D0EC9D}" type="presOf" srcId="{8EB85BD8-81E3-4F4E-A4C5-F15A9B24E19C}" destId="{B2DC80B1-3FF3-4B2B-A877-AA2CDEEF88E0}" srcOrd="0" destOrd="0" presId="urn:microsoft.com/office/officeart/2008/layout/RadialCluster"/>
    <dgm:cxn modelId="{D1C260D4-D99D-4E6C-B095-28C440845622}" srcId="{0722F1DA-DB19-49BC-A816-D25BEE4E5C1E}" destId="{2E4204D3-6696-471C-994E-002F52A4DEFB}" srcOrd="2" destOrd="0" parTransId="{8EB85BD8-81E3-4F4E-A4C5-F15A9B24E19C}" sibTransId="{938CB149-691F-4DB6-B5D4-E29CACCD5F4D}"/>
    <dgm:cxn modelId="{D2BF0155-8434-436C-A5A6-B9958A15E403}" type="presOf" srcId="{F678CC1E-AE50-4881-BB12-053F472BC8B2}" destId="{14AEB114-B6B0-4E46-8F97-A7A5AC85D596}" srcOrd="0" destOrd="0" presId="urn:microsoft.com/office/officeart/2008/layout/RadialCluster"/>
    <dgm:cxn modelId="{E0173471-05AA-4FC3-879F-9181E4E52E5B}" type="presOf" srcId="{1672DA26-47AB-4CC7-9F4E-FDE47FD12C31}" destId="{56D06A3C-7E56-46AF-8C63-2CC4DA20CE2F}" srcOrd="0" destOrd="0" presId="urn:microsoft.com/office/officeart/2008/layout/RadialCluster"/>
    <dgm:cxn modelId="{57C2DD5D-8D0C-452F-8BE7-8458A5CAF7A3}" type="presOf" srcId="{761E5F15-6D9C-470E-A2F5-85E924EB0B70}" destId="{77F1CB3B-CBA5-4C1A-8479-AE3698617C1B}" srcOrd="0" destOrd="0" presId="urn:microsoft.com/office/officeart/2008/layout/RadialCluster"/>
    <dgm:cxn modelId="{8E5C1B39-0CBF-4F99-BF7B-25272FE1CE74}" srcId="{0722F1DA-DB19-49BC-A816-D25BEE4E5C1E}" destId="{F678CC1E-AE50-4881-BB12-053F472BC8B2}" srcOrd="1" destOrd="0" parTransId="{1672DA26-47AB-4CC7-9F4E-FDE47FD12C31}" sibTransId="{34B9BBB1-31F2-4194-822D-0EF3D0608EF3}"/>
    <dgm:cxn modelId="{EEB5754B-DD0D-4606-A345-261C302412BD}" srcId="{0722F1DA-DB19-49BC-A816-D25BEE4E5C1E}" destId="{761E5F15-6D9C-470E-A2F5-85E924EB0B70}" srcOrd="0" destOrd="0" parTransId="{356F8116-5F51-4C02-8433-CF39B2F321CB}" sibTransId="{2777D72A-F641-49E1-AB3A-1550EDCF5C9B}"/>
    <dgm:cxn modelId="{EBDEAC91-5CA4-4202-9B56-F929A79DCDDD}" type="presOf" srcId="{E9DB559F-F5FD-4860-9305-7DA3D53DCACA}" destId="{A38EA9D7-12DF-47DA-9DE7-D262E9C177CC}" srcOrd="0" destOrd="0" presId="urn:microsoft.com/office/officeart/2008/layout/RadialCluster"/>
    <dgm:cxn modelId="{72114686-5DE6-4293-B96C-F10657801440}" type="presOf" srcId="{2E4204D3-6696-471C-994E-002F52A4DEFB}" destId="{06FEF4B9-912F-4E45-9ED9-26394A8A99DE}" srcOrd="0" destOrd="0" presId="urn:microsoft.com/office/officeart/2008/layout/RadialCluster"/>
    <dgm:cxn modelId="{7E0294A7-D2C3-41F8-8CCC-FDAAA6157B0C}" srcId="{E9DB559F-F5FD-4860-9305-7DA3D53DCACA}" destId="{0722F1DA-DB19-49BC-A816-D25BEE4E5C1E}" srcOrd="0" destOrd="0" parTransId="{65FC4EB6-10A5-4B79-A965-217B439D90ED}" sibTransId="{1394C143-36CB-4376-B909-316A007EA198}"/>
    <dgm:cxn modelId="{02B82542-CFC0-4F5C-92A2-C4C5F577F94A}" type="presParOf" srcId="{A38EA9D7-12DF-47DA-9DE7-D262E9C177CC}" destId="{10A575B0-8C5E-450A-8B3F-43F0D9660166}" srcOrd="0" destOrd="0" presId="urn:microsoft.com/office/officeart/2008/layout/RadialCluster"/>
    <dgm:cxn modelId="{FEA4EDA0-3525-44E8-990F-B0DA3193DD80}" type="presParOf" srcId="{10A575B0-8C5E-450A-8B3F-43F0D9660166}" destId="{47C81AE8-F7F6-42D6-8CCF-7CA3D277BF1E}" srcOrd="0" destOrd="0" presId="urn:microsoft.com/office/officeart/2008/layout/RadialCluster"/>
    <dgm:cxn modelId="{ACE1A3E5-63BD-4DE8-83B8-611772C418AC}" type="presParOf" srcId="{10A575B0-8C5E-450A-8B3F-43F0D9660166}" destId="{8D38E621-DF6E-4321-907E-079B9FFB8616}" srcOrd="1" destOrd="0" presId="urn:microsoft.com/office/officeart/2008/layout/RadialCluster"/>
    <dgm:cxn modelId="{8960F0FB-61FE-4141-AD06-B46016F2262D}" type="presParOf" srcId="{10A575B0-8C5E-450A-8B3F-43F0D9660166}" destId="{77F1CB3B-CBA5-4C1A-8479-AE3698617C1B}" srcOrd="2" destOrd="0" presId="urn:microsoft.com/office/officeart/2008/layout/RadialCluster"/>
    <dgm:cxn modelId="{3AB136E6-5C43-470C-9C42-3FF98F181A7D}" type="presParOf" srcId="{10A575B0-8C5E-450A-8B3F-43F0D9660166}" destId="{56D06A3C-7E56-46AF-8C63-2CC4DA20CE2F}" srcOrd="3" destOrd="0" presId="urn:microsoft.com/office/officeart/2008/layout/RadialCluster"/>
    <dgm:cxn modelId="{60E43495-B3FA-4916-86F1-2F9B2DFFF773}" type="presParOf" srcId="{10A575B0-8C5E-450A-8B3F-43F0D9660166}" destId="{14AEB114-B6B0-4E46-8F97-A7A5AC85D596}" srcOrd="4" destOrd="0" presId="urn:microsoft.com/office/officeart/2008/layout/RadialCluster"/>
    <dgm:cxn modelId="{1B9CCB4D-5A65-4E17-8B07-50E874220AC9}" type="presParOf" srcId="{10A575B0-8C5E-450A-8B3F-43F0D9660166}" destId="{B2DC80B1-3FF3-4B2B-A877-AA2CDEEF88E0}" srcOrd="5" destOrd="0" presId="urn:microsoft.com/office/officeart/2008/layout/RadialCluster"/>
    <dgm:cxn modelId="{A5D6E1ED-AB71-4CF0-9382-EB9EF5B2215E}" type="presParOf" srcId="{10A575B0-8C5E-450A-8B3F-43F0D9660166}" destId="{06FEF4B9-912F-4E45-9ED9-26394A8A99DE}"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3F227A-11FF-452F-ADE2-C6627DA32F80}" type="doc">
      <dgm:prSet loTypeId="urn:microsoft.com/office/officeart/2005/8/layout/cycle3" loCatId="cycle" qsTypeId="urn:microsoft.com/office/officeart/2005/8/quickstyle/simple2" qsCatId="simple" csTypeId="urn:microsoft.com/office/officeart/2005/8/colors/accent0_2" csCatId="mainScheme" phldr="1"/>
      <dgm:spPr/>
      <dgm:t>
        <a:bodyPr/>
        <a:lstStyle/>
        <a:p>
          <a:endParaRPr lang="en-US"/>
        </a:p>
      </dgm:t>
    </dgm:pt>
    <dgm:pt modelId="{3B2DCF8D-740C-41EF-B752-B0940B5E9F6C}">
      <dgm:prSet phldrT="[Text]" custT="1"/>
      <dgm:spPr>
        <a:ln>
          <a:solidFill>
            <a:srgbClr val="CC6600"/>
          </a:solidFill>
        </a:ln>
        <a:scene3d>
          <a:camera prst="orthographicFront"/>
          <a:lightRig rig="threePt" dir="t"/>
        </a:scene3d>
        <a:sp3d>
          <a:bevelT prst="convex"/>
        </a:sp3d>
      </dgm:spPr>
      <dgm:t>
        <a:bodyPr/>
        <a:lstStyle/>
        <a:p>
          <a:r>
            <a:rPr lang="en-US" sz="2000" b="1" dirty="0" smtClean="0">
              <a:latin typeface="Calibri" pitchFamily="34" charset="0"/>
              <a:cs typeface="Calibri" pitchFamily="34" charset="0"/>
            </a:rPr>
            <a:t>Expected Evidence of  Student Learning</a:t>
          </a:r>
          <a:endParaRPr lang="en-US" sz="2000" b="1" dirty="0">
            <a:latin typeface="Calibri" pitchFamily="34" charset="0"/>
            <a:cs typeface="Calibri" pitchFamily="34" charset="0"/>
          </a:endParaRPr>
        </a:p>
      </dgm:t>
    </dgm:pt>
    <dgm:pt modelId="{407A5385-DA1C-49C5-8725-4D061C9B597A}" type="parTrans" cxnId="{C5C08AC7-3C23-4699-8366-553798C8F76A}">
      <dgm:prSet/>
      <dgm:spPr/>
      <dgm:t>
        <a:bodyPr/>
        <a:lstStyle/>
        <a:p>
          <a:endParaRPr lang="en-US"/>
        </a:p>
      </dgm:t>
    </dgm:pt>
    <dgm:pt modelId="{16B71731-EE65-4916-84EA-762E0391A689}" type="sibTrans" cxnId="{C5C08AC7-3C23-4699-8366-553798C8F76A}">
      <dgm:prSet/>
      <dgm:spPr/>
      <dgm:t>
        <a:bodyPr/>
        <a:lstStyle/>
        <a:p>
          <a:endParaRPr lang="en-US"/>
        </a:p>
      </dgm:t>
    </dgm:pt>
    <dgm:pt modelId="{BEA1E85D-0E72-4706-B4EE-2BF22C741E4F}">
      <dgm:prSet phldrT="[Text]" custT="1"/>
      <dgm:spPr>
        <a:ln>
          <a:solidFill>
            <a:srgbClr val="CC6600"/>
          </a:solidFill>
        </a:ln>
        <a:scene3d>
          <a:camera prst="orthographicFront"/>
          <a:lightRig rig="threePt" dir="t"/>
        </a:scene3d>
        <a:sp3d>
          <a:bevelT prst="convex"/>
        </a:sp3d>
      </dgm:spPr>
      <dgm:t>
        <a:bodyPr/>
        <a:lstStyle/>
        <a:p>
          <a:r>
            <a:rPr lang="en-US" sz="2000" b="1" dirty="0" smtClean="0">
              <a:latin typeface="Calibri" pitchFamily="34" charset="0"/>
              <a:cs typeface="Calibri" pitchFamily="34" charset="0"/>
            </a:rPr>
            <a:t>Model Construction (Trying on the work)</a:t>
          </a:r>
          <a:endParaRPr lang="en-US" sz="2000" b="1" dirty="0">
            <a:latin typeface="Calibri" pitchFamily="34" charset="0"/>
            <a:cs typeface="Calibri" pitchFamily="34" charset="0"/>
          </a:endParaRPr>
        </a:p>
      </dgm:t>
    </dgm:pt>
    <dgm:pt modelId="{AE8FE370-82B9-40C9-A0F3-EEEE9FF479ED}" type="parTrans" cxnId="{C9D76508-D842-45A5-B2A0-2276E65D7CD3}">
      <dgm:prSet/>
      <dgm:spPr/>
      <dgm:t>
        <a:bodyPr/>
        <a:lstStyle/>
        <a:p>
          <a:endParaRPr lang="en-US"/>
        </a:p>
      </dgm:t>
    </dgm:pt>
    <dgm:pt modelId="{6F6D32F2-C4A5-4079-B707-1B36A5586063}" type="sibTrans" cxnId="{C9D76508-D842-45A5-B2A0-2276E65D7CD3}">
      <dgm:prSet/>
      <dgm:spPr/>
      <dgm:t>
        <a:bodyPr/>
        <a:lstStyle/>
        <a:p>
          <a:endParaRPr lang="en-US"/>
        </a:p>
      </dgm:t>
    </dgm:pt>
    <dgm:pt modelId="{E613D3B3-3042-4EEB-BC90-EBCED1CEC557}">
      <dgm:prSet phldrT="[Text]" custT="1"/>
      <dgm:spPr>
        <a:ln>
          <a:solidFill>
            <a:srgbClr val="CC6600"/>
          </a:solidFill>
        </a:ln>
        <a:scene3d>
          <a:camera prst="orthographicFront"/>
          <a:lightRig rig="threePt" dir="t"/>
        </a:scene3d>
        <a:sp3d>
          <a:bevelT prst="convex"/>
        </a:sp3d>
      </dgm:spPr>
      <dgm:t>
        <a:bodyPr/>
        <a:lstStyle/>
        <a:p>
          <a:r>
            <a:rPr lang="en-US" sz="2000" b="1" dirty="0" smtClean="0">
              <a:latin typeface="Calibri" pitchFamily="34" charset="0"/>
              <a:cs typeface="Calibri" pitchFamily="34" charset="0"/>
            </a:rPr>
            <a:t>Task &amp;                  Instructional Plan</a:t>
          </a:r>
          <a:endParaRPr lang="en-US" sz="2000" b="1" dirty="0">
            <a:latin typeface="Calibri" pitchFamily="34" charset="0"/>
            <a:cs typeface="Calibri" pitchFamily="34" charset="0"/>
          </a:endParaRPr>
        </a:p>
      </dgm:t>
    </dgm:pt>
    <dgm:pt modelId="{82695ACA-A2F7-4EC3-9B42-AB27146C9D51}" type="parTrans" cxnId="{4367BB59-3DAE-4ADD-9B7B-749E6484778C}">
      <dgm:prSet/>
      <dgm:spPr/>
      <dgm:t>
        <a:bodyPr/>
        <a:lstStyle/>
        <a:p>
          <a:endParaRPr lang="en-US"/>
        </a:p>
      </dgm:t>
    </dgm:pt>
    <dgm:pt modelId="{54700DB2-FA35-4522-9FC0-E77F6FD41566}" type="sibTrans" cxnId="{4367BB59-3DAE-4ADD-9B7B-749E6484778C}">
      <dgm:prSet/>
      <dgm:spPr/>
      <dgm:t>
        <a:bodyPr/>
        <a:lstStyle/>
        <a:p>
          <a:endParaRPr lang="en-US"/>
        </a:p>
      </dgm:t>
    </dgm:pt>
    <dgm:pt modelId="{C021A825-F08C-48FD-8DDC-21423EC01E64}">
      <dgm:prSet phldrT="[Text]" custT="1"/>
      <dgm:spPr>
        <a:ln>
          <a:solidFill>
            <a:srgbClr val="CC6600"/>
          </a:solidFill>
        </a:ln>
        <a:scene3d>
          <a:camera prst="orthographicFront"/>
          <a:lightRig rig="threePt" dir="t"/>
        </a:scene3d>
        <a:sp3d>
          <a:bevelT prst="convex"/>
        </a:sp3d>
      </dgm:spPr>
      <dgm:t>
        <a:bodyPr/>
        <a:lstStyle/>
        <a:p>
          <a:r>
            <a:rPr lang="en-US" sz="2000" b="1" dirty="0" smtClean="0">
              <a:latin typeface="Calibri" pitchFamily="34" charset="0"/>
              <a:cs typeface="Calibri" pitchFamily="34" charset="0"/>
            </a:rPr>
            <a:t>Student Work Examination</a:t>
          </a:r>
          <a:endParaRPr lang="en-US" sz="2000" b="1" dirty="0">
            <a:latin typeface="Calibri" pitchFamily="34" charset="0"/>
            <a:cs typeface="Calibri" pitchFamily="34" charset="0"/>
          </a:endParaRPr>
        </a:p>
      </dgm:t>
    </dgm:pt>
    <dgm:pt modelId="{4A2DCC74-117E-4128-A188-466151AA4FD9}" type="parTrans" cxnId="{A1447245-A475-4919-8300-1E80CE04288D}">
      <dgm:prSet/>
      <dgm:spPr/>
      <dgm:t>
        <a:bodyPr/>
        <a:lstStyle/>
        <a:p>
          <a:endParaRPr lang="en-US"/>
        </a:p>
      </dgm:t>
    </dgm:pt>
    <dgm:pt modelId="{3563645C-D0DB-49C5-B8EF-413693E4D93C}" type="sibTrans" cxnId="{A1447245-A475-4919-8300-1E80CE04288D}">
      <dgm:prSet/>
      <dgm:spPr/>
      <dgm:t>
        <a:bodyPr/>
        <a:lstStyle/>
        <a:p>
          <a:endParaRPr lang="en-US"/>
        </a:p>
      </dgm:t>
    </dgm:pt>
    <dgm:pt modelId="{AC877BC5-2FD3-4F06-822B-D4F89598E8ED}">
      <dgm:prSet phldrT="[Text]" custT="1"/>
      <dgm:spPr>
        <a:ln>
          <a:solidFill>
            <a:srgbClr val="CC6600"/>
          </a:solidFill>
        </a:ln>
        <a:scene3d>
          <a:camera prst="orthographicFront"/>
          <a:lightRig rig="threePt" dir="t"/>
        </a:scene3d>
        <a:sp3d>
          <a:bevelT prst="convex"/>
        </a:sp3d>
      </dgm:spPr>
      <dgm:t>
        <a:bodyPr/>
        <a:lstStyle/>
        <a:p>
          <a:r>
            <a:rPr lang="en-US" sz="2000" b="1" dirty="0" smtClean="0">
              <a:latin typeface="Calibri" pitchFamily="34" charset="0"/>
              <a:cs typeface="Calibri" pitchFamily="34" charset="0"/>
            </a:rPr>
            <a:t>Revision of Task &amp;                 Instructional Plan</a:t>
          </a:r>
          <a:endParaRPr lang="en-US" sz="2000" b="1" dirty="0">
            <a:latin typeface="Calibri" pitchFamily="34" charset="0"/>
            <a:cs typeface="Calibri" pitchFamily="34" charset="0"/>
          </a:endParaRPr>
        </a:p>
      </dgm:t>
    </dgm:pt>
    <dgm:pt modelId="{296714EF-27BA-490F-886D-525C2117D1D0}" type="parTrans" cxnId="{FF8526DB-680B-4593-9FFC-C4CFC4305BCC}">
      <dgm:prSet/>
      <dgm:spPr/>
      <dgm:t>
        <a:bodyPr/>
        <a:lstStyle/>
        <a:p>
          <a:endParaRPr lang="en-US"/>
        </a:p>
      </dgm:t>
    </dgm:pt>
    <dgm:pt modelId="{1A29205B-DAD0-44C4-A149-B383A6A6E6B9}" type="sibTrans" cxnId="{FF8526DB-680B-4593-9FFC-C4CFC4305BCC}">
      <dgm:prSet/>
      <dgm:spPr/>
      <dgm:t>
        <a:bodyPr/>
        <a:lstStyle/>
        <a:p>
          <a:endParaRPr lang="en-US"/>
        </a:p>
      </dgm:t>
    </dgm:pt>
    <dgm:pt modelId="{5F05FE68-2554-4940-A31D-6479597B6549}">
      <dgm:prSet custT="1"/>
      <dgm:spPr>
        <a:ln>
          <a:solidFill>
            <a:srgbClr val="CC6600"/>
          </a:solidFill>
        </a:ln>
        <a:scene3d>
          <a:camera prst="orthographicFront"/>
          <a:lightRig rig="threePt" dir="t"/>
        </a:scene3d>
        <a:sp3d>
          <a:bevelT prst="convex"/>
        </a:sp3d>
      </dgm:spPr>
      <dgm:t>
        <a:bodyPr/>
        <a:lstStyle/>
        <a:p>
          <a:r>
            <a:rPr lang="en-US" sz="2000" b="1" dirty="0" smtClean="0">
              <a:latin typeface="Calibri" pitchFamily="34" charset="0"/>
              <a:cs typeface="Calibri" pitchFamily="34" charset="0"/>
            </a:rPr>
            <a:t>Text-based Discussion (Research)</a:t>
          </a:r>
          <a:endParaRPr lang="en-US" sz="2000" b="1" dirty="0">
            <a:latin typeface="Calibri" pitchFamily="34" charset="0"/>
            <a:cs typeface="Calibri" pitchFamily="34" charset="0"/>
          </a:endParaRPr>
        </a:p>
      </dgm:t>
    </dgm:pt>
    <dgm:pt modelId="{4B6DA01B-403E-40CF-AEEF-7D38589DFA70}" type="parTrans" cxnId="{FF3F6377-CBC1-426B-BFEC-8FEC45DB209A}">
      <dgm:prSet/>
      <dgm:spPr/>
      <dgm:t>
        <a:bodyPr/>
        <a:lstStyle/>
        <a:p>
          <a:endParaRPr lang="en-US"/>
        </a:p>
      </dgm:t>
    </dgm:pt>
    <dgm:pt modelId="{C00249DE-B465-40CC-9D9B-C0C6B52BAA21}" type="sibTrans" cxnId="{FF3F6377-CBC1-426B-BFEC-8FEC45DB209A}">
      <dgm:prSet/>
      <dgm:spPr/>
      <dgm:t>
        <a:bodyPr/>
        <a:lstStyle/>
        <a:p>
          <a:endParaRPr lang="en-US"/>
        </a:p>
      </dgm:t>
    </dgm:pt>
    <dgm:pt modelId="{D8A09D6C-874E-474E-AF52-863B2014E542}">
      <dgm:prSet custT="1"/>
      <dgm:spPr>
        <a:ln>
          <a:solidFill>
            <a:srgbClr val="CC6600"/>
          </a:solidFill>
        </a:ln>
        <a:scene3d>
          <a:camera prst="orthographicFront"/>
          <a:lightRig rig="threePt" dir="t"/>
        </a:scene3d>
        <a:sp3d>
          <a:bevelT prst="convex"/>
        </a:sp3d>
      </dgm:spPr>
      <dgm:t>
        <a:bodyPr/>
        <a:lstStyle/>
        <a:p>
          <a:r>
            <a:rPr lang="en-US" sz="2200" b="1" dirty="0" smtClean="0">
              <a:latin typeface="Calibri" pitchFamily="34" charset="0"/>
              <a:cs typeface="Calibri" pitchFamily="34" charset="0"/>
            </a:rPr>
            <a:t>Standards Interpretation</a:t>
          </a:r>
          <a:endParaRPr lang="en-US" sz="2200" b="1" dirty="0">
            <a:latin typeface="Calibri" pitchFamily="34" charset="0"/>
            <a:cs typeface="Calibri" pitchFamily="34" charset="0"/>
          </a:endParaRPr>
        </a:p>
      </dgm:t>
    </dgm:pt>
    <dgm:pt modelId="{E6EEF906-8AFB-4169-8687-84D71F5CD529}" type="parTrans" cxnId="{5A03BB09-03F4-4ADD-914D-442AD80A8D8B}">
      <dgm:prSet/>
      <dgm:spPr/>
      <dgm:t>
        <a:bodyPr/>
        <a:lstStyle/>
        <a:p>
          <a:endParaRPr lang="en-US"/>
        </a:p>
      </dgm:t>
    </dgm:pt>
    <dgm:pt modelId="{2CEAE0CE-4B51-4217-BEE6-E2BDDB041E45}" type="sibTrans" cxnId="{5A03BB09-03F4-4ADD-914D-442AD80A8D8B}">
      <dgm:prSet/>
      <dgm:spPr>
        <a:scene3d>
          <a:camera prst="orthographicFront"/>
          <a:lightRig rig="threePt" dir="t"/>
        </a:scene3d>
        <a:sp3d>
          <a:bevelT prst="convex"/>
        </a:sp3d>
      </dgm:spPr>
      <dgm:t>
        <a:bodyPr/>
        <a:lstStyle/>
        <a:p>
          <a:endParaRPr lang="en-US"/>
        </a:p>
      </dgm:t>
    </dgm:pt>
    <dgm:pt modelId="{5228B38D-46C5-4215-9253-CEF9FD4E5099}" type="pres">
      <dgm:prSet presAssocID="{083F227A-11FF-452F-ADE2-C6627DA32F80}" presName="Name0" presStyleCnt="0">
        <dgm:presLayoutVars>
          <dgm:dir/>
          <dgm:resizeHandles val="exact"/>
        </dgm:presLayoutVars>
      </dgm:prSet>
      <dgm:spPr/>
      <dgm:t>
        <a:bodyPr/>
        <a:lstStyle/>
        <a:p>
          <a:endParaRPr lang="en-US"/>
        </a:p>
      </dgm:t>
    </dgm:pt>
    <dgm:pt modelId="{BA83D74A-4E78-45DA-B643-EA72927F8FD1}" type="pres">
      <dgm:prSet presAssocID="{083F227A-11FF-452F-ADE2-C6627DA32F80}" presName="cycle" presStyleCnt="0"/>
      <dgm:spPr/>
    </dgm:pt>
    <dgm:pt modelId="{7CFCF584-12BE-4EED-95F5-A7CAD4671CE4}" type="pres">
      <dgm:prSet presAssocID="{D8A09D6C-874E-474E-AF52-863B2014E542}" presName="nodeFirstNode" presStyleLbl="node1" presStyleIdx="0" presStyleCnt="7" custScaleX="125544">
        <dgm:presLayoutVars>
          <dgm:bulletEnabled val="1"/>
        </dgm:presLayoutVars>
      </dgm:prSet>
      <dgm:spPr/>
      <dgm:t>
        <a:bodyPr/>
        <a:lstStyle/>
        <a:p>
          <a:endParaRPr lang="en-US"/>
        </a:p>
      </dgm:t>
    </dgm:pt>
    <dgm:pt modelId="{693DE0D4-A08E-47D6-B217-7E22DE9C5BE0}" type="pres">
      <dgm:prSet presAssocID="{2CEAE0CE-4B51-4217-BEE6-E2BDDB041E45}" presName="sibTransFirstNode" presStyleLbl="bgShp" presStyleIdx="0" presStyleCnt="1"/>
      <dgm:spPr/>
      <dgm:t>
        <a:bodyPr/>
        <a:lstStyle/>
        <a:p>
          <a:endParaRPr lang="en-US"/>
        </a:p>
      </dgm:t>
    </dgm:pt>
    <dgm:pt modelId="{CF8D3431-04A6-45E8-8682-AFD3613FCC39}" type="pres">
      <dgm:prSet presAssocID="{3B2DCF8D-740C-41EF-B752-B0940B5E9F6C}" presName="nodeFollowingNodes" presStyleLbl="node1" presStyleIdx="1" presStyleCnt="7" custScaleX="144737" custRadScaleRad="108126" custRadScaleInc="23314">
        <dgm:presLayoutVars>
          <dgm:bulletEnabled val="1"/>
        </dgm:presLayoutVars>
      </dgm:prSet>
      <dgm:spPr/>
      <dgm:t>
        <a:bodyPr/>
        <a:lstStyle/>
        <a:p>
          <a:endParaRPr lang="en-US"/>
        </a:p>
      </dgm:t>
    </dgm:pt>
    <dgm:pt modelId="{2BFD1565-4EAD-453A-A1EB-B4A8AE8DE325}" type="pres">
      <dgm:prSet presAssocID="{5F05FE68-2554-4940-A31D-6479597B6549}" presName="nodeFollowingNodes" presStyleLbl="node1" presStyleIdx="2" presStyleCnt="7" custScaleX="162064" custRadScaleRad="99551" custRadScaleInc="-13489">
        <dgm:presLayoutVars>
          <dgm:bulletEnabled val="1"/>
        </dgm:presLayoutVars>
      </dgm:prSet>
      <dgm:spPr/>
      <dgm:t>
        <a:bodyPr/>
        <a:lstStyle/>
        <a:p>
          <a:endParaRPr lang="en-US"/>
        </a:p>
      </dgm:t>
    </dgm:pt>
    <dgm:pt modelId="{24D19255-2E17-4AFC-843B-092C5F91F3E8}" type="pres">
      <dgm:prSet presAssocID="{BEA1E85D-0E72-4706-B4EE-2BF22C741E4F}" presName="nodeFollowingNodes" presStyleLbl="node1" presStyleIdx="3" presStyleCnt="7" custScaleX="156588" custRadScaleRad="103344" custRadScaleInc="-39222">
        <dgm:presLayoutVars>
          <dgm:bulletEnabled val="1"/>
        </dgm:presLayoutVars>
      </dgm:prSet>
      <dgm:spPr/>
      <dgm:t>
        <a:bodyPr/>
        <a:lstStyle/>
        <a:p>
          <a:endParaRPr lang="en-US"/>
        </a:p>
      </dgm:t>
    </dgm:pt>
    <dgm:pt modelId="{6AE25C80-735F-432C-B74E-9A25FF99A513}" type="pres">
      <dgm:prSet presAssocID="{E613D3B3-3042-4EEB-BC90-EBCED1CEC557}" presName="nodeFollowingNodes" presStyleLbl="node1" presStyleIdx="4" presStyleCnt="7" custScaleX="150852" custRadScaleRad="102558" custRadScaleInc="38185">
        <dgm:presLayoutVars>
          <dgm:bulletEnabled val="1"/>
        </dgm:presLayoutVars>
      </dgm:prSet>
      <dgm:spPr/>
      <dgm:t>
        <a:bodyPr/>
        <a:lstStyle/>
        <a:p>
          <a:endParaRPr lang="en-US"/>
        </a:p>
      </dgm:t>
    </dgm:pt>
    <dgm:pt modelId="{5F738F5F-C539-4510-95D5-87F175A55C30}" type="pres">
      <dgm:prSet presAssocID="{C021A825-F08C-48FD-8DDC-21423EC01E64}" presName="nodeFollowingNodes" presStyleLbl="node1" presStyleIdx="5" presStyleCnt="7" custScaleX="145700" custRadScaleRad="99019" custRadScaleInc="9356">
        <dgm:presLayoutVars>
          <dgm:bulletEnabled val="1"/>
        </dgm:presLayoutVars>
      </dgm:prSet>
      <dgm:spPr/>
      <dgm:t>
        <a:bodyPr/>
        <a:lstStyle/>
        <a:p>
          <a:endParaRPr lang="en-US"/>
        </a:p>
      </dgm:t>
    </dgm:pt>
    <dgm:pt modelId="{5248F340-0121-4519-B526-55F8FADDEC78}" type="pres">
      <dgm:prSet presAssocID="{AC877BC5-2FD3-4F06-822B-D4F89598E8ED}" presName="nodeFollowingNodes" presStyleLbl="node1" presStyleIdx="6" presStyleCnt="7" custScaleX="137455" custRadScaleRad="103451" custRadScaleInc="-16068">
        <dgm:presLayoutVars>
          <dgm:bulletEnabled val="1"/>
        </dgm:presLayoutVars>
      </dgm:prSet>
      <dgm:spPr/>
      <dgm:t>
        <a:bodyPr/>
        <a:lstStyle/>
        <a:p>
          <a:endParaRPr lang="en-US"/>
        </a:p>
      </dgm:t>
    </dgm:pt>
  </dgm:ptLst>
  <dgm:cxnLst>
    <dgm:cxn modelId="{C33BAA74-9CA3-476E-9B75-6F6C0CE70FEA}" type="presOf" srcId="{2CEAE0CE-4B51-4217-BEE6-E2BDDB041E45}" destId="{693DE0D4-A08E-47D6-B217-7E22DE9C5BE0}" srcOrd="0" destOrd="0" presId="urn:microsoft.com/office/officeart/2005/8/layout/cycle3"/>
    <dgm:cxn modelId="{5A03BB09-03F4-4ADD-914D-442AD80A8D8B}" srcId="{083F227A-11FF-452F-ADE2-C6627DA32F80}" destId="{D8A09D6C-874E-474E-AF52-863B2014E542}" srcOrd="0" destOrd="0" parTransId="{E6EEF906-8AFB-4169-8687-84D71F5CD529}" sibTransId="{2CEAE0CE-4B51-4217-BEE6-E2BDDB041E45}"/>
    <dgm:cxn modelId="{4A83E460-CF9F-4F5F-A73E-0D705C3294FC}" type="presOf" srcId="{AC877BC5-2FD3-4F06-822B-D4F89598E8ED}" destId="{5248F340-0121-4519-B526-55F8FADDEC78}" srcOrd="0" destOrd="0" presId="urn:microsoft.com/office/officeart/2005/8/layout/cycle3"/>
    <dgm:cxn modelId="{C9D76508-D842-45A5-B2A0-2276E65D7CD3}" srcId="{083F227A-11FF-452F-ADE2-C6627DA32F80}" destId="{BEA1E85D-0E72-4706-B4EE-2BF22C741E4F}" srcOrd="3" destOrd="0" parTransId="{AE8FE370-82B9-40C9-A0F3-EEEE9FF479ED}" sibTransId="{6F6D32F2-C4A5-4079-B707-1B36A5586063}"/>
    <dgm:cxn modelId="{9B38C601-60C5-4214-B117-4D9FDB6410CC}" type="presOf" srcId="{D8A09D6C-874E-474E-AF52-863B2014E542}" destId="{7CFCF584-12BE-4EED-95F5-A7CAD4671CE4}" srcOrd="0" destOrd="0" presId="urn:microsoft.com/office/officeart/2005/8/layout/cycle3"/>
    <dgm:cxn modelId="{FF8526DB-680B-4593-9FFC-C4CFC4305BCC}" srcId="{083F227A-11FF-452F-ADE2-C6627DA32F80}" destId="{AC877BC5-2FD3-4F06-822B-D4F89598E8ED}" srcOrd="6" destOrd="0" parTransId="{296714EF-27BA-490F-886D-525C2117D1D0}" sibTransId="{1A29205B-DAD0-44C4-A149-B383A6A6E6B9}"/>
    <dgm:cxn modelId="{E904D60C-FB4B-40A2-8AA2-4B64A096C427}" type="presOf" srcId="{C021A825-F08C-48FD-8DDC-21423EC01E64}" destId="{5F738F5F-C539-4510-95D5-87F175A55C30}" srcOrd="0" destOrd="0" presId="urn:microsoft.com/office/officeart/2005/8/layout/cycle3"/>
    <dgm:cxn modelId="{B7F0FCCF-DD55-4FB3-AB67-37275A2847AE}" type="presOf" srcId="{5F05FE68-2554-4940-A31D-6479597B6549}" destId="{2BFD1565-4EAD-453A-A1EB-B4A8AE8DE325}" srcOrd="0" destOrd="0" presId="urn:microsoft.com/office/officeart/2005/8/layout/cycle3"/>
    <dgm:cxn modelId="{C5C08AC7-3C23-4699-8366-553798C8F76A}" srcId="{083F227A-11FF-452F-ADE2-C6627DA32F80}" destId="{3B2DCF8D-740C-41EF-B752-B0940B5E9F6C}" srcOrd="1" destOrd="0" parTransId="{407A5385-DA1C-49C5-8725-4D061C9B597A}" sibTransId="{16B71731-EE65-4916-84EA-762E0391A689}"/>
    <dgm:cxn modelId="{4367BB59-3DAE-4ADD-9B7B-749E6484778C}" srcId="{083F227A-11FF-452F-ADE2-C6627DA32F80}" destId="{E613D3B3-3042-4EEB-BC90-EBCED1CEC557}" srcOrd="4" destOrd="0" parTransId="{82695ACA-A2F7-4EC3-9B42-AB27146C9D51}" sibTransId="{54700DB2-FA35-4522-9FC0-E77F6FD41566}"/>
    <dgm:cxn modelId="{FF3F6377-CBC1-426B-BFEC-8FEC45DB209A}" srcId="{083F227A-11FF-452F-ADE2-C6627DA32F80}" destId="{5F05FE68-2554-4940-A31D-6479597B6549}" srcOrd="2" destOrd="0" parTransId="{4B6DA01B-403E-40CF-AEEF-7D38589DFA70}" sibTransId="{C00249DE-B465-40CC-9D9B-C0C6B52BAA21}"/>
    <dgm:cxn modelId="{A1447245-A475-4919-8300-1E80CE04288D}" srcId="{083F227A-11FF-452F-ADE2-C6627DA32F80}" destId="{C021A825-F08C-48FD-8DDC-21423EC01E64}" srcOrd="5" destOrd="0" parTransId="{4A2DCC74-117E-4128-A188-466151AA4FD9}" sibTransId="{3563645C-D0DB-49C5-B8EF-413693E4D93C}"/>
    <dgm:cxn modelId="{887C7DE3-3BCF-4F90-82EA-D76438E80117}" type="presOf" srcId="{E613D3B3-3042-4EEB-BC90-EBCED1CEC557}" destId="{6AE25C80-735F-432C-B74E-9A25FF99A513}" srcOrd="0" destOrd="0" presId="urn:microsoft.com/office/officeart/2005/8/layout/cycle3"/>
    <dgm:cxn modelId="{679C6180-7174-4B8B-B15B-7CC77C49F850}" type="presOf" srcId="{083F227A-11FF-452F-ADE2-C6627DA32F80}" destId="{5228B38D-46C5-4215-9253-CEF9FD4E5099}" srcOrd="0" destOrd="0" presId="urn:microsoft.com/office/officeart/2005/8/layout/cycle3"/>
    <dgm:cxn modelId="{C43D979D-9754-495D-9CB8-C50F30B50D30}" type="presOf" srcId="{BEA1E85D-0E72-4706-B4EE-2BF22C741E4F}" destId="{24D19255-2E17-4AFC-843B-092C5F91F3E8}" srcOrd="0" destOrd="0" presId="urn:microsoft.com/office/officeart/2005/8/layout/cycle3"/>
    <dgm:cxn modelId="{FEED4BEE-0155-47FB-83AA-817A10AF2D57}" type="presOf" srcId="{3B2DCF8D-740C-41EF-B752-B0940B5E9F6C}" destId="{CF8D3431-04A6-45E8-8682-AFD3613FCC39}" srcOrd="0" destOrd="0" presId="urn:microsoft.com/office/officeart/2005/8/layout/cycle3"/>
    <dgm:cxn modelId="{A3F757AC-A9B4-4D5E-9E5B-1A4C377BD150}" type="presParOf" srcId="{5228B38D-46C5-4215-9253-CEF9FD4E5099}" destId="{BA83D74A-4E78-45DA-B643-EA72927F8FD1}" srcOrd="0" destOrd="0" presId="urn:microsoft.com/office/officeart/2005/8/layout/cycle3"/>
    <dgm:cxn modelId="{F47980FF-EF43-4E29-ACEE-5632534BC2D0}" type="presParOf" srcId="{BA83D74A-4E78-45DA-B643-EA72927F8FD1}" destId="{7CFCF584-12BE-4EED-95F5-A7CAD4671CE4}" srcOrd="0" destOrd="0" presId="urn:microsoft.com/office/officeart/2005/8/layout/cycle3"/>
    <dgm:cxn modelId="{2116753B-98F2-4D3E-A508-2DEDEA00400A}" type="presParOf" srcId="{BA83D74A-4E78-45DA-B643-EA72927F8FD1}" destId="{693DE0D4-A08E-47D6-B217-7E22DE9C5BE0}" srcOrd="1" destOrd="0" presId="urn:microsoft.com/office/officeart/2005/8/layout/cycle3"/>
    <dgm:cxn modelId="{E4054613-AA8C-480A-8C95-2BB093C5B5CA}" type="presParOf" srcId="{BA83D74A-4E78-45DA-B643-EA72927F8FD1}" destId="{CF8D3431-04A6-45E8-8682-AFD3613FCC39}" srcOrd="2" destOrd="0" presId="urn:microsoft.com/office/officeart/2005/8/layout/cycle3"/>
    <dgm:cxn modelId="{0D99310E-82A5-4395-AB28-31A061EF13CE}" type="presParOf" srcId="{BA83D74A-4E78-45DA-B643-EA72927F8FD1}" destId="{2BFD1565-4EAD-453A-A1EB-B4A8AE8DE325}" srcOrd="3" destOrd="0" presId="urn:microsoft.com/office/officeart/2005/8/layout/cycle3"/>
    <dgm:cxn modelId="{D48A1ACA-1424-4F96-8718-E281EAA3079B}" type="presParOf" srcId="{BA83D74A-4E78-45DA-B643-EA72927F8FD1}" destId="{24D19255-2E17-4AFC-843B-092C5F91F3E8}" srcOrd="4" destOrd="0" presId="urn:microsoft.com/office/officeart/2005/8/layout/cycle3"/>
    <dgm:cxn modelId="{8C4FF28F-08FE-4B06-88AB-3DBEF385945E}" type="presParOf" srcId="{BA83D74A-4E78-45DA-B643-EA72927F8FD1}" destId="{6AE25C80-735F-432C-B74E-9A25FF99A513}" srcOrd="5" destOrd="0" presId="urn:microsoft.com/office/officeart/2005/8/layout/cycle3"/>
    <dgm:cxn modelId="{FF07C4A2-ED15-4A73-8012-E3A60AFA0FEE}" type="presParOf" srcId="{BA83D74A-4E78-45DA-B643-EA72927F8FD1}" destId="{5F738F5F-C539-4510-95D5-87F175A55C30}" srcOrd="6" destOrd="0" presId="urn:microsoft.com/office/officeart/2005/8/layout/cycle3"/>
    <dgm:cxn modelId="{64127BCC-20AF-43F5-90E0-D81E02502335}" type="presParOf" srcId="{BA83D74A-4E78-45DA-B643-EA72927F8FD1}" destId="{5248F340-0121-4519-B526-55F8FADDEC78}" srcOrd="7"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9DB559F-F5FD-4860-9305-7DA3D53DCACA}" type="doc">
      <dgm:prSet loTypeId="urn:microsoft.com/office/officeart/2008/layout/RadialCluster" loCatId="cycle" qsTypeId="urn:microsoft.com/office/officeart/2005/8/quickstyle/simple2" qsCatId="simple" csTypeId="urn:microsoft.com/office/officeart/2005/8/colors/accent4_5" csCatId="accent4" phldr="1"/>
      <dgm:spPr/>
      <dgm:t>
        <a:bodyPr/>
        <a:lstStyle/>
        <a:p>
          <a:endParaRPr lang="en-US"/>
        </a:p>
      </dgm:t>
    </dgm:pt>
    <dgm:pt modelId="{0722F1DA-DB19-49BC-A816-D25BEE4E5C1E}">
      <dgm:prSet phldrT="[Text]" custT="1"/>
      <dgm:spPr>
        <a:solidFill>
          <a:srgbClr val="CC6600">
            <a:alpha val="90000"/>
          </a:srgbClr>
        </a:solidFill>
        <a:ln>
          <a:solidFill>
            <a:srgbClr val="CC6600"/>
          </a:solidFill>
        </a:ln>
        <a:scene3d>
          <a:camera prst="orthographicFront"/>
          <a:lightRig rig="threePt" dir="t"/>
        </a:scene3d>
        <a:sp3d>
          <a:bevelT prst="convex"/>
        </a:sp3d>
      </dgm:spPr>
      <dgm:t>
        <a:bodyPr/>
        <a:lstStyle/>
        <a:p>
          <a:r>
            <a:rPr lang="en-US" sz="2800" b="1" dirty="0" smtClean="0">
              <a:latin typeface="Calibri" pitchFamily="34" charset="0"/>
              <a:cs typeface="Calibri" pitchFamily="34" charset="0"/>
            </a:rPr>
            <a:t>Common Core</a:t>
          </a:r>
          <a:endParaRPr lang="en-US" sz="2800" b="1" dirty="0">
            <a:latin typeface="Calibri" pitchFamily="34" charset="0"/>
            <a:cs typeface="Calibri" pitchFamily="34" charset="0"/>
          </a:endParaRPr>
        </a:p>
      </dgm:t>
    </dgm:pt>
    <dgm:pt modelId="{65FC4EB6-10A5-4B79-A965-217B439D90ED}" type="parTrans" cxnId="{7E0294A7-D2C3-41F8-8CCC-FDAAA6157B0C}">
      <dgm:prSet/>
      <dgm:spPr/>
      <dgm:t>
        <a:bodyPr/>
        <a:lstStyle/>
        <a:p>
          <a:endParaRPr lang="en-US"/>
        </a:p>
      </dgm:t>
    </dgm:pt>
    <dgm:pt modelId="{1394C143-36CB-4376-B909-316A007EA198}" type="sibTrans" cxnId="{7E0294A7-D2C3-41F8-8CCC-FDAAA6157B0C}">
      <dgm:prSet/>
      <dgm:spPr/>
      <dgm:t>
        <a:bodyPr/>
        <a:lstStyle/>
        <a:p>
          <a:endParaRPr lang="en-US"/>
        </a:p>
      </dgm:t>
    </dgm:pt>
    <dgm:pt modelId="{761E5F15-6D9C-470E-A2F5-85E924EB0B70}">
      <dgm:prSet phldrT="[Text]" custT="1"/>
      <dgm:spPr>
        <a:solidFill>
          <a:schemeClr val="bg1">
            <a:lumMod val="95000"/>
            <a:alpha val="76667"/>
          </a:schemeClr>
        </a:solidFill>
        <a:ln>
          <a:solidFill>
            <a:srgbClr val="CC6600"/>
          </a:solidFill>
        </a:ln>
        <a:scene3d>
          <a:camera prst="orthographicFront"/>
          <a:lightRig rig="threePt" dir="t"/>
        </a:scene3d>
        <a:sp3d>
          <a:bevelT prst="convex"/>
        </a:sp3d>
      </dgm:spPr>
      <dgm:t>
        <a:bodyPr/>
        <a:lstStyle/>
        <a:p>
          <a:r>
            <a:rPr lang="en-US" sz="2400" b="1" dirty="0" smtClean="0">
              <a:solidFill>
                <a:schemeClr val="tx1"/>
              </a:solidFill>
              <a:latin typeface="Calibri" pitchFamily="34" charset="0"/>
              <a:cs typeface="Calibri" pitchFamily="34" charset="0"/>
            </a:rPr>
            <a:t>Content Standards</a:t>
          </a:r>
          <a:endParaRPr lang="en-US" sz="2400" b="1" dirty="0">
            <a:solidFill>
              <a:schemeClr val="tx1"/>
            </a:solidFill>
            <a:latin typeface="Calibri" pitchFamily="34" charset="0"/>
            <a:cs typeface="Calibri" pitchFamily="34" charset="0"/>
          </a:endParaRPr>
        </a:p>
      </dgm:t>
    </dgm:pt>
    <dgm:pt modelId="{356F8116-5F51-4C02-8433-CF39B2F321CB}" type="parTrans" cxnId="{EEB5754B-DD0D-4606-A345-261C302412BD}">
      <dgm:prSet/>
      <dgm:spPr>
        <a:ln w="38100"/>
      </dgm:spPr>
      <dgm:t>
        <a:bodyPr/>
        <a:lstStyle/>
        <a:p>
          <a:endParaRPr lang="en-US"/>
        </a:p>
      </dgm:t>
    </dgm:pt>
    <dgm:pt modelId="{2777D72A-F641-49E1-AB3A-1550EDCF5C9B}" type="sibTrans" cxnId="{EEB5754B-DD0D-4606-A345-261C302412BD}">
      <dgm:prSet/>
      <dgm:spPr/>
      <dgm:t>
        <a:bodyPr/>
        <a:lstStyle/>
        <a:p>
          <a:endParaRPr lang="en-US"/>
        </a:p>
      </dgm:t>
    </dgm:pt>
    <dgm:pt modelId="{F678CC1E-AE50-4881-BB12-053F472BC8B2}">
      <dgm:prSet phldrT="[Text]"/>
      <dgm:spPr>
        <a:solidFill>
          <a:schemeClr val="bg1">
            <a:lumMod val="95000"/>
            <a:alpha val="63333"/>
          </a:schemeClr>
        </a:solidFill>
        <a:ln>
          <a:solidFill>
            <a:srgbClr val="CC6600"/>
          </a:solidFill>
        </a:ln>
        <a:scene3d>
          <a:camera prst="orthographicFront"/>
          <a:lightRig rig="threePt" dir="t"/>
        </a:scene3d>
        <a:sp3d>
          <a:bevelT prst="convex"/>
        </a:sp3d>
      </dgm:spPr>
      <dgm:t>
        <a:bodyPr/>
        <a:lstStyle/>
        <a:p>
          <a:r>
            <a:rPr lang="en-US" b="1" dirty="0" smtClean="0">
              <a:solidFill>
                <a:schemeClr val="tx1"/>
              </a:solidFill>
              <a:latin typeface="Calibri" pitchFamily="34" charset="0"/>
              <a:cs typeface="Calibri" pitchFamily="34" charset="0"/>
            </a:rPr>
            <a:t>Instructional Shifts</a:t>
          </a:r>
          <a:endParaRPr lang="en-US" b="1" dirty="0">
            <a:solidFill>
              <a:schemeClr val="tx1"/>
            </a:solidFill>
            <a:latin typeface="Calibri" pitchFamily="34" charset="0"/>
            <a:cs typeface="Calibri" pitchFamily="34" charset="0"/>
          </a:endParaRPr>
        </a:p>
      </dgm:t>
    </dgm:pt>
    <dgm:pt modelId="{1672DA26-47AB-4CC7-9F4E-FDE47FD12C31}" type="parTrans" cxnId="{8E5C1B39-0CBF-4F99-BF7B-25272FE1CE74}">
      <dgm:prSet/>
      <dgm:spPr>
        <a:ln w="38100"/>
      </dgm:spPr>
      <dgm:t>
        <a:bodyPr/>
        <a:lstStyle/>
        <a:p>
          <a:endParaRPr lang="en-US"/>
        </a:p>
      </dgm:t>
    </dgm:pt>
    <dgm:pt modelId="{34B9BBB1-31F2-4194-822D-0EF3D0608EF3}" type="sibTrans" cxnId="{8E5C1B39-0CBF-4F99-BF7B-25272FE1CE74}">
      <dgm:prSet/>
      <dgm:spPr/>
      <dgm:t>
        <a:bodyPr/>
        <a:lstStyle/>
        <a:p>
          <a:endParaRPr lang="en-US"/>
        </a:p>
      </dgm:t>
    </dgm:pt>
    <dgm:pt modelId="{2E4204D3-6696-471C-994E-002F52A4DEFB}">
      <dgm:prSet phldrT="[Text]" custT="1"/>
      <dgm:spPr>
        <a:solidFill>
          <a:schemeClr val="bg1">
            <a:lumMod val="95000"/>
            <a:alpha val="50000"/>
          </a:schemeClr>
        </a:solidFill>
        <a:ln>
          <a:solidFill>
            <a:srgbClr val="CC6600"/>
          </a:solidFill>
        </a:ln>
        <a:scene3d>
          <a:camera prst="orthographicFront"/>
          <a:lightRig rig="threePt" dir="t"/>
        </a:scene3d>
        <a:sp3d>
          <a:bevelT prst="convex"/>
        </a:sp3d>
      </dgm:spPr>
      <dgm:t>
        <a:bodyPr/>
        <a:lstStyle/>
        <a:p>
          <a:r>
            <a:rPr lang="en-US" sz="2400" b="1" dirty="0" smtClean="0">
              <a:solidFill>
                <a:schemeClr val="tx1"/>
              </a:solidFill>
              <a:latin typeface="Calibri" pitchFamily="34" charset="0"/>
              <a:cs typeface="Calibri" pitchFamily="34" charset="0"/>
            </a:rPr>
            <a:t>Practices  (Math &amp; Science)/ Descriptors (ELA)</a:t>
          </a:r>
          <a:endParaRPr lang="en-US" sz="2400" b="1" dirty="0">
            <a:solidFill>
              <a:schemeClr val="tx1"/>
            </a:solidFill>
            <a:latin typeface="Calibri" pitchFamily="34" charset="0"/>
            <a:cs typeface="Calibri" pitchFamily="34" charset="0"/>
          </a:endParaRPr>
        </a:p>
      </dgm:t>
    </dgm:pt>
    <dgm:pt modelId="{8EB85BD8-81E3-4F4E-A4C5-F15A9B24E19C}" type="parTrans" cxnId="{D1C260D4-D99D-4E6C-B095-28C440845622}">
      <dgm:prSet/>
      <dgm:spPr>
        <a:ln w="38100"/>
      </dgm:spPr>
      <dgm:t>
        <a:bodyPr/>
        <a:lstStyle/>
        <a:p>
          <a:endParaRPr lang="en-US"/>
        </a:p>
      </dgm:t>
    </dgm:pt>
    <dgm:pt modelId="{938CB149-691F-4DB6-B5D4-E29CACCD5F4D}" type="sibTrans" cxnId="{D1C260D4-D99D-4E6C-B095-28C440845622}">
      <dgm:prSet/>
      <dgm:spPr/>
      <dgm:t>
        <a:bodyPr/>
        <a:lstStyle/>
        <a:p>
          <a:endParaRPr lang="en-US"/>
        </a:p>
      </dgm:t>
    </dgm:pt>
    <dgm:pt modelId="{A38EA9D7-12DF-47DA-9DE7-D262E9C177CC}" type="pres">
      <dgm:prSet presAssocID="{E9DB559F-F5FD-4860-9305-7DA3D53DCACA}" presName="Name0" presStyleCnt="0">
        <dgm:presLayoutVars>
          <dgm:chMax val="1"/>
          <dgm:chPref val="1"/>
          <dgm:dir/>
          <dgm:animOne val="branch"/>
          <dgm:animLvl val="lvl"/>
        </dgm:presLayoutVars>
      </dgm:prSet>
      <dgm:spPr/>
      <dgm:t>
        <a:bodyPr/>
        <a:lstStyle/>
        <a:p>
          <a:endParaRPr lang="en-US"/>
        </a:p>
      </dgm:t>
    </dgm:pt>
    <dgm:pt modelId="{10A575B0-8C5E-450A-8B3F-43F0D9660166}" type="pres">
      <dgm:prSet presAssocID="{0722F1DA-DB19-49BC-A816-D25BEE4E5C1E}" presName="singleCycle" presStyleCnt="0"/>
      <dgm:spPr/>
    </dgm:pt>
    <dgm:pt modelId="{47C81AE8-F7F6-42D6-8CCF-7CA3D277BF1E}" type="pres">
      <dgm:prSet presAssocID="{0722F1DA-DB19-49BC-A816-D25BEE4E5C1E}" presName="singleCenter" presStyleLbl="node1" presStyleIdx="0" presStyleCnt="4" custScaleX="146907" custLinFactNeighborX="2717" custLinFactNeighborY="8707">
        <dgm:presLayoutVars>
          <dgm:chMax val="7"/>
          <dgm:chPref val="7"/>
        </dgm:presLayoutVars>
      </dgm:prSet>
      <dgm:spPr/>
      <dgm:t>
        <a:bodyPr/>
        <a:lstStyle/>
        <a:p>
          <a:endParaRPr lang="en-US"/>
        </a:p>
      </dgm:t>
    </dgm:pt>
    <dgm:pt modelId="{8D38E621-DF6E-4321-907E-079B9FFB8616}" type="pres">
      <dgm:prSet presAssocID="{356F8116-5F51-4C02-8433-CF39B2F321CB}" presName="Name56" presStyleLbl="parChTrans1D2" presStyleIdx="0" presStyleCnt="3"/>
      <dgm:spPr/>
      <dgm:t>
        <a:bodyPr/>
        <a:lstStyle/>
        <a:p>
          <a:endParaRPr lang="en-US"/>
        </a:p>
      </dgm:t>
    </dgm:pt>
    <dgm:pt modelId="{77F1CB3B-CBA5-4C1A-8479-AE3698617C1B}" type="pres">
      <dgm:prSet presAssocID="{761E5F15-6D9C-470E-A2F5-85E924EB0B70}" presName="text0" presStyleLbl="node1" presStyleIdx="1" presStyleCnt="4" custScaleX="283465" custScaleY="221901" custRadScaleRad="79599" custRadScaleInc="6740">
        <dgm:presLayoutVars>
          <dgm:bulletEnabled val="1"/>
        </dgm:presLayoutVars>
      </dgm:prSet>
      <dgm:spPr/>
      <dgm:t>
        <a:bodyPr/>
        <a:lstStyle/>
        <a:p>
          <a:endParaRPr lang="en-US"/>
        </a:p>
      </dgm:t>
    </dgm:pt>
    <dgm:pt modelId="{56D06A3C-7E56-46AF-8C63-2CC4DA20CE2F}" type="pres">
      <dgm:prSet presAssocID="{1672DA26-47AB-4CC7-9F4E-FDE47FD12C31}" presName="Name56" presStyleLbl="parChTrans1D2" presStyleIdx="1" presStyleCnt="3"/>
      <dgm:spPr/>
      <dgm:t>
        <a:bodyPr/>
        <a:lstStyle/>
        <a:p>
          <a:endParaRPr lang="en-US"/>
        </a:p>
      </dgm:t>
    </dgm:pt>
    <dgm:pt modelId="{14AEB114-B6B0-4E46-8F97-A7A5AC85D596}" type="pres">
      <dgm:prSet presAssocID="{F678CC1E-AE50-4881-BB12-053F472BC8B2}" presName="text0" presStyleLbl="node1" presStyleIdx="2" presStyleCnt="4" custScaleX="272377" custScaleY="257820" custRadScaleRad="157232" custRadScaleInc="-28483">
        <dgm:presLayoutVars>
          <dgm:bulletEnabled val="1"/>
        </dgm:presLayoutVars>
      </dgm:prSet>
      <dgm:spPr/>
      <dgm:t>
        <a:bodyPr/>
        <a:lstStyle/>
        <a:p>
          <a:endParaRPr lang="en-US"/>
        </a:p>
      </dgm:t>
    </dgm:pt>
    <dgm:pt modelId="{B2DC80B1-3FF3-4B2B-A877-AA2CDEEF88E0}" type="pres">
      <dgm:prSet presAssocID="{8EB85BD8-81E3-4F4E-A4C5-F15A9B24E19C}" presName="Name56" presStyleLbl="parChTrans1D2" presStyleIdx="2" presStyleCnt="3"/>
      <dgm:spPr/>
      <dgm:t>
        <a:bodyPr/>
        <a:lstStyle/>
        <a:p>
          <a:endParaRPr lang="en-US"/>
        </a:p>
      </dgm:t>
    </dgm:pt>
    <dgm:pt modelId="{06FEF4B9-912F-4E45-9ED9-26394A8A99DE}" type="pres">
      <dgm:prSet presAssocID="{2E4204D3-6696-471C-994E-002F52A4DEFB}" presName="text0" presStyleLbl="node1" presStyleIdx="3" presStyleCnt="4" custScaleX="252571" custScaleY="250158" custRadScaleRad="126345" custRadScaleInc="20736">
        <dgm:presLayoutVars>
          <dgm:bulletEnabled val="1"/>
        </dgm:presLayoutVars>
      </dgm:prSet>
      <dgm:spPr/>
      <dgm:t>
        <a:bodyPr/>
        <a:lstStyle/>
        <a:p>
          <a:endParaRPr lang="en-US"/>
        </a:p>
      </dgm:t>
    </dgm:pt>
  </dgm:ptLst>
  <dgm:cxnLst>
    <dgm:cxn modelId="{8E5C1B39-0CBF-4F99-BF7B-25272FE1CE74}" srcId="{0722F1DA-DB19-49BC-A816-D25BEE4E5C1E}" destId="{F678CC1E-AE50-4881-BB12-053F472BC8B2}" srcOrd="1" destOrd="0" parTransId="{1672DA26-47AB-4CC7-9F4E-FDE47FD12C31}" sibTransId="{34B9BBB1-31F2-4194-822D-0EF3D0608EF3}"/>
    <dgm:cxn modelId="{2FDB1E5A-E6A5-4C10-9146-750C8A2B12B0}" type="presOf" srcId="{8EB85BD8-81E3-4F4E-A4C5-F15A9B24E19C}" destId="{B2DC80B1-3FF3-4B2B-A877-AA2CDEEF88E0}" srcOrd="0" destOrd="0" presId="urn:microsoft.com/office/officeart/2008/layout/RadialCluster"/>
    <dgm:cxn modelId="{82441811-4308-4EA6-A1D3-2B73B24EC110}" type="presOf" srcId="{2E4204D3-6696-471C-994E-002F52A4DEFB}" destId="{06FEF4B9-912F-4E45-9ED9-26394A8A99DE}" srcOrd="0" destOrd="0" presId="urn:microsoft.com/office/officeart/2008/layout/RadialCluster"/>
    <dgm:cxn modelId="{3DACDF5D-59CB-4983-97B3-E4131DF00E10}" type="presOf" srcId="{1672DA26-47AB-4CC7-9F4E-FDE47FD12C31}" destId="{56D06A3C-7E56-46AF-8C63-2CC4DA20CE2F}" srcOrd="0" destOrd="0" presId="urn:microsoft.com/office/officeart/2008/layout/RadialCluster"/>
    <dgm:cxn modelId="{F18FF1E5-7257-4D26-9EA2-E8556A7C444F}" type="presOf" srcId="{F678CC1E-AE50-4881-BB12-053F472BC8B2}" destId="{14AEB114-B6B0-4E46-8F97-A7A5AC85D596}" srcOrd="0" destOrd="0" presId="urn:microsoft.com/office/officeart/2008/layout/RadialCluster"/>
    <dgm:cxn modelId="{D1C260D4-D99D-4E6C-B095-28C440845622}" srcId="{0722F1DA-DB19-49BC-A816-D25BEE4E5C1E}" destId="{2E4204D3-6696-471C-994E-002F52A4DEFB}" srcOrd="2" destOrd="0" parTransId="{8EB85BD8-81E3-4F4E-A4C5-F15A9B24E19C}" sibTransId="{938CB149-691F-4DB6-B5D4-E29CACCD5F4D}"/>
    <dgm:cxn modelId="{1A96FCE3-D48B-4341-B63A-EE7D57058C6B}" type="presOf" srcId="{E9DB559F-F5FD-4860-9305-7DA3D53DCACA}" destId="{A38EA9D7-12DF-47DA-9DE7-D262E9C177CC}" srcOrd="0" destOrd="0" presId="urn:microsoft.com/office/officeart/2008/layout/RadialCluster"/>
    <dgm:cxn modelId="{7E0294A7-D2C3-41F8-8CCC-FDAAA6157B0C}" srcId="{E9DB559F-F5FD-4860-9305-7DA3D53DCACA}" destId="{0722F1DA-DB19-49BC-A816-D25BEE4E5C1E}" srcOrd="0" destOrd="0" parTransId="{65FC4EB6-10A5-4B79-A965-217B439D90ED}" sibTransId="{1394C143-36CB-4376-B909-316A007EA198}"/>
    <dgm:cxn modelId="{1557FC39-D397-4268-88C0-B9EF9C98B7CE}" type="presOf" srcId="{356F8116-5F51-4C02-8433-CF39B2F321CB}" destId="{8D38E621-DF6E-4321-907E-079B9FFB8616}" srcOrd="0" destOrd="0" presId="urn:microsoft.com/office/officeart/2008/layout/RadialCluster"/>
    <dgm:cxn modelId="{EEB5754B-DD0D-4606-A345-261C302412BD}" srcId="{0722F1DA-DB19-49BC-A816-D25BEE4E5C1E}" destId="{761E5F15-6D9C-470E-A2F5-85E924EB0B70}" srcOrd="0" destOrd="0" parTransId="{356F8116-5F51-4C02-8433-CF39B2F321CB}" sibTransId="{2777D72A-F641-49E1-AB3A-1550EDCF5C9B}"/>
    <dgm:cxn modelId="{CF126CF7-E624-4F34-975E-1A138ED54B2C}" type="presOf" srcId="{0722F1DA-DB19-49BC-A816-D25BEE4E5C1E}" destId="{47C81AE8-F7F6-42D6-8CCF-7CA3D277BF1E}" srcOrd="0" destOrd="0" presId="urn:microsoft.com/office/officeart/2008/layout/RadialCluster"/>
    <dgm:cxn modelId="{13D9E781-2021-4652-BDB8-8721310681EB}" type="presOf" srcId="{761E5F15-6D9C-470E-A2F5-85E924EB0B70}" destId="{77F1CB3B-CBA5-4C1A-8479-AE3698617C1B}" srcOrd="0" destOrd="0" presId="urn:microsoft.com/office/officeart/2008/layout/RadialCluster"/>
    <dgm:cxn modelId="{06DB5261-4CF5-4D09-9F3F-EE2108FA9B6A}" type="presParOf" srcId="{A38EA9D7-12DF-47DA-9DE7-D262E9C177CC}" destId="{10A575B0-8C5E-450A-8B3F-43F0D9660166}" srcOrd="0" destOrd="0" presId="urn:microsoft.com/office/officeart/2008/layout/RadialCluster"/>
    <dgm:cxn modelId="{58DB7A7B-6E25-4BF4-B05E-663DEB527EDB}" type="presParOf" srcId="{10A575B0-8C5E-450A-8B3F-43F0D9660166}" destId="{47C81AE8-F7F6-42D6-8CCF-7CA3D277BF1E}" srcOrd="0" destOrd="0" presId="urn:microsoft.com/office/officeart/2008/layout/RadialCluster"/>
    <dgm:cxn modelId="{CAFBF318-266E-4414-B5E9-BB3B02F5FF5B}" type="presParOf" srcId="{10A575B0-8C5E-450A-8B3F-43F0D9660166}" destId="{8D38E621-DF6E-4321-907E-079B9FFB8616}" srcOrd="1" destOrd="0" presId="urn:microsoft.com/office/officeart/2008/layout/RadialCluster"/>
    <dgm:cxn modelId="{6F48FC2A-94FB-439F-8989-E35BEB4E3C46}" type="presParOf" srcId="{10A575B0-8C5E-450A-8B3F-43F0D9660166}" destId="{77F1CB3B-CBA5-4C1A-8479-AE3698617C1B}" srcOrd="2" destOrd="0" presId="urn:microsoft.com/office/officeart/2008/layout/RadialCluster"/>
    <dgm:cxn modelId="{ED08E3C7-C2BE-4695-9680-C38EEABCA7CB}" type="presParOf" srcId="{10A575B0-8C5E-450A-8B3F-43F0D9660166}" destId="{56D06A3C-7E56-46AF-8C63-2CC4DA20CE2F}" srcOrd="3" destOrd="0" presId="urn:microsoft.com/office/officeart/2008/layout/RadialCluster"/>
    <dgm:cxn modelId="{60D981AC-DDE9-400C-BAD6-0A7095386664}" type="presParOf" srcId="{10A575B0-8C5E-450A-8B3F-43F0D9660166}" destId="{14AEB114-B6B0-4E46-8F97-A7A5AC85D596}" srcOrd="4" destOrd="0" presId="urn:microsoft.com/office/officeart/2008/layout/RadialCluster"/>
    <dgm:cxn modelId="{C2618A2D-DAE5-4E00-ADB2-ADBF76226051}" type="presParOf" srcId="{10A575B0-8C5E-450A-8B3F-43F0D9660166}" destId="{B2DC80B1-3FF3-4B2B-A877-AA2CDEEF88E0}" srcOrd="5" destOrd="0" presId="urn:microsoft.com/office/officeart/2008/layout/RadialCluster"/>
    <dgm:cxn modelId="{0C47E9F6-EAE2-45EE-B4F6-8D81CCFD1C00}" type="presParOf" srcId="{10A575B0-8C5E-450A-8B3F-43F0D9660166}" destId="{06FEF4B9-912F-4E45-9ED9-26394A8A99DE}"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3F227A-11FF-452F-ADE2-C6627DA32F80}" type="doc">
      <dgm:prSet loTypeId="urn:microsoft.com/office/officeart/2005/8/layout/cycle3" loCatId="cycle" qsTypeId="urn:microsoft.com/office/officeart/2005/8/quickstyle/simple2" qsCatId="simple" csTypeId="urn:microsoft.com/office/officeart/2005/8/colors/accent0_2" csCatId="mainScheme" phldr="1"/>
      <dgm:spPr/>
      <dgm:t>
        <a:bodyPr/>
        <a:lstStyle/>
        <a:p>
          <a:endParaRPr lang="en-US"/>
        </a:p>
      </dgm:t>
    </dgm:pt>
    <dgm:pt modelId="{3B2DCF8D-740C-41EF-B752-B0940B5E9F6C}">
      <dgm:prSet phldrT="[Text]" custT="1"/>
      <dgm:spPr>
        <a:ln>
          <a:solidFill>
            <a:srgbClr val="CC6600"/>
          </a:solidFill>
        </a:ln>
        <a:scene3d>
          <a:camera prst="orthographicFront"/>
          <a:lightRig rig="threePt" dir="t"/>
        </a:scene3d>
        <a:sp3d>
          <a:bevelT prst="convex"/>
        </a:sp3d>
      </dgm:spPr>
      <dgm:t>
        <a:bodyPr/>
        <a:lstStyle/>
        <a:p>
          <a:r>
            <a:rPr lang="en-US" sz="2000" b="1" dirty="0" smtClean="0">
              <a:latin typeface="Calibri" pitchFamily="34" charset="0"/>
              <a:cs typeface="Calibri" pitchFamily="34" charset="0"/>
            </a:rPr>
            <a:t>Expected Evidence of  Student Learning</a:t>
          </a:r>
          <a:endParaRPr lang="en-US" sz="2000" b="1" dirty="0">
            <a:latin typeface="Calibri" pitchFamily="34" charset="0"/>
            <a:cs typeface="Calibri" pitchFamily="34" charset="0"/>
          </a:endParaRPr>
        </a:p>
      </dgm:t>
    </dgm:pt>
    <dgm:pt modelId="{407A5385-DA1C-49C5-8725-4D061C9B597A}" type="parTrans" cxnId="{C5C08AC7-3C23-4699-8366-553798C8F76A}">
      <dgm:prSet/>
      <dgm:spPr/>
      <dgm:t>
        <a:bodyPr/>
        <a:lstStyle/>
        <a:p>
          <a:endParaRPr lang="en-US"/>
        </a:p>
      </dgm:t>
    </dgm:pt>
    <dgm:pt modelId="{16B71731-EE65-4916-84EA-762E0391A689}" type="sibTrans" cxnId="{C5C08AC7-3C23-4699-8366-553798C8F76A}">
      <dgm:prSet/>
      <dgm:spPr/>
      <dgm:t>
        <a:bodyPr/>
        <a:lstStyle/>
        <a:p>
          <a:endParaRPr lang="en-US"/>
        </a:p>
      </dgm:t>
    </dgm:pt>
    <dgm:pt modelId="{BEA1E85D-0E72-4706-B4EE-2BF22C741E4F}">
      <dgm:prSet phldrT="[Text]" custT="1"/>
      <dgm:spPr>
        <a:ln>
          <a:solidFill>
            <a:srgbClr val="CC6600"/>
          </a:solidFill>
        </a:ln>
        <a:scene3d>
          <a:camera prst="orthographicFront"/>
          <a:lightRig rig="threePt" dir="t"/>
        </a:scene3d>
        <a:sp3d>
          <a:bevelT prst="convex"/>
        </a:sp3d>
      </dgm:spPr>
      <dgm:t>
        <a:bodyPr/>
        <a:lstStyle/>
        <a:p>
          <a:r>
            <a:rPr lang="en-US" sz="2000" b="1" dirty="0" smtClean="0">
              <a:latin typeface="Calibri" pitchFamily="34" charset="0"/>
              <a:cs typeface="Calibri" pitchFamily="34" charset="0"/>
            </a:rPr>
            <a:t>Model Construction (Trying on the work)</a:t>
          </a:r>
          <a:endParaRPr lang="en-US" sz="2000" b="1" dirty="0">
            <a:latin typeface="Calibri" pitchFamily="34" charset="0"/>
            <a:cs typeface="Calibri" pitchFamily="34" charset="0"/>
          </a:endParaRPr>
        </a:p>
      </dgm:t>
    </dgm:pt>
    <dgm:pt modelId="{AE8FE370-82B9-40C9-A0F3-EEEE9FF479ED}" type="parTrans" cxnId="{C9D76508-D842-45A5-B2A0-2276E65D7CD3}">
      <dgm:prSet/>
      <dgm:spPr/>
      <dgm:t>
        <a:bodyPr/>
        <a:lstStyle/>
        <a:p>
          <a:endParaRPr lang="en-US"/>
        </a:p>
      </dgm:t>
    </dgm:pt>
    <dgm:pt modelId="{6F6D32F2-C4A5-4079-B707-1B36A5586063}" type="sibTrans" cxnId="{C9D76508-D842-45A5-B2A0-2276E65D7CD3}">
      <dgm:prSet/>
      <dgm:spPr/>
      <dgm:t>
        <a:bodyPr/>
        <a:lstStyle/>
        <a:p>
          <a:endParaRPr lang="en-US"/>
        </a:p>
      </dgm:t>
    </dgm:pt>
    <dgm:pt modelId="{E613D3B3-3042-4EEB-BC90-EBCED1CEC557}">
      <dgm:prSet phldrT="[Text]" custT="1"/>
      <dgm:spPr>
        <a:ln>
          <a:solidFill>
            <a:srgbClr val="CC6600"/>
          </a:solidFill>
        </a:ln>
        <a:scene3d>
          <a:camera prst="orthographicFront"/>
          <a:lightRig rig="threePt" dir="t"/>
        </a:scene3d>
        <a:sp3d>
          <a:bevelT prst="convex"/>
        </a:sp3d>
      </dgm:spPr>
      <dgm:t>
        <a:bodyPr/>
        <a:lstStyle/>
        <a:p>
          <a:r>
            <a:rPr lang="en-US" sz="2000" b="1" dirty="0" smtClean="0">
              <a:latin typeface="Calibri" pitchFamily="34" charset="0"/>
              <a:cs typeface="Calibri" pitchFamily="34" charset="0"/>
            </a:rPr>
            <a:t>Task &amp;                  Instructional Plan</a:t>
          </a:r>
          <a:endParaRPr lang="en-US" sz="2000" b="1" dirty="0">
            <a:latin typeface="Calibri" pitchFamily="34" charset="0"/>
            <a:cs typeface="Calibri" pitchFamily="34" charset="0"/>
          </a:endParaRPr>
        </a:p>
      </dgm:t>
    </dgm:pt>
    <dgm:pt modelId="{82695ACA-A2F7-4EC3-9B42-AB27146C9D51}" type="parTrans" cxnId="{4367BB59-3DAE-4ADD-9B7B-749E6484778C}">
      <dgm:prSet/>
      <dgm:spPr/>
      <dgm:t>
        <a:bodyPr/>
        <a:lstStyle/>
        <a:p>
          <a:endParaRPr lang="en-US"/>
        </a:p>
      </dgm:t>
    </dgm:pt>
    <dgm:pt modelId="{54700DB2-FA35-4522-9FC0-E77F6FD41566}" type="sibTrans" cxnId="{4367BB59-3DAE-4ADD-9B7B-749E6484778C}">
      <dgm:prSet/>
      <dgm:spPr/>
      <dgm:t>
        <a:bodyPr/>
        <a:lstStyle/>
        <a:p>
          <a:endParaRPr lang="en-US"/>
        </a:p>
      </dgm:t>
    </dgm:pt>
    <dgm:pt modelId="{C021A825-F08C-48FD-8DDC-21423EC01E64}">
      <dgm:prSet phldrT="[Text]" custT="1"/>
      <dgm:spPr>
        <a:ln>
          <a:solidFill>
            <a:srgbClr val="CC6600"/>
          </a:solidFill>
        </a:ln>
        <a:scene3d>
          <a:camera prst="orthographicFront"/>
          <a:lightRig rig="threePt" dir="t"/>
        </a:scene3d>
        <a:sp3d>
          <a:bevelT prst="convex"/>
        </a:sp3d>
      </dgm:spPr>
      <dgm:t>
        <a:bodyPr/>
        <a:lstStyle/>
        <a:p>
          <a:r>
            <a:rPr lang="en-US" sz="2000" b="1" dirty="0" smtClean="0">
              <a:latin typeface="Calibri" pitchFamily="34" charset="0"/>
              <a:cs typeface="Calibri" pitchFamily="34" charset="0"/>
            </a:rPr>
            <a:t>Student Work Examination</a:t>
          </a:r>
          <a:endParaRPr lang="en-US" sz="2000" b="1" dirty="0">
            <a:latin typeface="Calibri" pitchFamily="34" charset="0"/>
            <a:cs typeface="Calibri" pitchFamily="34" charset="0"/>
          </a:endParaRPr>
        </a:p>
      </dgm:t>
    </dgm:pt>
    <dgm:pt modelId="{4A2DCC74-117E-4128-A188-466151AA4FD9}" type="parTrans" cxnId="{A1447245-A475-4919-8300-1E80CE04288D}">
      <dgm:prSet/>
      <dgm:spPr/>
      <dgm:t>
        <a:bodyPr/>
        <a:lstStyle/>
        <a:p>
          <a:endParaRPr lang="en-US"/>
        </a:p>
      </dgm:t>
    </dgm:pt>
    <dgm:pt modelId="{3563645C-D0DB-49C5-B8EF-413693E4D93C}" type="sibTrans" cxnId="{A1447245-A475-4919-8300-1E80CE04288D}">
      <dgm:prSet/>
      <dgm:spPr/>
      <dgm:t>
        <a:bodyPr/>
        <a:lstStyle/>
        <a:p>
          <a:endParaRPr lang="en-US"/>
        </a:p>
      </dgm:t>
    </dgm:pt>
    <dgm:pt modelId="{AC877BC5-2FD3-4F06-822B-D4F89598E8ED}">
      <dgm:prSet phldrT="[Text]" custT="1"/>
      <dgm:spPr>
        <a:ln>
          <a:solidFill>
            <a:srgbClr val="CC6600"/>
          </a:solidFill>
        </a:ln>
        <a:scene3d>
          <a:camera prst="orthographicFront"/>
          <a:lightRig rig="threePt" dir="t"/>
        </a:scene3d>
        <a:sp3d>
          <a:bevelT prst="convex"/>
        </a:sp3d>
      </dgm:spPr>
      <dgm:t>
        <a:bodyPr/>
        <a:lstStyle/>
        <a:p>
          <a:r>
            <a:rPr lang="en-US" sz="2000" b="1" dirty="0" smtClean="0">
              <a:latin typeface="Calibri" pitchFamily="34" charset="0"/>
              <a:cs typeface="Calibri" pitchFamily="34" charset="0"/>
            </a:rPr>
            <a:t>Revision of Task &amp;                 Instructional Plan</a:t>
          </a:r>
          <a:endParaRPr lang="en-US" sz="2000" b="1" dirty="0">
            <a:latin typeface="Calibri" pitchFamily="34" charset="0"/>
            <a:cs typeface="Calibri" pitchFamily="34" charset="0"/>
          </a:endParaRPr>
        </a:p>
      </dgm:t>
    </dgm:pt>
    <dgm:pt modelId="{296714EF-27BA-490F-886D-525C2117D1D0}" type="parTrans" cxnId="{FF8526DB-680B-4593-9FFC-C4CFC4305BCC}">
      <dgm:prSet/>
      <dgm:spPr/>
      <dgm:t>
        <a:bodyPr/>
        <a:lstStyle/>
        <a:p>
          <a:endParaRPr lang="en-US"/>
        </a:p>
      </dgm:t>
    </dgm:pt>
    <dgm:pt modelId="{1A29205B-DAD0-44C4-A149-B383A6A6E6B9}" type="sibTrans" cxnId="{FF8526DB-680B-4593-9FFC-C4CFC4305BCC}">
      <dgm:prSet/>
      <dgm:spPr/>
      <dgm:t>
        <a:bodyPr/>
        <a:lstStyle/>
        <a:p>
          <a:endParaRPr lang="en-US"/>
        </a:p>
      </dgm:t>
    </dgm:pt>
    <dgm:pt modelId="{5F05FE68-2554-4940-A31D-6479597B6549}">
      <dgm:prSet custT="1"/>
      <dgm:spPr>
        <a:ln>
          <a:solidFill>
            <a:srgbClr val="CC6600"/>
          </a:solidFill>
        </a:ln>
        <a:scene3d>
          <a:camera prst="orthographicFront"/>
          <a:lightRig rig="threePt" dir="t"/>
        </a:scene3d>
        <a:sp3d>
          <a:bevelT prst="convex"/>
        </a:sp3d>
      </dgm:spPr>
      <dgm:t>
        <a:bodyPr/>
        <a:lstStyle/>
        <a:p>
          <a:r>
            <a:rPr lang="en-US" sz="2000" b="1" dirty="0" smtClean="0">
              <a:latin typeface="Calibri" pitchFamily="34" charset="0"/>
              <a:cs typeface="Calibri" pitchFamily="34" charset="0"/>
            </a:rPr>
            <a:t>Text-based Discussion (Research)</a:t>
          </a:r>
          <a:endParaRPr lang="en-US" sz="2000" b="1" dirty="0">
            <a:latin typeface="Calibri" pitchFamily="34" charset="0"/>
            <a:cs typeface="Calibri" pitchFamily="34" charset="0"/>
          </a:endParaRPr>
        </a:p>
      </dgm:t>
    </dgm:pt>
    <dgm:pt modelId="{4B6DA01B-403E-40CF-AEEF-7D38589DFA70}" type="parTrans" cxnId="{FF3F6377-CBC1-426B-BFEC-8FEC45DB209A}">
      <dgm:prSet/>
      <dgm:spPr/>
      <dgm:t>
        <a:bodyPr/>
        <a:lstStyle/>
        <a:p>
          <a:endParaRPr lang="en-US"/>
        </a:p>
      </dgm:t>
    </dgm:pt>
    <dgm:pt modelId="{C00249DE-B465-40CC-9D9B-C0C6B52BAA21}" type="sibTrans" cxnId="{FF3F6377-CBC1-426B-BFEC-8FEC45DB209A}">
      <dgm:prSet/>
      <dgm:spPr/>
      <dgm:t>
        <a:bodyPr/>
        <a:lstStyle/>
        <a:p>
          <a:endParaRPr lang="en-US"/>
        </a:p>
      </dgm:t>
    </dgm:pt>
    <dgm:pt modelId="{D8A09D6C-874E-474E-AF52-863B2014E542}">
      <dgm:prSet custT="1"/>
      <dgm:spPr>
        <a:ln>
          <a:solidFill>
            <a:srgbClr val="CC6600"/>
          </a:solidFill>
        </a:ln>
        <a:scene3d>
          <a:camera prst="orthographicFront"/>
          <a:lightRig rig="threePt" dir="t"/>
        </a:scene3d>
        <a:sp3d>
          <a:bevelT prst="convex"/>
        </a:sp3d>
      </dgm:spPr>
      <dgm:t>
        <a:bodyPr/>
        <a:lstStyle/>
        <a:p>
          <a:r>
            <a:rPr lang="en-US" sz="2200" b="1" dirty="0" smtClean="0">
              <a:latin typeface="Calibri" pitchFamily="34" charset="0"/>
              <a:cs typeface="Calibri" pitchFamily="34" charset="0"/>
            </a:rPr>
            <a:t>Standards Interpretation</a:t>
          </a:r>
          <a:endParaRPr lang="en-US" sz="2200" b="1" dirty="0">
            <a:latin typeface="Calibri" pitchFamily="34" charset="0"/>
            <a:cs typeface="Calibri" pitchFamily="34" charset="0"/>
          </a:endParaRPr>
        </a:p>
      </dgm:t>
    </dgm:pt>
    <dgm:pt modelId="{E6EEF906-8AFB-4169-8687-84D71F5CD529}" type="parTrans" cxnId="{5A03BB09-03F4-4ADD-914D-442AD80A8D8B}">
      <dgm:prSet/>
      <dgm:spPr/>
      <dgm:t>
        <a:bodyPr/>
        <a:lstStyle/>
        <a:p>
          <a:endParaRPr lang="en-US"/>
        </a:p>
      </dgm:t>
    </dgm:pt>
    <dgm:pt modelId="{2CEAE0CE-4B51-4217-BEE6-E2BDDB041E45}" type="sibTrans" cxnId="{5A03BB09-03F4-4ADD-914D-442AD80A8D8B}">
      <dgm:prSet/>
      <dgm:spPr>
        <a:scene3d>
          <a:camera prst="orthographicFront"/>
          <a:lightRig rig="threePt" dir="t"/>
        </a:scene3d>
        <a:sp3d>
          <a:bevelT prst="convex"/>
        </a:sp3d>
      </dgm:spPr>
      <dgm:t>
        <a:bodyPr/>
        <a:lstStyle/>
        <a:p>
          <a:endParaRPr lang="en-US"/>
        </a:p>
      </dgm:t>
    </dgm:pt>
    <dgm:pt modelId="{5228B38D-46C5-4215-9253-CEF9FD4E5099}" type="pres">
      <dgm:prSet presAssocID="{083F227A-11FF-452F-ADE2-C6627DA32F80}" presName="Name0" presStyleCnt="0">
        <dgm:presLayoutVars>
          <dgm:dir/>
          <dgm:resizeHandles val="exact"/>
        </dgm:presLayoutVars>
      </dgm:prSet>
      <dgm:spPr/>
      <dgm:t>
        <a:bodyPr/>
        <a:lstStyle/>
        <a:p>
          <a:endParaRPr lang="en-US"/>
        </a:p>
      </dgm:t>
    </dgm:pt>
    <dgm:pt modelId="{BA83D74A-4E78-45DA-B643-EA72927F8FD1}" type="pres">
      <dgm:prSet presAssocID="{083F227A-11FF-452F-ADE2-C6627DA32F80}" presName="cycle" presStyleCnt="0"/>
      <dgm:spPr/>
    </dgm:pt>
    <dgm:pt modelId="{7CFCF584-12BE-4EED-95F5-A7CAD4671CE4}" type="pres">
      <dgm:prSet presAssocID="{D8A09D6C-874E-474E-AF52-863B2014E542}" presName="nodeFirstNode" presStyleLbl="node1" presStyleIdx="0" presStyleCnt="7" custScaleX="125544">
        <dgm:presLayoutVars>
          <dgm:bulletEnabled val="1"/>
        </dgm:presLayoutVars>
      </dgm:prSet>
      <dgm:spPr/>
      <dgm:t>
        <a:bodyPr/>
        <a:lstStyle/>
        <a:p>
          <a:endParaRPr lang="en-US"/>
        </a:p>
      </dgm:t>
    </dgm:pt>
    <dgm:pt modelId="{693DE0D4-A08E-47D6-B217-7E22DE9C5BE0}" type="pres">
      <dgm:prSet presAssocID="{2CEAE0CE-4B51-4217-BEE6-E2BDDB041E45}" presName="sibTransFirstNode" presStyleLbl="bgShp" presStyleIdx="0" presStyleCnt="1"/>
      <dgm:spPr/>
      <dgm:t>
        <a:bodyPr/>
        <a:lstStyle/>
        <a:p>
          <a:endParaRPr lang="en-US"/>
        </a:p>
      </dgm:t>
    </dgm:pt>
    <dgm:pt modelId="{CF8D3431-04A6-45E8-8682-AFD3613FCC39}" type="pres">
      <dgm:prSet presAssocID="{3B2DCF8D-740C-41EF-B752-B0940B5E9F6C}" presName="nodeFollowingNodes" presStyleLbl="node1" presStyleIdx="1" presStyleCnt="7" custScaleX="144737" custRadScaleRad="108126" custRadScaleInc="23314">
        <dgm:presLayoutVars>
          <dgm:bulletEnabled val="1"/>
        </dgm:presLayoutVars>
      </dgm:prSet>
      <dgm:spPr/>
      <dgm:t>
        <a:bodyPr/>
        <a:lstStyle/>
        <a:p>
          <a:endParaRPr lang="en-US"/>
        </a:p>
      </dgm:t>
    </dgm:pt>
    <dgm:pt modelId="{2BFD1565-4EAD-453A-A1EB-B4A8AE8DE325}" type="pres">
      <dgm:prSet presAssocID="{5F05FE68-2554-4940-A31D-6479597B6549}" presName="nodeFollowingNodes" presStyleLbl="node1" presStyleIdx="2" presStyleCnt="7" custScaleX="162064" custRadScaleRad="99551" custRadScaleInc="-13489">
        <dgm:presLayoutVars>
          <dgm:bulletEnabled val="1"/>
        </dgm:presLayoutVars>
      </dgm:prSet>
      <dgm:spPr/>
      <dgm:t>
        <a:bodyPr/>
        <a:lstStyle/>
        <a:p>
          <a:endParaRPr lang="en-US"/>
        </a:p>
      </dgm:t>
    </dgm:pt>
    <dgm:pt modelId="{24D19255-2E17-4AFC-843B-092C5F91F3E8}" type="pres">
      <dgm:prSet presAssocID="{BEA1E85D-0E72-4706-B4EE-2BF22C741E4F}" presName="nodeFollowingNodes" presStyleLbl="node1" presStyleIdx="3" presStyleCnt="7" custScaleX="156588" custRadScaleRad="103344" custRadScaleInc="-39222">
        <dgm:presLayoutVars>
          <dgm:bulletEnabled val="1"/>
        </dgm:presLayoutVars>
      </dgm:prSet>
      <dgm:spPr/>
      <dgm:t>
        <a:bodyPr/>
        <a:lstStyle/>
        <a:p>
          <a:endParaRPr lang="en-US"/>
        </a:p>
      </dgm:t>
    </dgm:pt>
    <dgm:pt modelId="{6AE25C80-735F-432C-B74E-9A25FF99A513}" type="pres">
      <dgm:prSet presAssocID="{E613D3B3-3042-4EEB-BC90-EBCED1CEC557}" presName="nodeFollowingNodes" presStyleLbl="node1" presStyleIdx="4" presStyleCnt="7" custScaleX="150852" custRadScaleRad="102558" custRadScaleInc="38185">
        <dgm:presLayoutVars>
          <dgm:bulletEnabled val="1"/>
        </dgm:presLayoutVars>
      </dgm:prSet>
      <dgm:spPr/>
      <dgm:t>
        <a:bodyPr/>
        <a:lstStyle/>
        <a:p>
          <a:endParaRPr lang="en-US"/>
        </a:p>
      </dgm:t>
    </dgm:pt>
    <dgm:pt modelId="{5F738F5F-C539-4510-95D5-87F175A55C30}" type="pres">
      <dgm:prSet presAssocID="{C021A825-F08C-48FD-8DDC-21423EC01E64}" presName="nodeFollowingNodes" presStyleLbl="node1" presStyleIdx="5" presStyleCnt="7" custScaleX="145700" custRadScaleRad="99019" custRadScaleInc="9356">
        <dgm:presLayoutVars>
          <dgm:bulletEnabled val="1"/>
        </dgm:presLayoutVars>
      </dgm:prSet>
      <dgm:spPr/>
      <dgm:t>
        <a:bodyPr/>
        <a:lstStyle/>
        <a:p>
          <a:endParaRPr lang="en-US"/>
        </a:p>
      </dgm:t>
    </dgm:pt>
    <dgm:pt modelId="{5248F340-0121-4519-B526-55F8FADDEC78}" type="pres">
      <dgm:prSet presAssocID="{AC877BC5-2FD3-4F06-822B-D4F89598E8ED}" presName="nodeFollowingNodes" presStyleLbl="node1" presStyleIdx="6" presStyleCnt="7" custScaleX="137455" custRadScaleRad="103451" custRadScaleInc="-16068">
        <dgm:presLayoutVars>
          <dgm:bulletEnabled val="1"/>
        </dgm:presLayoutVars>
      </dgm:prSet>
      <dgm:spPr/>
      <dgm:t>
        <a:bodyPr/>
        <a:lstStyle/>
        <a:p>
          <a:endParaRPr lang="en-US"/>
        </a:p>
      </dgm:t>
    </dgm:pt>
  </dgm:ptLst>
  <dgm:cxnLst>
    <dgm:cxn modelId="{5A03BB09-03F4-4ADD-914D-442AD80A8D8B}" srcId="{083F227A-11FF-452F-ADE2-C6627DA32F80}" destId="{D8A09D6C-874E-474E-AF52-863B2014E542}" srcOrd="0" destOrd="0" parTransId="{E6EEF906-8AFB-4169-8687-84D71F5CD529}" sibTransId="{2CEAE0CE-4B51-4217-BEE6-E2BDDB041E45}"/>
    <dgm:cxn modelId="{E9622787-9758-44F2-9167-CC03EED33776}" type="presOf" srcId="{E613D3B3-3042-4EEB-BC90-EBCED1CEC557}" destId="{6AE25C80-735F-432C-B74E-9A25FF99A513}" srcOrd="0" destOrd="0" presId="urn:microsoft.com/office/officeart/2005/8/layout/cycle3"/>
    <dgm:cxn modelId="{C9D76508-D842-45A5-B2A0-2276E65D7CD3}" srcId="{083F227A-11FF-452F-ADE2-C6627DA32F80}" destId="{BEA1E85D-0E72-4706-B4EE-2BF22C741E4F}" srcOrd="3" destOrd="0" parTransId="{AE8FE370-82B9-40C9-A0F3-EEEE9FF479ED}" sibTransId="{6F6D32F2-C4A5-4079-B707-1B36A5586063}"/>
    <dgm:cxn modelId="{FF8526DB-680B-4593-9FFC-C4CFC4305BCC}" srcId="{083F227A-11FF-452F-ADE2-C6627DA32F80}" destId="{AC877BC5-2FD3-4F06-822B-D4F89598E8ED}" srcOrd="6" destOrd="0" parTransId="{296714EF-27BA-490F-886D-525C2117D1D0}" sibTransId="{1A29205B-DAD0-44C4-A149-B383A6A6E6B9}"/>
    <dgm:cxn modelId="{A58CB234-6151-42C0-B70B-3A5691AF5B73}" type="presOf" srcId="{C021A825-F08C-48FD-8DDC-21423EC01E64}" destId="{5F738F5F-C539-4510-95D5-87F175A55C30}" srcOrd="0" destOrd="0" presId="urn:microsoft.com/office/officeart/2005/8/layout/cycle3"/>
    <dgm:cxn modelId="{38C18CE7-C2CB-4F4F-A9A5-241847DCDE62}" type="presOf" srcId="{D8A09D6C-874E-474E-AF52-863B2014E542}" destId="{7CFCF584-12BE-4EED-95F5-A7CAD4671CE4}" srcOrd="0" destOrd="0" presId="urn:microsoft.com/office/officeart/2005/8/layout/cycle3"/>
    <dgm:cxn modelId="{C5C08AC7-3C23-4699-8366-553798C8F76A}" srcId="{083F227A-11FF-452F-ADE2-C6627DA32F80}" destId="{3B2DCF8D-740C-41EF-B752-B0940B5E9F6C}" srcOrd="1" destOrd="0" parTransId="{407A5385-DA1C-49C5-8725-4D061C9B597A}" sibTransId="{16B71731-EE65-4916-84EA-762E0391A689}"/>
    <dgm:cxn modelId="{30B7AB38-CA66-4278-BB68-C964DB048513}" type="presOf" srcId="{5F05FE68-2554-4940-A31D-6479597B6549}" destId="{2BFD1565-4EAD-453A-A1EB-B4A8AE8DE325}" srcOrd="0" destOrd="0" presId="urn:microsoft.com/office/officeart/2005/8/layout/cycle3"/>
    <dgm:cxn modelId="{4367BB59-3DAE-4ADD-9B7B-749E6484778C}" srcId="{083F227A-11FF-452F-ADE2-C6627DA32F80}" destId="{E613D3B3-3042-4EEB-BC90-EBCED1CEC557}" srcOrd="4" destOrd="0" parTransId="{82695ACA-A2F7-4EC3-9B42-AB27146C9D51}" sibTransId="{54700DB2-FA35-4522-9FC0-E77F6FD41566}"/>
    <dgm:cxn modelId="{229E9D13-07E7-4473-A488-234E54F16441}" type="presOf" srcId="{3B2DCF8D-740C-41EF-B752-B0940B5E9F6C}" destId="{CF8D3431-04A6-45E8-8682-AFD3613FCC39}" srcOrd="0" destOrd="0" presId="urn:microsoft.com/office/officeart/2005/8/layout/cycle3"/>
    <dgm:cxn modelId="{FF3F6377-CBC1-426B-BFEC-8FEC45DB209A}" srcId="{083F227A-11FF-452F-ADE2-C6627DA32F80}" destId="{5F05FE68-2554-4940-A31D-6479597B6549}" srcOrd="2" destOrd="0" parTransId="{4B6DA01B-403E-40CF-AEEF-7D38589DFA70}" sibTransId="{C00249DE-B465-40CC-9D9B-C0C6B52BAA21}"/>
    <dgm:cxn modelId="{82552446-26B2-4002-A070-BF6A08251F3B}" type="presOf" srcId="{AC877BC5-2FD3-4F06-822B-D4F89598E8ED}" destId="{5248F340-0121-4519-B526-55F8FADDEC78}" srcOrd="0" destOrd="0" presId="urn:microsoft.com/office/officeart/2005/8/layout/cycle3"/>
    <dgm:cxn modelId="{F3D7D7FD-CAA9-47EB-B65D-CE3C3700EB39}" type="presOf" srcId="{BEA1E85D-0E72-4706-B4EE-2BF22C741E4F}" destId="{24D19255-2E17-4AFC-843B-092C5F91F3E8}" srcOrd="0" destOrd="0" presId="urn:microsoft.com/office/officeart/2005/8/layout/cycle3"/>
    <dgm:cxn modelId="{A1447245-A475-4919-8300-1E80CE04288D}" srcId="{083F227A-11FF-452F-ADE2-C6627DA32F80}" destId="{C021A825-F08C-48FD-8DDC-21423EC01E64}" srcOrd="5" destOrd="0" parTransId="{4A2DCC74-117E-4128-A188-466151AA4FD9}" sibTransId="{3563645C-D0DB-49C5-B8EF-413693E4D93C}"/>
    <dgm:cxn modelId="{DC2B7A3F-92D9-427D-A096-2485FA0DDE16}" type="presOf" srcId="{2CEAE0CE-4B51-4217-BEE6-E2BDDB041E45}" destId="{693DE0D4-A08E-47D6-B217-7E22DE9C5BE0}" srcOrd="0" destOrd="0" presId="urn:microsoft.com/office/officeart/2005/8/layout/cycle3"/>
    <dgm:cxn modelId="{610BE13D-7FA7-4781-A5D6-918376F9B211}" type="presOf" srcId="{083F227A-11FF-452F-ADE2-C6627DA32F80}" destId="{5228B38D-46C5-4215-9253-CEF9FD4E5099}" srcOrd="0" destOrd="0" presId="urn:microsoft.com/office/officeart/2005/8/layout/cycle3"/>
    <dgm:cxn modelId="{45749CB3-2BF8-4FF9-8EC5-B89224C7D6FF}" type="presParOf" srcId="{5228B38D-46C5-4215-9253-CEF9FD4E5099}" destId="{BA83D74A-4E78-45DA-B643-EA72927F8FD1}" srcOrd="0" destOrd="0" presId="urn:microsoft.com/office/officeart/2005/8/layout/cycle3"/>
    <dgm:cxn modelId="{A99A7ABB-954A-4AF0-988E-717B8CF184BC}" type="presParOf" srcId="{BA83D74A-4E78-45DA-B643-EA72927F8FD1}" destId="{7CFCF584-12BE-4EED-95F5-A7CAD4671CE4}" srcOrd="0" destOrd="0" presId="urn:microsoft.com/office/officeart/2005/8/layout/cycle3"/>
    <dgm:cxn modelId="{3EF7A8D6-7D4C-4DFE-8D4B-E5D326E986D1}" type="presParOf" srcId="{BA83D74A-4E78-45DA-B643-EA72927F8FD1}" destId="{693DE0D4-A08E-47D6-B217-7E22DE9C5BE0}" srcOrd="1" destOrd="0" presId="urn:microsoft.com/office/officeart/2005/8/layout/cycle3"/>
    <dgm:cxn modelId="{8CB8ACF8-CB55-4D96-BC8F-A2A9F86D662E}" type="presParOf" srcId="{BA83D74A-4E78-45DA-B643-EA72927F8FD1}" destId="{CF8D3431-04A6-45E8-8682-AFD3613FCC39}" srcOrd="2" destOrd="0" presId="urn:microsoft.com/office/officeart/2005/8/layout/cycle3"/>
    <dgm:cxn modelId="{3F3EE97C-6F93-4B70-A0F6-9CB63DF6D1CA}" type="presParOf" srcId="{BA83D74A-4E78-45DA-B643-EA72927F8FD1}" destId="{2BFD1565-4EAD-453A-A1EB-B4A8AE8DE325}" srcOrd="3" destOrd="0" presId="urn:microsoft.com/office/officeart/2005/8/layout/cycle3"/>
    <dgm:cxn modelId="{6A38AB98-C020-4E98-B086-34B669C0609B}" type="presParOf" srcId="{BA83D74A-4E78-45DA-B643-EA72927F8FD1}" destId="{24D19255-2E17-4AFC-843B-092C5F91F3E8}" srcOrd="4" destOrd="0" presId="urn:microsoft.com/office/officeart/2005/8/layout/cycle3"/>
    <dgm:cxn modelId="{E7444E16-598F-422E-8FEF-8D1637246FAF}" type="presParOf" srcId="{BA83D74A-4E78-45DA-B643-EA72927F8FD1}" destId="{6AE25C80-735F-432C-B74E-9A25FF99A513}" srcOrd="5" destOrd="0" presId="urn:microsoft.com/office/officeart/2005/8/layout/cycle3"/>
    <dgm:cxn modelId="{63524158-6ACF-441E-881B-BE5374A5640C}" type="presParOf" srcId="{BA83D74A-4E78-45DA-B643-EA72927F8FD1}" destId="{5F738F5F-C539-4510-95D5-87F175A55C30}" srcOrd="6" destOrd="0" presId="urn:microsoft.com/office/officeart/2005/8/layout/cycle3"/>
    <dgm:cxn modelId="{9E099B34-CFF5-4647-A193-27B3E599DAF7}" type="presParOf" srcId="{BA83D74A-4E78-45DA-B643-EA72927F8FD1}" destId="{5248F340-0121-4519-B526-55F8FADDEC78}" srcOrd="7"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C81AE8-F7F6-42D6-8CCF-7CA3D277BF1E}">
      <dsp:nvSpPr>
        <dsp:cNvPr id="0" name=""/>
        <dsp:cNvSpPr/>
      </dsp:nvSpPr>
      <dsp:spPr>
        <a:xfrm>
          <a:off x="2539127" y="1949307"/>
          <a:ext cx="1628772" cy="1108710"/>
        </a:xfrm>
        <a:prstGeom prst="roundRect">
          <a:avLst/>
        </a:prstGeom>
        <a:solidFill>
          <a:srgbClr val="CC6600">
            <a:alpha val="90000"/>
          </a:srgb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en-US" sz="2800" b="1" kern="1200" dirty="0" smtClean="0">
              <a:latin typeface="Calibri" pitchFamily="34" charset="0"/>
              <a:cs typeface="Calibri" pitchFamily="34" charset="0"/>
            </a:rPr>
            <a:t>Common Core</a:t>
          </a:r>
          <a:endParaRPr lang="en-US" sz="2800" b="1" kern="1200" dirty="0">
            <a:latin typeface="Calibri" pitchFamily="34" charset="0"/>
            <a:cs typeface="Calibri" pitchFamily="34" charset="0"/>
          </a:endParaRPr>
        </a:p>
      </dsp:txBody>
      <dsp:txXfrm>
        <a:off x="2593250" y="2003430"/>
        <a:ext cx="1520526" cy="1000464"/>
      </dsp:txXfrm>
    </dsp:sp>
    <dsp:sp modelId="{8D38E621-DF6E-4321-907E-079B9FFB8616}">
      <dsp:nvSpPr>
        <dsp:cNvPr id="0" name=""/>
        <dsp:cNvSpPr/>
      </dsp:nvSpPr>
      <dsp:spPr>
        <a:xfrm rot="16206375">
          <a:off x="3219446" y="1813960"/>
          <a:ext cx="270693" cy="0"/>
        </a:xfrm>
        <a:custGeom>
          <a:avLst/>
          <a:gdLst/>
          <a:ahLst/>
          <a:cxnLst/>
          <a:rect l="0" t="0" r="0" b="0"/>
          <a:pathLst>
            <a:path>
              <a:moveTo>
                <a:pt x="0" y="0"/>
              </a:moveTo>
              <a:lnTo>
                <a:pt x="270693" y="0"/>
              </a:lnTo>
            </a:path>
          </a:pathLst>
        </a:custGeom>
        <a:noFill/>
        <a:ln w="3810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77F1CB3B-CBA5-4C1A-8479-AE3698617C1B}">
      <dsp:nvSpPr>
        <dsp:cNvPr id="0" name=""/>
        <dsp:cNvSpPr/>
      </dsp:nvSpPr>
      <dsp:spPr>
        <a:xfrm>
          <a:off x="2303732" y="30254"/>
          <a:ext cx="2105679" cy="1648359"/>
        </a:xfrm>
        <a:prstGeom prst="roundRect">
          <a:avLst/>
        </a:prstGeom>
        <a:solidFill>
          <a:schemeClr val="bg1">
            <a:lumMod val="95000"/>
            <a:alpha val="76667"/>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latin typeface="Calibri" pitchFamily="34" charset="0"/>
              <a:cs typeface="Calibri" pitchFamily="34" charset="0"/>
            </a:rPr>
            <a:t>Content Standards</a:t>
          </a:r>
          <a:endParaRPr lang="en-US" sz="2400" b="1" kern="1200" dirty="0">
            <a:solidFill>
              <a:schemeClr val="tx1"/>
            </a:solidFill>
            <a:latin typeface="Calibri" pitchFamily="34" charset="0"/>
            <a:cs typeface="Calibri" pitchFamily="34" charset="0"/>
          </a:endParaRPr>
        </a:p>
      </dsp:txBody>
      <dsp:txXfrm>
        <a:off x="2384198" y="110720"/>
        <a:ext cx="1944747" cy="1487427"/>
      </dsp:txXfrm>
    </dsp:sp>
    <dsp:sp modelId="{56D06A3C-7E56-46AF-8C63-2CC4DA20CE2F}">
      <dsp:nvSpPr>
        <dsp:cNvPr id="0" name=""/>
        <dsp:cNvSpPr/>
      </dsp:nvSpPr>
      <dsp:spPr>
        <a:xfrm rot="462351">
          <a:off x="4166058" y="2641205"/>
          <a:ext cx="407925" cy="0"/>
        </a:xfrm>
        <a:custGeom>
          <a:avLst/>
          <a:gdLst/>
          <a:ahLst/>
          <a:cxnLst/>
          <a:rect l="0" t="0" r="0" b="0"/>
          <a:pathLst>
            <a:path>
              <a:moveTo>
                <a:pt x="0" y="0"/>
              </a:moveTo>
              <a:lnTo>
                <a:pt x="407925" y="0"/>
              </a:lnTo>
            </a:path>
          </a:pathLst>
        </a:custGeom>
        <a:noFill/>
        <a:ln w="3810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14AEB114-B6B0-4E46-8F97-A7A5AC85D596}">
      <dsp:nvSpPr>
        <dsp:cNvPr id="0" name=""/>
        <dsp:cNvSpPr/>
      </dsp:nvSpPr>
      <dsp:spPr>
        <a:xfrm>
          <a:off x="4572142" y="1847851"/>
          <a:ext cx="2023313" cy="1915179"/>
        </a:xfrm>
        <a:prstGeom prst="roundRect">
          <a:avLst/>
        </a:prstGeom>
        <a:solidFill>
          <a:schemeClr val="bg1">
            <a:lumMod val="95000"/>
            <a:alpha val="63333"/>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63500" tIns="63500" rIns="63500" bIns="63500" numCol="1" spcCol="1270" anchor="ctr" anchorCtr="0">
          <a:noAutofit/>
        </a:bodyPr>
        <a:lstStyle/>
        <a:p>
          <a:pPr lvl="0" algn="ctr" defTabSz="1111250">
            <a:lnSpc>
              <a:spcPct val="90000"/>
            </a:lnSpc>
            <a:spcBef>
              <a:spcPct val="0"/>
            </a:spcBef>
            <a:spcAft>
              <a:spcPct val="35000"/>
            </a:spcAft>
          </a:pPr>
          <a:r>
            <a:rPr lang="en-US" sz="2500" b="1" kern="1200" dirty="0" smtClean="0">
              <a:solidFill>
                <a:schemeClr val="tx1"/>
              </a:solidFill>
              <a:latin typeface="Calibri" pitchFamily="34" charset="0"/>
              <a:cs typeface="Calibri" pitchFamily="34" charset="0"/>
            </a:rPr>
            <a:t>Instructional Shifts</a:t>
          </a:r>
          <a:endParaRPr lang="en-US" sz="2500" b="1" kern="1200" dirty="0">
            <a:solidFill>
              <a:schemeClr val="tx1"/>
            </a:solidFill>
            <a:latin typeface="Calibri" pitchFamily="34" charset="0"/>
            <a:cs typeface="Calibri" pitchFamily="34" charset="0"/>
          </a:endParaRPr>
        </a:p>
      </dsp:txBody>
      <dsp:txXfrm>
        <a:off x="4665633" y="1941342"/>
        <a:ext cx="1836331" cy="1728197"/>
      </dsp:txXfrm>
    </dsp:sp>
    <dsp:sp modelId="{B2DC80B1-3FF3-4B2B-A877-AA2CDEEF88E0}">
      <dsp:nvSpPr>
        <dsp:cNvPr id="0" name=""/>
        <dsp:cNvSpPr/>
      </dsp:nvSpPr>
      <dsp:spPr>
        <a:xfrm rot="10239719">
          <a:off x="2144411" y="2669814"/>
          <a:ext cx="397348" cy="0"/>
        </a:xfrm>
        <a:custGeom>
          <a:avLst/>
          <a:gdLst/>
          <a:ahLst/>
          <a:cxnLst/>
          <a:rect l="0" t="0" r="0" b="0"/>
          <a:pathLst>
            <a:path>
              <a:moveTo>
                <a:pt x="0" y="0"/>
              </a:moveTo>
              <a:lnTo>
                <a:pt x="397348" y="0"/>
              </a:lnTo>
            </a:path>
          </a:pathLst>
        </a:custGeom>
        <a:noFill/>
        <a:ln w="3810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06FEF4B9-912F-4E45-9ED9-26394A8A99DE}">
      <dsp:nvSpPr>
        <dsp:cNvPr id="0" name=""/>
        <dsp:cNvSpPr/>
      </dsp:nvSpPr>
      <dsp:spPr>
        <a:xfrm>
          <a:off x="270856" y="1927177"/>
          <a:ext cx="1876187" cy="1858262"/>
        </a:xfrm>
        <a:prstGeom prst="roundRect">
          <a:avLst/>
        </a:prstGeom>
        <a:solidFill>
          <a:schemeClr val="bg1">
            <a:lumMod val="95000"/>
            <a:alpha val="5000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latin typeface="Calibri" pitchFamily="34" charset="0"/>
              <a:cs typeface="Calibri" pitchFamily="34" charset="0"/>
            </a:rPr>
            <a:t>Practices  (Math &amp; Science)/ Descriptors (ELA)</a:t>
          </a:r>
          <a:endParaRPr lang="en-US" sz="2400" b="1" kern="1200" dirty="0">
            <a:solidFill>
              <a:schemeClr val="tx1"/>
            </a:solidFill>
            <a:latin typeface="Calibri" pitchFamily="34" charset="0"/>
            <a:cs typeface="Calibri" pitchFamily="34" charset="0"/>
          </a:endParaRPr>
        </a:p>
      </dsp:txBody>
      <dsp:txXfrm>
        <a:off x="361569" y="2017890"/>
        <a:ext cx="1694761" cy="16768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3DE0D4-A08E-47D6-B217-7E22DE9C5BE0}">
      <dsp:nvSpPr>
        <dsp:cNvPr id="0" name=""/>
        <dsp:cNvSpPr/>
      </dsp:nvSpPr>
      <dsp:spPr>
        <a:xfrm>
          <a:off x="1536396" y="-123709"/>
          <a:ext cx="5101604" cy="5101604"/>
        </a:xfrm>
        <a:prstGeom prst="circularArrow">
          <a:avLst>
            <a:gd name="adj1" fmla="val 5544"/>
            <a:gd name="adj2" fmla="val 330680"/>
            <a:gd name="adj3" fmla="val 14128558"/>
            <a:gd name="adj4" fmla="val 17174885"/>
            <a:gd name="adj5" fmla="val 5757"/>
          </a:avLst>
        </a:prstGeom>
        <a:solidFill>
          <a:schemeClr val="dk2">
            <a:tint val="40000"/>
            <a:hueOff val="0"/>
            <a:satOff val="0"/>
            <a:lumOff val="0"/>
            <a:alphaOff val="0"/>
          </a:schemeClr>
        </a:solidFill>
        <a:ln>
          <a:noFill/>
        </a:ln>
        <a:effectLst/>
        <a:scene3d>
          <a:camera prst="orthographicFront"/>
          <a:lightRig rig="threePt" dir="t"/>
        </a:scene3d>
        <a:sp3d>
          <a:bevelT prst="convex"/>
        </a:sp3d>
      </dsp:spPr>
      <dsp:style>
        <a:lnRef idx="0">
          <a:scrgbClr r="0" g="0" b="0"/>
        </a:lnRef>
        <a:fillRef idx="1">
          <a:scrgbClr r="0" g="0" b="0"/>
        </a:fillRef>
        <a:effectRef idx="0">
          <a:scrgbClr r="0" g="0" b="0"/>
        </a:effectRef>
        <a:fontRef idx="minor"/>
      </dsp:style>
    </dsp:sp>
    <dsp:sp modelId="{7CFCF584-12BE-4EED-95F5-A7CAD4671CE4}">
      <dsp:nvSpPr>
        <dsp:cNvPr id="0" name=""/>
        <dsp:cNvSpPr/>
      </dsp:nvSpPr>
      <dsp:spPr>
        <a:xfrm>
          <a:off x="3079077" y="53"/>
          <a:ext cx="2016242" cy="803002"/>
        </a:xfrm>
        <a:prstGeom prst="roundRect">
          <a:avLst/>
        </a:prstGeom>
        <a:solidFill>
          <a:schemeClr val="lt1">
            <a:hueOff val="0"/>
            <a:satOff val="0"/>
            <a:lumOff val="0"/>
            <a:alphaOff val="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latin typeface="Calibri" pitchFamily="34" charset="0"/>
              <a:cs typeface="Calibri" pitchFamily="34" charset="0"/>
            </a:rPr>
            <a:t>Standards Interpretation</a:t>
          </a:r>
          <a:endParaRPr lang="en-US" sz="2200" b="1" kern="1200" dirty="0">
            <a:latin typeface="Calibri" pitchFamily="34" charset="0"/>
            <a:cs typeface="Calibri" pitchFamily="34" charset="0"/>
          </a:endParaRPr>
        </a:p>
      </dsp:txBody>
      <dsp:txXfrm>
        <a:off x="3118276" y="39252"/>
        <a:ext cx="1937844" cy="724604"/>
      </dsp:txXfrm>
    </dsp:sp>
    <dsp:sp modelId="{CF8D3431-04A6-45E8-8682-AFD3613FCC39}">
      <dsp:nvSpPr>
        <dsp:cNvPr id="0" name=""/>
        <dsp:cNvSpPr/>
      </dsp:nvSpPr>
      <dsp:spPr>
        <a:xfrm>
          <a:off x="5000374" y="1068332"/>
          <a:ext cx="2324482" cy="803002"/>
        </a:xfrm>
        <a:prstGeom prst="roundRect">
          <a:avLst/>
        </a:prstGeom>
        <a:solidFill>
          <a:schemeClr val="lt1">
            <a:hueOff val="0"/>
            <a:satOff val="0"/>
            <a:lumOff val="0"/>
            <a:alphaOff val="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latin typeface="Calibri" pitchFamily="34" charset="0"/>
              <a:cs typeface="Calibri" pitchFamily="34" charset="0"/>
            </a:rPr>
            <a:t>Expected Evidence of  Student Learning</a:t>
          </a:r>
          <a:endParaRPr lang="en-US" sz="2000" b="1" kern="1200" dirty="0">
            <a:latin typeface="Calibri" pitchFamily="34" charset="0"/>
            <a:cs typeface="Calibri" pitchFamily="34" charset="0"/>
          </a:endParaRPr>
        </a:p>
      </dsp:txBody>
      <dsp:txXfrm>
        <a:off x="5039573" y="1107531"/>
        <a:ext cx="2246084" cy="724604"/>
      </dsp:txXfrm>
    </dsp:sp>
    <dsp:sp modelId="{2BFD1565-4EAD-453A-A1EB-B4A8AE8DE325}">
      <dsp:nvSpPr>
        <dsp:cNvPr id="0" name=""/>
        <dsp:cNvSpPr/>
      </dsp:nvSpPr>
      <dsp:spPr>
        <a:xfrm>
          <a:off x="4936399" y="2431527"/>
          <a:ext cx="2602754" cy="803002"/>
        </a:xfrm>
        <a:prstGeom prst="roundRect">
          <a:avLst/>
        </a:prstGeom>
        <a:solidFill>
          <a:schemeClr val="lt1">
            <a:hueOff val="0"/>
            <a:satOff val="0"/>
            <a:lumOff val="0"/>
            <a:alphaOff val="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latin typeface="Calibri" pitchFamily="34" charset="0"/>
              <a:cs typeface="Calibri" pitchFamily="34" charset="0"/>
            </a:rPr>
            <a:t>Text-based Discussion (Research)</a:t>
          </a:r>
          <a:endParaRPr lang="en-US" sz="2000" b="1" kern="1200" dirty="0">
            <a:latin typeface="Calibri" pitchFamily="34" charset="0"/>
            <a:cs typeface="Calibri" pitchFamily="34" charset="0"/>
          </a:endParaRPr>
        </a:p>
      </dsp:txBody>
      <dsp:txXfrm>
        <a:off x="4975598" y="2470726"/>
        <a:ext cx="2524356" cy="724604"/>
      </dsp:txXfrm>
    </dsp:sp>
    <dsp:sp modelId="{24D19255-2E17-4AFC-843B-092C5F91F3E8}">
      <dsp:nvSpPr>
        <dsp:cNvPr id="0" name=""/>
        <dsp:cNvSpPr/>
      </dsp:nvSpPr>
      <dsp:spPr>
        <a:xfrm>
          <a:off x="4373532" y="3810081"/>
          <a:ext cx="2514810" cy="803002"/>
        </a:xfrm>
        <a:prstGeom prst="roundRect">
          <a:avLst/>
        </a:prstGeom>
        <a:solidFill>
          <a:schemeClr val="lt1">
            <a:hueOff val="0"/>
            <a:satOff val="0"/>
            <a:lumOff val="0"/>
            <a:alphaOff val="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latin typeface="Calibri" pitchFamily="34" charset="0"/>
              <a:cs typeface="Calibri" pitchFamily="34" charset="0"/>
            </a:rPr>
            <a:t>Model Construction (Trying on the work)</a:t>
          </a:r>
          <a:endParaRPr lang="en-US" sz="2000" b="1" kern="1200" dirty="0">
            <a:latin typeface="Calibri" pitchFamily="34" charset="0"/>
            <a:cs typeface="Calibri" pitchFamily="34" charset="0"/>
          </a:endParaRPr>
        </a:p>
      </dsp:txBody>
      <dsp:txXfrm>
        <a:off x="4412731" y="3849280"/>
        <a:ext cx="2436412" cy="724604"/>
      </dsp:txXfrm>
    </dsp:sp>
    <dsp:sp modelId="{6AE25C80-735F-432C-B74E-9A25FF99A513}">
      <dsp:nvSpPr>
        <dsp:cNvPr id="0" name=""/>
        <dsp:cNvSpPr/>
      </dsp:nvSpPr>
      <dsp:spPr>
        <a:xfrm>
          <a:off x="1357117" y="3810073"/>
          <a:ext cx="2422689" cy="803002"/>
        </a:xfrm>
        <a:prstGeom prst="roundRect">
          <a:avLst/>
        </a:prstGeom>
        <a:solidFill>
          <a:schemeClr val="lt1">
            <a:hueOff val="0"/>
            <a:satOff val="0"/>
            <a:lumOff val="0"/>
            <a:alphaOff val="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latin typeface="Calibri" pitchFamily="34" charset="0"/>
              <a:cs typeface="Calibri" pitchFamily="34" charset="0"/>
            </a:rPr>
            <a:t>Task &amp;                  Instructional Plan</a:t>
          </a:r>
          <a:endParaRPr lang="en-US" sz="2000" b="1" kern="1200" dirty="0">
            <a:latin typeface="Calibri" pitchFamily="34" charset="0"/>
            <a:cs typeface="Calibri" pitchFamily="34" charset="0"/>
          </a:endParaRPr>
        </a:p>
      </dsp:txBody>
      <dsp:txXfrm>
        <a:off x="1396316" y="3849272"/>
        <a:ext cx="2344291" cy="724604"/>
      </dsp:txXfrm>
    </dsp:sp>
    <dsp:sp modelId="{5F738F5F-C539-4510-95D5-87F175A55C30}">
      <dsp:nvSpPr>
        <dsp:cNvPr id="0" name=""/>
        <dsp:cNvSpPr/>
      </dsp:nvSpPr>
      <dsp:spPr>
        <a:xfrm>
          <a:off x="787527" y="2499449"/>
          <a:ext cx="2339948" cy="803002"/>
        </a:xfrm>
        <a:prstGeom prst="roundRect">
          <a:avLst/>
        </a:prstGeom>
        <a:solidFill>
          <a:schemeClr val="lt1">
            <a:hueOff val="0"/>
            <a:satOff val="0"/>
            <a:lumOff val="0"/>
            <a:alphaOff val="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latin typeface="Calibri" pitchFamily="34" charset="0"/>
              <a:cs typeface="Calibri" pitchFamily="34" charset="0"/>
            </a:rPr>
            <a:t>Student Work Examination</a:t>
          </a:r>
          <a:endParaRPr lang="en-US" sz="2000" b="1" kern="1200" dirty="0">
            <a:latin typeface="Calibri" pitchFamily="34" charset="0"/>
            <a:cs typeface="Calibri" pitchFamily="34" charset="0"/>
          </a:endParaRPr>
        </a:p>
      </dsp:txBody>
      <dsp:txXfrm>
        <a:off x="826726" y="2538648"/>
        <a:ext cx="2261550" cy="724604"/>
      </dsp:txXfrm>
    </dsp:sp>
    <dsp:sp modelId="{5248F340-0121-4519-B526-55F8FADDEC78}">
      <dsp:nvSpPr>
        <dsp:cNvPr id="0" name=""/>
        <dsp:cNvSpPr/>
      </dsp:nvSpPr>
      <dsp:spPr>
        <a:xfrm>
          <a:off x="1061219" y="1004977"/>
          <a:ext cx="2207533" cy="803002"/>
        </a:xfrm>
        <a:prstGeom prst="roundRect">
          <a:avLst/>
        </a:prstGeom>
        <a:solidFill>
          <a:schemeClr val="lt1">
            <a:hueOff val="0"/>
            <a:satOff val="0"/>
            <a:lumOff val="0"/>
            <a:alphaOff val="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latin typeface="Calibri" pitchFamily="34" charset="0"/>
              <a:cs typeface="Calibri" pitchFamily="34" charset="0"/>
            </a:rPr>
            <a:t>Revision of Task &amp;                 Instructional Plan</a:t>
          </a:r>
          <a:endParaRPr lang="en-US" sz="2000" b="1" kern="1200" dirty="0">
            <a:latin typeface="Calibri" pitchFamily="34" charset="0"/>
            <a:cs typeface="Calibri" pitchFamily="34" charset="0"/>
          </a:endParaRPr>
        </a:p>
      </dsp:txBody>
      <dsp:txXfrm>
        <a:off x="1100418" y="1044176"/>
        <a:ext cx="2129135" cy="7246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C81AE8-F7F6-42D6-8CCF-7CA3D277BF1E}">
      <dsp:nvSpPr>
        <dsp:cNvPr id="0" name=""/>
        <dsp:cNvSpPr/>
      </dsp:nvSpPr>
      <dsp:spPr>
        <a:xfrm>
          <a:off x="2539127" y="1949307"/>
          <a:ext cx="1628772" cy="1108710"/>
        </a:xfrm>
        <a:prstGeom prst="roundRect">
          <a:avLst/>
        </a:prstGeom>
        <a:solidFill>
          <a:srgbClr val="CC6600">
            <a:alpha val="90000"/>
          </a:srgb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en-US" sz="2800" b="1" kern="1200" dirty="0" smtClean="0">
              <a:latin typeface="Calibri" pitchFamily="34" charset="0"/>
              <a:cs typeface="Calibri" pitchFamily="34" charset="0"/>
            </a:rPr>
            <a:t>Common Core</a:t>
          </a:r>
          <a:endParaRPr lang="en-US" sz="2800" b="1" kern="1200" dirty="0">
            <a:latin typeface="Calibri" pitchFamily="34" charset="0"/>
            <a:cs typeface="Calibri" pitchFamily="34" charset="0"/>
          </a:endParaRPr>
        </a:p>
      </dsp:txBody>
      <dsp:txXfrm>
        <a:off x="2593250" y="2003430"/>
        <a:ext cx="1520526" cy="1000464"/>
      </dsp:txXfrm>
    </dsp:sp>
    <dsp:sp modelId="{8D38E621-DF6E-4321-907E-079B9FFB8616}">
      <dsp:nvSpPr>
        <dsp:cNvPr id="0" name=""/>
        <dsp:cNvSpPr/>
      </dsp:nvSpPr>
      <dsp:spPr>
        <a:xfrm rot="16206375">
          <a:off x="3219446" y="1813960"/>
          <a:ext cx="270693" cy="0"/>
        </a:xfrm>
        <a:custGeom>
          <a:avLst/>
          <a:gdLst/>
          <a:ahLst/>
          <a:cxnLst/>
          <a:rect l="0" t="0" r="0" b="0"/>
          <a:pathLst>
            <a:path>
              <a:moveTo>
                <a:pt x="0" y="0"/>
              </a:moveTo>
              <a:lnTo>
                <a:pt x="270693" y="0"/>
              </a:lnTo>
            </a:path>
          </a:pathLst>
        </a:custGeom>
        <a:noFill/>
        <a:ln w="3810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77F1CB3B-CBA5-4C1A-8479-AE3698617C1B}">
      <dsp:nvSpPr>
        <dsp:cNvPr id="0" name=""/>
        <dsp:cNvSpPr/>
      </dsp:nvSpPr>
      <dsp:spPr>
        <a:xfrm>
          <a:off x="2303732" y="30254"/>
          <a:ext cx="2105679" cy="1648359"/>
        </a:xfrm>
        <a:prstGeom prst="roundRect">
          <a:avLst/>
        </a:prstGeom>
        <a:solidFill>
          <a:schemeClr val="bg1">
            <a:lumMod val="95000"/>
            <a:alpha val="76667"/>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latin typeface="Calibri" pitchFamily="34" charset="0"/>
              <a:cs typeface="Calibri" pitchFamily="34" charset="0"/>
            </a:rPr>
            <a:t>Content Standards</a:t>
          </a:r>
          <a:endParaRPr lang="en-US" sz="2400" b="1" kern="1200" dirty="0">
            <a:solidFill>
              <a:schemeClr val="tx1"/>
            </a:solidFill>
            <a:latin typeface="Calibri" pitchFamily="34" charset="0"/>
            <a:cs typeface="Calibri" pitchFamily="34" charset="0"/>
          </a:endParaRPr>
        </a:p>
      </dsp:txBody>
      <dsp:txXfrm>
        <a:off x="2384198" y="110720"/>
        <a:ext cx="1944747" cy="1487427"/>
      </dsp:txXfrm>
    </dsp:sp>
    <dsp:sp modelId="{56D06A3C-7E56-46AF-8C63-2CC4DA20CE2F}">
      <dsp:nvSpPr>
        <dsp:cNvPr id="0" name=""/>
        <dsp:cNvSpPr/>
      </dsp:nvSpPr>
      <dsp:spPr>
        <a:xfrm rot="462351">
          <a:off x="4166058" y="2641205"/>
          <a:ext cx="407925" cy="0"/>
        </a:xfrm>
        <a:custGeom>
          <a:avLst/>
          <a:gdLst/>
          <a:ahLst/>
          <a:cxnLst/>
          <a:rect l="0" t="0" r="0" b="0"/>
          <a:pathLst>
            <a:path>
              <a:moveTo>
                <a:pt x="0" y="0"/>
              </a:moveTo>
              <a:lnTo>
                <a:pt x="407925" y="0"/>
              </a:lnTo>
            </a:path>
          </a:pathLst>
        </a:custGeom>
        <a:noFill/>
        <a:ln w="3810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14AEB114-B6B0-4E46-8F97-A7A5AC85D596}">
      <dsp:nvSpPr>
        <dsp:cNvPr id="0" name=""/>
        <dsp:cNvSpPr/>
      </dsp:nvSpPr>
      <dsp:spPr>
        <a:xfrm>
          <a:off x="4572142" y="1847851"/>
          <a:ext cx="2023313" cy="1915179"/>
        </a:xfrm>
        <a:prstGeom prst="roundRect">
          <a:avLst/>
        </a:prstGeom>
        <a:solidFill>
          <a:schemeClr val="bg1">
            <a:lumMod val="95000"/>
            <a:alpha val="63333"/>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63500" tIns="63500" rIns="63500" bIns="63500" numCol="1" spcCol="1270" anchor="ctr" anchorCtr="0">
          <a:noAutofit/>
        </a:bodyPr>
        <a:lstStyle/>
        <a:p>
          <a:pPr lvl="0" algn="ctr" defTabSz="1111250">
            <a:lnSpc>
              <a:spcPct val="90000"/>
            </a:lnSpc>
            <a:spcBef>
              <a:spcPct val="0"/>
            </a:spcBef>
            <a:spcAft>
              <a:spcPct val="35000"/>
            </a:spcAft>
          </a:pPr>
          <a:r>
            <a:rPr lang="en-US" sz="2500" b="1" kern="1200" dirty="0" smtClean="0">
              <a:solidFill>
                <a:schemeClr val="tx1"/>
              </a:solidFill>
              <a:latin typeface="Calibri" pitchFamily="34" charset="0"/>
              <a:cs typeface="Calibri" pitchFamily="34" charset="0"/>
            </a:rPr>
            <a:t>Instructional Shifts</a:t>
          </a:r>
          <a:endParaRPr lang="en-US" sz="2500" b="1" kern="1200" dirty="0">
            <a:solidFill>
              <a:schemeClr val="tx1"/>
            </a:solidFill>
            <a:latin typeface="Calibri" pitchFamily="34" charset="0"/>
            <a:cs typeface="Calibri" pitchFamily="34" charset="0"/>
          </a:endParaRPr>
        </a:p>
      </dsp:txBody>
      <dsp:txXfrm>
        <a:off x="4665633" y="1941342"/>
        <a:ext cx="1836331" cy="1728197"/>
      </dsp:txXfrm>
    </dsp:sp>
    <dsp:sp modelId="{B2DC80B1-3FF3-4B2B-A877-AA2CDEEF88E0}">
      <dsp:nvSpPr>
        <dsp:cNvPr id="0" name=""/>
        <dsp:cNvSpPr/>
      </dsp:nvSpPr>
      <dsp:spPr>
        <a:xfrm rot="10239719">
          <a:off x="2144411" y="2669814"/>
          <a:ext cx="397348" cy="0"/>
        </a:xfrm>
        <a:custGeom>
          <a:avLst/>
          <a:gdLst/>
          <a:ahLst/>
          <a:cxnLst/>
          <a:rect l="0" t="0" r="0" b="0"/>
          <a:pathLst>
            <a:path>
              <a:moveTo>
                <a:pt x="0" y="0"/>
              </a:moveTo>
              <a:lnTo>
                <a:pt x="397348" y="0"/>
              </a:lnTo>
            </a:path>
          </a:pathLst>
        </a:custGeom>
        <a:noFill/>
        <a:ln w="3810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06FEF4B9-912F-4E45-9ED9-26394A8A99DE}">
      <dsp:nvSpPr>
        <dsp:cNvPr id="0" name=""/>
        <dsp:cNvSpPr/>
      </dsp:nvSpPr>
      <dsp:spPr>
        <a:xfrm>
          <a:off x="270856" y="1927177"/>
          <a:ext cx="1876187" cy="1858262"/>
        </a:xfrm>
        <a:prstGeom prst="roundRect">
          <a:avLst/>
        </a:prstGeom>
        <a:solidFill>
          <a:schemeClr val="bg1">
            <a:lumMod val="95000"/>
            <a:alpha val="5000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latin typeface="Calibri" pitchFamily="34" charset="0"/>
              <a:cs typeface="Calibri" pitchFamily="34" charset="0"/>
            </a:rPr>
            <a:t>Practices  (Math &amp; Science)/ Descriptors (ELA)</a:t>
          </a:r>
          <a:endParaRPr lang="en-US" sz="2400" b="1" kern="1200" dirty="0">
            <a:solidFill>
              <a:schemeClr val="tx1"/>
            </a:solidFill>
            <a:latin typeface="Calibri" pitchFamily="34" charset="0"/>
            <a:cs typeface="Calibri" pitchFamily="34" charset="0"/>
          </a:endParaRPr>
        </a:p>
      </dsp:txBody>
      <dsp:txXfrm>
        <a:off x="361569" y="2017890"/>
        <a:ext cx="1694761" cy="16768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3DE0D4-A08E-47D6-B217-7E22DE9C5BE0}">
      <dsp:nvSpPr>
        <dsp:cNvPr id="0" name=""/>
        <dsp:cNvSpPr/>
      </dsp:nvSpPr>
      <dsp:spPr>
        <a:xfrm>
          <a:off x="1536396" y="-123709"/>
          <a:ext cx="5101604" cy="5101604"/>
        </a:xfrm>
        <a:prstGeom prst="circularArrow">
          <a:avLst>
            <a:gd name="adj1" fmla="val 5544"/>
            <a:gd name="adj2" fmla="val 330680"/>
            <a:gd name="adj3" fmla="val 14128558"/>
            <a:gd name="adj4" fmla="val 17174885"/>
            <a:gd name="adj5" fmla="val 5757"/>
          </a:avLst>
        </a:prstGeom>
        <a:solidFill>
          <a:schemeClr val="dk2">
            <a:tint val="40000"/>
            <a:hueOff val="0"/>
            <a:satOff val="0"/>
            <a:lumOff val="0"/>
            <a:alphaOff val="0"/>
          </a:schemeClr>
        </a:solidFill>
        <a:ln>
          <a:noFill/>
        </a:ln>
        <a:effectLst/>
        <a:scene3d>
          <a:camera prst="orthographicFront"/>
          <a:lightRig rig="threePt" dir="t"/>
        </a:scene3d>
        <a:sp3d>
          <a:bevelT prst="convex"/>
        </a:sp3d>
      </dsp:spPr>
      <dsp:style>
        <a:lnRef idx="0">
          <a:scrgbClr r="0" g="0" b="0"/>
        </a:lnRef>
        <a:fillRef idx="1">
          <a:scrgbClr r="0" g="0" b="0"/>
        </a:fillRef>
        <a:effectRef idx="0">
          <a:scrgbClr r="0" g="0" b="0"/>
        </a:effectRef>
        <a:fontRef idx="minor"/>
      </dsp:style>
    </dsp:sp>
    <dsp:sp modelId="{7CFCF584-12BE-4EED-95F5-A7CAD4671CE4}">
      <dsp:nvSpPr>
        <dsp:cNvPr id="0" name=""/>
        <dsp:cNvSpPr/>
      </dsp:nvSpPr>
      <dsp:spPr>
        <a:xfrm>
          <a:off x="3079077" y="53"/>
          <a:ext cx="2016242" cy="803002"/>
        </a:xfrm>
        <a:prstGeom prst="roundRect">
          <a:avLst/>
        </a:prstGeom>
        <a:solidFill>
          <a:schemeClr val="lt1">
            <a:hueOff val="0"/>
            <a:satOff val="0"/>
            <a:lumOff val="0"/>
            <a:alphaOff val="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latin typeface="Calibri" pitchFamily="34" charset="0"/>
              <a:cs typeface="Calibri" pitchFamily="34" charset="0"/>
            </a:rPr>
            <a:t>Standards Interpretation</a:t>
          </a:r>
          <a:endParaRPr lang="en-US" sz="2200" b="1" kern="1200" dirty="0">
            <a:latin typeface="Calibri" pitchFamily="34" charset="0"/>
            <a:cs typeface="Calibri" pitchFamily="34" charset="0"/>
          </a:endParaRPr>
        </a:p>
      </dsp:txBody>
      <dsp:txXfrm>
        <a:off x="3118276" y="39252"/>
        <a:ext cx="1937844" cy="724604"/>
      </dsp:txXfrm>
    </dsp:sp>
    <dsp:sp modelId="{CF8D3431-04A6-45E8-8682-AFD3613FCC39}">
      <dsp:nvSpPr>
        <dsp:cNvPr id="0" name=""/>
        <dsp:cNvSpPr/>
      </dsp:nvSpPr>
      <dsp:spPr>
        <a:xfrm>
          <a:off x="5000374" y="1068332"/>
          <a:ext cx="2324482" cy="803002"/>
        </a:xfrm>
        <a:prstGeom prst="roundRect">
          <a:avLst/>
        </a:prstGeom>
        <a:solidFill>
          <a:schemeClr val="lt1">
            <a:hueOff val="0"/>
            <a:satOff val="0"/>
            <a:lumOff val="0"/>
            <a:alphaOff val="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latin typeface="Calibri" pitchFamily="34" charset="0"/>
              <a:cs typeface="Calibri" pitchFamily="34" charset="0"/>
            </a:rPr>
            <a:t>Expected Evidence of  Student Learning</a:t>
          </a:r>
          <a:endParaRPr lang="en-US" sz="2000" b="1" kern="1200" dirty="0">
            <a:latin typeface="Calibri" pitchFamily="34" charset="0"/>
            <a:cs typeface="Calibri" pitchFamily="34" charset="0"/>
          </a:endParaRPr>
        </a:p>
      </dsp:txBody>
      <dsp:txXfrm>
        <a:off x="5039573" y="1107531"/>
        <a:ext cx="2246084" cy="724604"/>
      </dsp:txXfrm>
    </dsp:sp>
    <dsp:sp modelId="{2BFD1565-4EAD-453A-A1EB-B4A8AE8DE325}">
      <dsp:nvSpPr>
        <dsp:cNvPr id="0" name=""/>
        <dsp:cNvSpPr/>
      </dsp:nvSpPr>
      <dsp:spPr>
        <a:xfrm>
          <a:off x="4936399" y="2431527"/>
          <a:ext cx="2602754" cy="803002"/>
        </a:xfrm>
        <a:prstGeom prst="roundRect">
          <a:avLst/>
        </a:prstGeom>
        <a:solidFill>
          <a:schemeClr val="lt1">
            <a:hueOff val="0"/>
            <a:satOff val="0"/>
            <a:lumOff val="0"/>
            <a:alphaOff val="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latin typeface="Calibri" pitchFamily="34" charset="0"/>
              <a:cs typeface="Calibri" pitchFamily="34" charset="0"/>
            </a:rPr>
            <a:t>Text-based Discussion (Research)</a:t>
          </a:r>
          <a:endParaRPr lang="en-US" sz="2000" b="1" kern="1200" dirty="0">
            <a:latin typeface="Calibri" pitchFamily="34" charset="0"/>
            <a:cs typeface="Calibri" pitchFamily="34" charset="0"/>
          </a:endParaRPr>
        </a:p>
      </dsp:txBody>
      <dsp:txXfrm>
        <a:off x="4975598" y="2470726"/>
        <a:ext cx="2524356" cy="724604"/>
      </dsp:txXfrm>
    </dsp:sp>
    <dsp:sp modelId="{24D19255-2E17-4AFC-843B-092C5F91F3E8}">
      <dsp:nvSpPr>
        <dsp:cNvPr id="0" name=""/>
        <dsp:cNvSpPr/>
      </dsp:nvSpPr>
      <dsp:spPr>
        <a:xfrm>
          <a:off x="4373532" y="3810081"/>
          <a:ext cx="2514810" cy="803002"/>
        </a:xfrm>
        <a:prstGeom prst="roundRect">
          <a:avLst/>
        </a:prstGeom>
        <a:solidFill>
          <a:schemeClr val="lt1">
            <a:hueOff val="0"/>
            <a:satOff val="0"/>
            <a:lumOff val="0"/>
            <a:alphaOff val="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latin typeface="Calibri" pitchFamily="34" charset="0"/>
              <a:cs typeface="Calibri" pitchFamily="34" charset="0"/>
            </a:rPr>
            <a:t>Model Construction (Trying on the work)</a:t>
          </a:r>
          <a:endParaRPr lang="en-US" sz="2000" b="1" kern="1200" dirty="0">
            <a:latin typeface="Calibri" pitchFamily="34" charset="0"/>
            <a:cs typeface="Calibri" pitchFamily="34" charset="0"/>
          </a:endParaRPr>
        </a:p>
      </dsp:txBody>
      <dsp:txXfrm>
        <a:off x="4412731" y="3849280"/>
        <a:ext cx="2436412" cy="724604"/>
      </dsp:txXfrm>
    </dsp:sp>
    <dsp:sp modelId="{6AE25C80-735F-432C-B74E-9A25FF99A513}">
      <dsp:nvSpPr>
        <dsp:cNvPr id="0" name=""/>
        <dsp:cNvSpPr/>
      </dsp:nvSpPr>
      <dsp:spPr>
        <a:xfrm>
          <a:off x="1357117" y="3810073"/>
          <a:ext cx="2422689" cy="803002"/>
        </a:xfrm>
        <a:prstGeom prst="roundRect">
          <a:avLst/>
        </a:prstGeom>
        <a:solidFill>
          <a:schemeClr val="lt1">
            <a:hueOff val="0"/>
            <a:satOff val="0"/>
            <a:lumOff val="0"/>
            <a:alphaOff val="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latin typeface="Calibri" pitchFamily="34" charset="0"/>
              <a:cs typeface="Calibri" pitchFamily="34" charset="0"/>
            </a:rPr>
            <a:t>Task &amp;                  Instructional Plan</a:t>
          </a:r>
          <a:endParaRPr lang="en-US" sz="2000" b="1" kern="1200" dirty="0">
            <a:latin typeface="Calibri" pitchFamily="34" charset="0"/>
            <a:cs typeface="Calibri" pitchFamily="34" charset="0"/>
          </a:endParaRPr>
        </a:p>
      </dsp:txBody>
      <dsp:txXfrm>
        <a:off x="1396316" y="3849272"/>
        <a:ext cx="2344291" cy="724604"/>
      </dsp:txXfrm>
    </dsp:sp>
    <dsp:sp modelId="{5F738F5F-C539-4510-95D5-87F175A55C30}">
      <dsp:nvSpPr>
        <dsp:cNvPr id="0" name=""/>
        <dsp:cNvSpPr/>
      </dsp:nvSpPr>
      <dsp:spPr>
        <a:xfrm>
          <a:off x="787527" y="2499449"/>
          <a:ext cx="2339948" cy="803002"/>
        </a:xfrm>
        <a:prstGeom prst="roundRect">
          <a:avLst/>
        </a:prstGeom>
        <a:solidFill>
          <a:schemeClr val="lt1">
            <a:hueOff val="0"/>
            <a:satOff val="0"/>
            <a:lumOff val="0"/>
            <a:alphaOff val="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latin typeface="Calibri" pitchFamily="34" charset="0"/>
              <a:cs typeface="Calibri" pitchFamily="34" charset="0"/>
            </a:rPr>
            <a:t>Student Work Examination</a:t>
          </a:r>
          <a:endParaRPr lang="en-US" sz="2000" b="1" kern="1200" dirty="0">
            <a:latin typeface="Calibri" pitchFamily="34" charset="0"/>
            <a:cs typeface="Calibri" pitchFamily="34" charset="0"/>
          </a:endParaRPr>
        </a:p>
      </dsp:txBody>
      <dsp:txXfrm>
        <a:off x="826726" y="2538648"/>
        <a:ext cx="2261550" cy="724604"/>
      </dsp:txXfrm>
    </dsp:sp>
    <dsp:sp modelId="{5248F340-0121-4519-B526-55F8FADDEC78}">
      <dsp:nvSpPr>
        <dsp:cNvPr id="0" name=""/>
        <dsp:cNvSpPr/>
      </dsp:nvSpPr>
      <dsp:spPr>
        <a:xfrm>
          <a:off x="1061219" y="1004977"/>
          <a:ext cx="2207533" cy="803002"/>
        </a:xfrm>
        <a:prstGeom prst="roundRect">
          <a:avLst/>
        </a:prstGeom>
        <a:solidFill>
          <a:schemeClr val="lt1">
            <a:hueOff val="0"/>
            <a:satOff val="0"/>
            <a:lumOff val="0"/>
            <a:alphaOff val="0"/>
          </a:schemeClr>
        </a:solidFill>
        <a:ln w="38100" cap="flat" cmpd="sng" algn="ctr">
          <a:solidFill>
            <a:srgbClr val="CC6600"/>
          </a:solidFill>
          <a:prstDash val="solid"/>
        </a:ln>
        <a:effectLst>
          <a:outerShdw blurRad="40000" dist="20000" dir="5400000" rotWithShape="0">
            <a:srgbClr val="000000">
              <a:alpha val="38000"/>
            </a:srgbClr>
          </a:outerShdw>
        </a:effectLst>
        <a:scene3d>
          <a:camera prst="orthographicFront"/>
          <a:lightRig rig="threePt" dir="t"/>
        </a:scene3d>
        <a:sp3d>
          <a:bevelT prst="convex"/>
        </a:sp3d>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latin typeface="Calibri" pitchFamily="34" charset="0"/>
              <a:cs typeface="Calibri" pitchFamily="34" charset="0"/>
            </a:rPr>
            <a:t>Revision of Task &amp;                 Instructional Plan</a:t>
          </a:r>
          <a:endParaRPr lang="en-US" sz="2000" b="1" kern="1200" dirty="0">
            <a:latin typeface="Calibri" pitchFamily="34" charset="0"/>
            <a:cs typeface="Calibri" pitchFamily="34" charset="0"/>
          </a:endParaRPr>
        </a:p>
      </dsp:txBody>
      <dsp:txXfrm>
        <a:off x="1100418" y="1044176"/>
        <a:ext cx="2129135" cy="724604"/>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EE59B404-3D10-47C0-8200-EDEE11FBA788}" type="datetimeFigureOut">
              <a:rPr lang="en-US" smtClean="0"/>
              <a:t>10/14/2012</a:t>
            </a:fld>
            <a:endParaRPr lang="en-US" dirty="0"/>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3DB4835B-D7A5-4DE3-9846-EB0773563BF7}" type="slidenum">
              <a:rPr lang="en-US" smtClean="0"/>
              <a:t>‹#›</a:t>
            </a:fld>
            <a:endParaRPr lang="en-US" dirty="0"/>
          </a:p>
        </p:txBody>
      </p:sp>
    </p:spTree>
    <p:extLst>
      <p:ext uri="{BB962C8B-B14F-4D97-AF65-F5344CB8AC3E}">
        <p14:creationId xmlns:p14="http://schemas.microsoft.com/office/powerpoint/2010/main" val="42137146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7CC79186-1B37-4930-BD66-BB8AEF91AD58}" type="datetimeFigureOut">
              <a:rPr lang="en-US" smtClean="0"/>
              <a:t>10/14/2012</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3BE1ECE7-50EE-43D6-AA47-5255A3887100}" type="slidenum">
              <a:rPr lang="en-US" smtClean="0"/>
              <a:t>‹#›</a:t>
            </a:fld>
            <a:endParaRPr lang="en-US" dirty="0"/>
          </a:p>
        </p:txBody>
      </p:sp>
    </p:spTree>
    <p:extLst>
      <p:ext uri="{BB962C8B-B14F-4D97-AF65-F5344CB8AC3E}">
        <p14:creationId xmlns:p14="http://schemas.microsoft.com/office/powerpoint/2010/main" val="3066218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buSzPct val="25000"/>
            </a:pPr>
            <a:endParaRPr lang="en-US" sz="1200" dirty="0" smtClean="0"/>
          </a:p>
        </p:txBody>
      </p:sp>
      <p:sp>
        <p:nvSpPr>
          <p:cNvPr id="4" name="Slide Number Placeholder 3"/>
          <p:cNvSpPr>
            <a:spLocks noGrp="1"/>
          </p:cNvSpPr>
          <p:nvPr>
            <p:ph type="sldNum" sz="quarter" idx="10"/>
          </p:nvPr>
        </p:nvSpPr>
        <p:spPr/>
        <p:txBody>
          <a:bodyPr/>
          <a:lstStyle/>
          <a:p>
            <a:fld id="{3BE1ECE7-50EE-43D6-AA47-5255A3887100}" type="slidenum">
              <a:rPr lang="en-US" smtClean="0"/>
              <a:t>1</a:t>
            </a:fld>
            <a:endParaRPr lang="en-US" dirty="0"/>
          </a:p>
        </p:txBody>
      </p:sp>
    </p:spTree>
    <p:extLst>
      <p:ext uri="{BB962C8B-B14F-4D97-AF65-F5344CB8AC3E}">
        <p14:creationId xmlns:p14="http://schemas.microsoft.com/office/powerpoint/2010/main" val="3448127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140672-AC79-42AF-8E82-105A263614CF}" type="slidenum">
              <a:rPr lang="en-US" smtClean="0"/>
              <a:t>11</a:t>
            </a:fld>
            <a:endParaRPr lang="en-US" dirty="0"/>
          </a:p>
        </p:txBody>
      </p:sp>
    </p:spTree>
    <p:extLst>
      <p:ext uri="{BB962C8B-B14F-4D97-AF65-F5344CB8AC3E}">
        <p14:creationId xmlns:p14="http://schemas.microsoft.com/office/powerpoint/2010/main" val="19016757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pitchFamily="34" charset="-128"/>
              </a:defRPr>
            </a:lvl1pPr>
            <a:lvl2pPr marL="751494" indent="-289036" eaLnBrk="0" hangingPunct="0">
              <a:defRPr>
                <a:solidFill>
                  <a:schemeClr val="tx1"/>
                </a:solidFill>
                <a:latin typeface="Calibri" pitchFamily="34" charset="0"/>
                <a:ea typeface="ＭＳ Ｐゴシック" pitchFamily="34" charset="-128"/>
              </a:defRPr>
            </a:lvl2pPr>
            <a:lvl3pPr marL="1156145" indent="-231229" eaLnBrk="0" hangingPunct="0">
              <a:defRPr>
                <a:solidFill>
                  <a:schemeClr val="tx1"/>
                </a:solidFill>
                <a:latin typeface="Calibri" pitchFamily="34" charset="0"/>
                <a:ea typeface="ＭＳ Ｐゴシック" pitchFamily="34" charset="-128"/>
              </a:defRPr>
            </a:lvl3pPr>
            <a:lvl4pPr marL="1618602" indent="-231229" eaLnBrk="0" hangingPunct="0">
              <a:defRPr>
                <a:solidFill>
                  <a:schemeClr val="tx1"/>
                </a:solidFill>
                <a:latin typeface="Calibri" pitchFamily="34" charset="0"/>
                <a:ea typeface="ＭＳ Ｐゴシック" pitchFamily="34" charset="-128"/>
              </a:defRPr>
            </a:lvl4pPr>
            <a:lvl5pPr marL="2081060" indent="-231229" eaLnBrk="0" hangingPunct="0">
              <a:defRPr>
                <a:solidFill>
                  <a:schemeClr val="tx1"/>
                </a:solidFill>
                <a:latin typeface="Calibri" pitchFamily="34" charset="0"/>
                <a:ea typeface="ＭＳ Ｐゴシック" pitchFamily="34" charset="-128"/>
              </a:defRPr>
            </a:lvl5pPr>
            <a:lvl6pPr marL="2543518" indent="-231229" defTabSz="462458" eaLnBrk="0" fontAlgn="base" hangingPunct="0">
              <a:spcBef>
                <a:spcPct val="0"/>
              </a:spcBef>
              <a:spcAft>
                <a:spcPct val="0"/>
              </a:spcAft>
              <a:defRPr>
                <a:solidFill>
                  <a:schemeClr val="tx1"/>
                </a:solidFill>
                <a:latin typeface="Calibri" pitchFamily="34" charset="0"/>
                <a:ea typeface="ＭＳ Ｐゴシック" pitchFamily="34" charset="-128"/>
              </a:defRPr>
            </a:lvl6pPr>
            <a:lvl7pPr marL="3005976" indent="-231229" defTabSz="462458"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68434" indent="-231229" defTabSz="462458"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930891" indent="-231229" defTabSz="462458"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fld id="{03AE42B5-B4C9-4977-A435-E2DE7B958A24}" type="slidenum">
              <a:rPr lang="en-US">
                <a:solidFill>
                  <a:srgbClr val="000000"/>
                </a:solidFill>
              </a:rPr>
              <a:pPr eaLnBrk="1" hangingPunct="1"/>
              <a:t>12</a:t>
            </a:fld>
            <a:endParaRPr lang="en-US" dirty="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t>13</a:t>
            </a:fld>
            <a:endParaRPr lang="en-US" dirty="0"/>
          </a:p>
        </p:txBody>
      </p:sp>
    </p:spTree>
    <p:extLst>
      <p:ext uri="{BB962C8B-B14F-4D97-AF65-F5344CB8AC3E}">
        <p14:creationId xmlns:p14="http://schemas.microsoft.com/office/powerpoint/2010/main" val="16462465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140672-AC79-42AF-8E82-105A263614CF}" type="slidenum">
              <a:rPr lang="en-US" smtClean="0"/>
              <a:t>14</a:t>
            </a:fld>
            <a:endParaRPr lang="en-US" dirty="0"/>
          </a:p>
        </p:txBody>
      </p:sp>
    </p:spTree>
    <p:extLst>
      <p:ext uri="{BB962C8B-B14F-4D97-AF65-F5344CB8AC3E}">
        <p14:creationId xmlns:p14="http://schemas.microsoft.com/office/powerpoint/2010/main" val="19016757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140672-AC79-42AF-8E82-105A263614CF}" type="slidenum">
              <a:rPr lang="en-US" smtClean="0"/>
              <a:t>15</a:t>
            </a:fld>
            <a:endParaRPr lang="en-US" dirty="0"/>
          </a:p>
        </p:txBody>
      </p:sp>
    </p:spTree>
    <p:extLst>
      <p:ext uri="{BB962C8B-B14F-4D97-AF65-F5344CB8AC3E}">
        <p14:creationId xmlns:p14="http://schemas.microsoft.com/office/powerpoint/2010/main" val="19016757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 sure participants</a:t>
            </a:r>
            <a:r>
              <a:rPr lang="en-US" baseline="0" dirty="0" smtClean="0"/>
              <a:t> know that these are TRUE/FALSE questions</a:t>
            </a:r>
          </a:p>
          <a:p>
            <a:endParaRPr lang="en-US" dirty="0" smtClean="0"/>
          </a:p>
          <a:p>
            <a:r>
              <a:rPr lang="en-US" dirty="0" smtClean="0"/>
              <a:t>For more scaffolding:</a:t>
            </a:r>
          </a:p>
          <a:p>
            <a:r>
              <a:rPr lang="en-US" dirty="0" smtClean="0"/>
              <a:t>½ + 1/3 &gt; 1?</a:t>
            </a:r>
          </a:p>
          <a:p>
            <a:endParaRPr lang="en-US" dirty="0" smtClean="0"/>
          </a:p>
        </p:txBody>
      </p:sp>
      <p:sp>
        <p:nvSpPr>
          <p:cNvPr id="4" name="Slide Number Placeholder 3"/>
          <p:cNvSpPr>
            <a:spLocks noGrp="1"/>
          </p:cNvSpPr>
          <p:nvPr>
            <p:ph type="sldNum" sz="quarter" idx="10"/>
          </p:nvPr>
        </p:nvSpPr>
        <p:spPr/>
        <p:txBody>
          <a:bodyPr/>
          <a:lstStyle/>
          <a:p>
            <a:fld id="{6C140672-AC79-42AF-8E82-105A263614CF}" type="slidenum">
              <a:rPr lang="en-US" smtClean="0"/>
              <a:t>16</a:t>
            </a:fld>
            <a:endParaRPr lang="en-US" dirty="0"/>
          </a:p>
        </p:txBody>
      </p:sp>
    </p:spTree>
    <p:extLst>
      <p:ext uri="{BB962C8B-B14F-4D97-AF65-F5344CB8AC3E}">
        <p14:creationId xmlns:p14="http://schemas.microsoft.com/office/powerpoint/2010/main" val="19016757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7F134F-03CA-4E82-802B-225F0B6E4325}" type="slidenum">
              <a:rPr lang="en-US" smtClean="0"/>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7F134F-03CA-4E82-802B-225F0B6E4325}" type="slidenum">
              <a:rPr lang="en-US" smtClean="0"/>
              <a:pPr/>
              <a:t>18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7F134F-03CA-4E82-802B-225F0B6E4325}" type="slidenum">
              <a:rPr lang="en-US" smtClean="0"/>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t>20</a:t>
            </a:fld>
            <a:endParaRPr lang="en-US" dirty="0"/>
          </a:p>
        </p:txBody>
      </p:sp>
    </p:spTree>
    <p:extLst>
      <p:ext uri="{BB962C8B-B14F-4D97-AF65-F5344CB8AC3E}">
        <p14:creationId xmlns:p14="http://schemas.microsoft.com/office/powerpoint/2010/main" val="1208396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SCUSD</a:t>
            </a:r>
          </a:p>
          <a:p>
            <a:r>
              <a:rPr lang="en-US" dirty="0" smtClean="0"/>
              <a:t>#3: [Grades 3 -5] Number line puzzlers activity</a:t>
            </a:r>
            <a:endParaRPr lang="en-US" dirty="0"/>
          </a:p>
        </p:txBody>
      </p:sp>
      <p:sp>
        <p:nvSpPr>
          <p:cNvPr id="4" name="Slide Number Placeholder 3"/>
          <p:cNvSpPr>
            <a:spLocks noGrp="1"/>
          </p:cNvSpPr>
          <p:nvPr>
            <p:ph type="sldNum" sz="quarter" idx="10"/>
          </p:nvPr>
        </p:nvSpPr>
        <p:spPr/>
        <p:txBody>
          <a:bodyPr/>
          <a:lstStyle/>
          <a:p>
            <a:fld id="{A47F134F-03CA-4E82-802B-225F0B6E4325}"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spcAft>
                <a:spcPts val="607"/>
              </a:spcAft>
            </a:pPr>
            <a:endParaRPr lang="en-US" sz="2000" dirty="0" smtClean="0">
              <a:latin typeface="Helvetica" pitchFamily="64" charset="0"/>
              <a:ea typeface="ＭＳ Ｐゴシック" pitchFamily="34" charset="-128"/>
            </a:endParaRPr>
          </a:p>
        </p:txBody>
      </p:sp>
      <p:sp>
        <p:nvSpPr>
          <p:cNvPr id="4" name="Slide Number Placeholder 3"/>
          <p:cNvSpPr>
            <a:spLocks noGrp="1"/>
          </p:cNvSpPr>
          <p:nvPr>
            <p:ph type="sldNum" sz="quarter" idx="10"/>
          </p:nvPr>
        </p:nvSpPr>
        <p:spPr/>
        <p:txBody>
          <a:bodyPr/>
          <a:lstStyle/>
          <a:p>
            <a:fld id="{6C140672-AC79-42AF-8E82-105A263614CF}" type="slidenum">
              <a:rPr lang="en-US" smtClean="0"/>
              <a:t>21</a:t>
            </a:fld>
            <a:endParaRPr lang="en-US" dirty="0"/>
          </a:p>
        </p:txBody>
      </p:sp>
    </p:spTree>
    <p:extLst>
      <p:ext uri="{BB962C8B-B14F-4D97-AF65-F5344CB8AC3E}">
        <p14:creationId xmlns:p14="http://schemas.microsoft.com/office/powerpoint/2010/main" val="15231033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spcAft>
                <a:spcPts val="607"/>
              </a:spcAft>
            </a:pPr>
            <a:endParaRPr lang="en-US" sz="2000" dirty="0" smtClean="0">
              <a:latin typeface="Helvetica" pitchFamily="64" charset="0"/>
              <a:ea typeface="ＭＳ Ｐゴシック" pitchFamily="34" charset="-128"/>
            </a:endParaRPr>
          </a:p>
        </p:txBody>
      </p:sp>
      <p:sp>
        <p:nvSpPr>
          <p:cNvPr id="4" name="Slide Number Placeholder 3"/>
          <p:cNvSpPr>
            <a:spLocks noGrp="1"/>
          </p:cNvSpPr>
          <p:nvPr>
            <p:ph type="sldNum" sz="quarter" idx="10"/>
          </p:nvPr>
        </p:nvSpPr>
        <p:spPr/>
        <p:txBody>
          <a:bodyPr/>
          <a:lstStyle/>
          <a:p>
            <a:fld id="{6C140672-AC79-42AF-8E82-105A263614CF}" type="slidenum">
              <a:rPr lang="en-US" smtClean="0"/>
              <a:t>22</a:t>
            </a:fld>
            <a:endParaRPr lang="en-US" dirty="0"/>
          </a:p>
        </p:txBody>
      </p:sp>
    </p:spTree>
    <p:extLst>
      <p:ext uri="{BB962C8B-B14F-4D97-AF65-F5344CB8AC3E}">
        <p14:creationId xmlns:p14="http://schemas.microsoft.com/office/powerpoint/2010/main" val="15231033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lvl="0"/>
            <a:endParaRPr lang="en-US" dirty="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A91CA96-91AA-4C9C-A59D-DBCF3A43B62D}" type="slidenum">
              <a:rPr lang="en-US" smtClean="0">
                <a:latin typeface="Arial" pitchFamily="34" charset="0"/>
              </a:rPr>
              <a:pPr>
                <a:defRPr/>
              </a:pPr>
              <a:t>23</a:t>
            </a:fld>
            <a:endParaRPr lang="en-US" dirty="0"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140672-AC79-42AF-8E82-105A263614CF}" type="slidenum">
              <a:rPr lang="en-US" smtClean="0"/>
              <a:t>24</a:t>
            </a:fld>
            <a:endParaRPr lang="en-US" dirty="0"/>
          </a:p>
        </p:txBody>
      </p:sp>
    </p:spTree>
    <p:extLst>
      <p:ext uri="{BB962C8B-B14F-4D97-AF65-F5344CB8AC3E}">
        <p14:creationId xmlns:p14="http://schemas.microsoft.com/office/powerpoint/2010/main" val="7835630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15610" indent="-115610">
              <a:spcBef>
                <a:spcPct val="0"/>
              </a:spcBef>
              <a:spcAft>
                <a:spcPts val="607"/>
              </a:spcAft>
              <a:buFontTx/>
              <a:buChar char="•"/>
            </a:pPr>
            <a:r>
              <a:rPr lang="en-US" dirty="0" smtClean="0">
                <a:latin typeface="Times New Roman" pitchFamily="18" charset="0"/>
              </a:rPr>
              <a:t>This diagram illustrates how the domains are distributed across the Common Core State Standards.  </a:t>
            </a:r>
          </a:p>
          <a:p>
            <a:pPr marL="115610" indent="-115610">
              <a:spcBef>
                <a:spcPct val="0"/>
              </a:spcBef>
              <a:spcAft>
                <a:spcPts val="607"/>
              </a:spcAft>
              <a:buFontTx/>
              <a:buChar char="•"/>
            </a:pPr>
            <a:r>
              <a:rPr lang="en-US" dirty="0" smtClean="0">
                <a:latin typeface="Times New Roman" pitchFamily="18" charset="0"/>
              </a:rPr>
              <a:t>What is not easily seen is how a domain may impact multiple domains in future grades.  </a:t>
            </a:r>
          </a:p>
          <a:p>
            <a:pPr marL="115610" indent="-115610">
              <a:spcBef>
                <a:spcPct val="0"/>
              </a:spcBef>
              <a:spcAft>
                <a:spcPts val="607"/>
              </a:spcAft>
              <a:buFontTx/>
              <a:buChar char="•"/>
            </a:pPr>
            <a:r>
              <a:rPr lang="en-US" dirty="0" smtClean="0">
                <a:latin typeface="Times New Roman" pitchFamily="18" charset="0"/>
              </a:rPr>
              <a:t>An example is K-5 Measurement and Data, which splits into Statistics and Probability  and Geometry in grade 6.  </a:t>
            </a:r>
          </a:p>
          <a:p>
            <a:pPr marL="115610" indent="-115610">
              <a:spcBef>
                <a:spcPct val="0"/>
              </a:spcBef>
              <a:spcAft>
                <a:spcPts val="607"/>
              </a:spcAft>
              <a:buFontTx/>
              <a:buChar char="•"/>
            </a:pPr>
            <a:r>
              <a:rPr lang="en-US" dirty="0" smtClean="0">
                <a:latin typeface="Times New Roman" pitchFamily="18" charset="0"/>
              </a:rPr>
              <a:t>Likewise, Operations and Algebraic Thinking in K-5 provides foundation Ratios and Proportional Relationships, The Number System, Expressions and Equations, and Functions in grades 6-8.</a:t>
            </a:r>
          </a:p>
          <a:p>
            <a:pPr marL="115610" indent="-115610">
              <a:spcBef>
                <a:spcPct val="0"/>
              </a:spcBef>
              <a:spcAft>
                <a:spcPts val="607"/>
              </a:spcAft>
              <a:buFontTx/>
              <a:buChar char="•"/>
            </a:pPr>
            <a:r>
              <a:rPr lang="en-US" dirty="0" smtClean="0">
                <a:latin typeface="Times New Roman" pitchFamily="18" charset="0"/>
              </a:rPr>
              <a:t>Talk about our </a:t>
            </a:r>
            <a:r>
              <a:rPr lang="en-US" b="1" dirty="0" smtClean="0">
                <a:latin typeface="Times New Roman" pitchFamily="18" charset="0"/>
              </a:rPr>
              <a:t>areas of focus for this year</a:t>
            </a: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1471" indent="-289027" eaLnBrk="0" hangingPunct="0">
              <a:defRPr sz="2400">
                <a:solidFill>
                  <a:schemeClr val="tx1"/>
                </a:solidFill>
                <a:latin typeface="Times New Roman" pitchFamily="18" charset="0"/>
              </a:defRPr>
            </a:lvl2pPr>
            <a:lvl3pPr marL="1156109" indent="-231222" eaLnBrk="0" hangingPunct="0">
              <a:defRPr sz="2400">
                <a:solidFill>
                  <a:schemeClr val="tx1"/>
                </a:solidFill>
                <a:latin typeface="Times New Roman" pitchFamily="18" charset="0"/>
              </a:defRPr>
            </a:lvl3pPr>
            <a:lvl4pPr marL="1618552" indent="-231222" eaLnBrk="0" hangingPunct="0">
              <a:defRPr sz="2400">
                <a:solidFill>
                  <a:schemeClr val="tx1"/>
                </a:solidFill>
                <a:latin typeface="Times New Roman" pitchFamily="18" charset="0"/>
              </a:defRPr>
            </a:lvl4pPr>
            <a:lvl5pPr marL="2080995" indent="-231222" eaLnBrk="0" hangingPunct="0">
              <a:defRPr sz="2400">
                <a:solidFill>
                  <a:schemeClr val="tx1"/>
                </a:solidFill>
                <a:latin typeface="Times New Roman" pitchFamily="18" charset="0"/>
              </a:defRPr>
            </a:lvl5pPr>
            <a:lvl6pPr marL="2543439" indent="-231222" eaLnBrk="0" fontAlgn="base" hangingPunct="0">
              <a:spcBef>
                <a:spcPct val="0"/>
              </a:spcBef>
              <a:spcAft>
                <a:spcPct val="0"/>
              </a:spcAft>
              <a:defRPr sz="2400">
                <a:solidFill>
                  <a:schemeClr val="tx1"/>
                </a:solidFill>
                <a:latin typeface="Times New Roman" pitchFamily="18" charset="0"/>
              </a:defRPr>
            </a:lvl6pPr>
            <a:lvl7pPr marL="3005883" indent="-231222" eaLnBrk="0" fontAlgn="base" hangingPunct="0">
              <a:spcBef>
                <a:spcPct val="0"/>
              </a:spcBef>
              <a:spcAft>
                <a:spcPct val="0"/>
              </a:spcAft>
              <a:defRPr sz="2400">
                <a:solidFill>
                  <a:schemeClr val="tx1"/>
                </a:solidFill>
                <a:latin typeface="Times New Roman" pitchFamily="18" charset="0"/>
              </a:defRPr>
            </a:lvl7pPr>
            <a:lvl8pPr marL="3468326" indent="-231222" eaLnBrk="0" fontAlgn="base" hangingPunct="0">
              <a:spcBef>
                <a:spcPct val="0"/>
              </a:spcBef>
              <a:spcAft>
                <a:spcPct val="0"/>
              </a:spcAft>
              <a:defRPr sz="2400">
                <a:solidFill>
                  <a:schemeClr val="tx1"/>
                </a:solidFill>
                <a:latin typeface="Times New Roman" pitchFamily="18" charset="0"/>
              </a:defRPr>
            </a:lvl8pPr>
            <a:lvl9pPr marL="3930769" indent="-231222" eaLnBrk="0" fontAlgn="base" hangingPunct="0">
              <a:spcBef>
                <a:spcPct val="0"/>
              </a:spcBef>
              <a:spcAft>
                <a:spcPct val="0"/>
              </a:spcAft>
              <a:defRPr sz="2400">
                <a:solidFill>
                  <a:schemeClr val="tx1"/>
                </a:solidFill>
                <a:latin typeface="Times New Roman" pitchFamily="18" charset="0"/>
              </a:defRPr>
            </a:lvl9pPr>
          </a:lstStyle>
          <a:p>
            <a:fld id="{01296699-8287-4443-8DCF-8E6D352991F2}" type="slidenum">
              <a:rPr lang="en-US" sz="1200"/>
              <a:pPr/>
              <a:t>25</a:t>
            </a:fld>
            <a:endParaRPr lang="en-US" sz="1200"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68881" indent="-468881">
              <a:spcBef>
                <a:spcPct val="0"/>
              </a:spcBef>
              <a:spcAft>
                <a:spcPts val="607"/>
              </a:spcAft>
            </a:pPr>
            <a:r>
              <a:rPr lang="en-US" b="1" dirty="0" smtClean="0"/>
              <a:t>The 6 shifts represent our transition</a:t>
            </a:r>
            <a:r>
              <a:rPr lang="en-US" b="1" baseline="0" dirty="0" smtClean="0"/>
              <a:t> </a:t>
            </a:r>
            <a:r>
              <a:rPr lang="en-US" b="1" dirty="0" smtClean="0"/>
              <a:t>to the</a:t>
            </a:r>
            <a:r>
              <a:rPr lang="en-US" b="1" baseline="0" dirty="0" smtClean="0"/>
              <a:t> Math CCS</a:t>
            </a:r>
            <a:r>
              <a:rPr lang="en-US" baseline="0" dirty="0" smtClean="0"/>
              <a:t> (ex: how my instruction, how my classroom, and how my mindset about how students learn need to </a:t>
            </a:r>
            <a:r>
              <a:rPr lang="en-US" i="1" baseline="0" dirty="0" smtClean="0"/>
              <a:t>shift</a:t>
            </a:r>
            <a:r>
              <a:rPr lang="en-US" baseline="0" dirty="0" smtClean="0"/>
              <a:t> to meet these new set of standards)</a:t>
            </a:r>
          </a:p>
          <a:p>
            <a:pPr marL="468881" indent="-468881">
              <a:spcBef>
                <a:spcPct val="0"/>
              </a:spcBef>
              <a:spcAft>
                <a:spcPts val="607"/>
              </a:spcAft>
            </a:pPr>
            <a:endParaRPr lang="en-US" baseline="0" dirty="0" smtClean="0"/>
          </a:p>
        </p:txBody>
      </p:sp>
      <p:sp>
        <p:nvSpPr>
          <p:cNvPr id="4" name="Slide Number Placeholder 3"/>
          <p:cNvSpPr>
            <a:spLocks noGrp="1"/>
          </p:cNvSpPr>
          <p:nvPr>
            <p:ph type="sldNum" sz="quarter" idx="10"/>
          </p:nvPr>
        </p:nvSpPr>
        <p:spPr/>
        <p:txBody>
          <a:bodyPr/>
          <a:lstStyle/>
          <a:p>
            <a:fld id="{3BE1ECE7-50EE-43D6-AA47-5255A3887100}" type="slidenum">
              <a:rPr lang="en-US" smtClean="0"/>
              <a:t>26</a:t>
            </a:fld>
            <a:endParaRPr lang="en-US"/>
          </a:p>
        </p:txBody>
      </p:sp>
    </p:spTree>
    <p:extLst>
      <p:ext uri="{BB962C8B-B14F-4D97-AF65-F5344CB8AC3E}">
        <p14:creationId xmlns:p14="http://schemas.microsoft.com/office/powerpoint/2010/main" val="15255587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Handouts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“Math Practices in Action” handouts (3 handouts: #1, #4, and #6)</a:t>
            </a:r>
          </a:p>
          <a:p>
            <a:r>
              <a:rPr lang="en-US" baseline="0" dirty="0" smtClean="0"/>
              <a:t>Math Solutions 2-column document w/ Learning Outcomes</a:t>
            </a:r>
          </a:p>
          <a:p>
            <a:endParaRPr lang="en-US" baseline="0" dirty="0" smtClean="0"/>
          </a:p>
          <a:p>
            <a:r>
              <a:rPr lang="en-US" baseline="0" dirty="0" smtClean="0"/>
              <a:t>Write responses on “Math Practices in Action #1”</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t>28</a:t>
            </a:fld>
            <a:endParaRPr lang="en-US" dirty="0"/>
          </a:p>
        </p:txBody>
      </p:sp>
    </p:spTree>
    <p:extLst>
      <p:ext uri="{BB962C8B-B14F-4D97-AF65-F5344CB8AC3E}">
        <p14:creationId xmlns:p14="http://schemas.microsoft.com/office/powerpoint/2010/main" val="5341131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Write responses on “Math Practices in Action #1”</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t>29</a:t>
            </a:fld>
            <a:endParaRPr lang="en-US" dirty="0"/>
          </a:p>
        </p:txBody>
      </p:sp>
    </p:spTree>
    <p:extLst>
      <p:ext uri="{BB962C8B-B14F-4D97-AF65-F5344CB8AC3E}">
        <p14:creationId xmlns:p14="http://schemas.microsoft.com/office/powerpoint/2010/main" val="5341131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Talk first, then write responses on “Math Practices</a:t>
            </a:r>
            <a:r>
              <a:rPr lang="en-US" baseline="0" dirty="0" smtClean="0"/>
              <a:t> in Action #1”</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t>30</a:t>
            </a:fld>
            <a:endParaRPr lang="en-US" dirty="0"/>
          </a:p>
        </p:txBody>
      </p:sp>
    </p:spTree>
    <p:extLst>
      <p:ext uri="{BB962C8B-B14F-4D97-AF65-F5344CB8AC3E}">
        <p14:creationId xmlns:p14="http://schemas.microsoft.com/office/powerpoint/2010/main" val="5341131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Handouts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“Math Practices in Action” handouts (3 handouts: #1, #4, and #6)</a:t>
            </a:r>
          </a:p>
          <a:p>
            <a:r>
              <a:rPr lang="en-US" baseline="0" dirty="0" smtClean="0"/>
              <a:t>Math Solutions 2-column document w/ Learning Outcomes</a:t>
            </a:r>
          </a:p>
          <a:p>
            <a:endParaRPr lang="en-US" baseline="0" dirty="0" smtClean="0"/>
          </a:p>
          <a:p>
            <a:r>
              <a:rPr lang="en-US" baseline="0" dirty="0" smtClean="0"/>
              <a:t>Write responses on “Math Practices in Action #6”</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t>31</a:t>
            </a:fld>
            <a:endParaRPr lang="en-US" dirty="0"/>
          </a:p>
        </p:txBody>
      </p:sp>
    </p:spTree>
    <p:extLst>
      <p:ext uri="{BB962C8B-B14F-4D97-AF65-F5344CB8AC3E}">
        <p14:creationId xmlns:p14="http://schemas.microsoft.com/office/powerpoint/2010/main" val="534113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7F134F-03CA-4E82-802B-225F0B6E4325}"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Write responses on “Math Practices in Action #6”</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t>32</a:t>
            </a:fld>
            <a:endParaRPr lang="en-US" dirty="0"/>
          </a:p>
        </p:txBody>
      </p:sp>
    </p:spTree>
    <p:extLst>
      <p:ext uri="{BB962C8B-B14F-4D97-AF65-F5344CB8AC3E}">
        <p14:creationId xmlns:p14="http://schemas.microsoft.com/office/powerpoint/2010/main" val="5341131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Talk first, then write responses on “Math Practices</a:t>
            </a:r>
            <a:r>
              <a:rPr lang="en-US" baseline="0" dirty="0" smtClean="0"/>
              <a:t> in Action #6”</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t>33</a:t>
            </a:fld>
            <a:endParaRPr lang="en-US" dirty="0"/>
          </a:p>
        </p:txBody>
      </p:sp>
    </p:spTree>
    <p:extLst>
      <p:ext uri="{BB962C8B-B14F-4D97-AF65-F5344CB8AC3E}">
        <p14:creationId xmlns:p14="http://schemas.microsoft.com/office/powerpoint/2010/main" val="5341131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Handouts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“Math Practices in Action” handouts (3 handouts: #1, #4, and #6)</a:t>
            </a:r>
          </a:p>
          <a:p>
            <a:r>
              <a:rPr lang="en-US" baseline="0" dirty="0" smtClean="0"/>
              <a:t>Math Solutions 2-column document w/ Learning Outcomes</a:t>
            </a:r>
          </a:p>
          <a:p>
            <a:endParaRPr lang="en-US" baseline="0" dirty="0" smtClean="0"/>
          </a:p>
          <a:p>
            <a:r>
              <a:rPr lang="en-US" baseline="0" dirty="0" smtClean="0"/>
              <a:t>Write responses on “Math Practices in Action #4”</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t>34</a:t>
            </a:fld>
            <a:endParaRPr lang="en-US" dirty="0"/>
          </a:p>
        </p:txBody>
      </p:sp>
    </p:spTree>
    <p:extLst>
      <p:ext uri="{BB962C8B-B14F-4D97-AF65-F5344CB8AC3E}">
        <p14:creationId xmlns:p14="http://schemas.microsoft.com/office/powerpoint/2010/main" val="5341131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Write responses on “Math Practices in Action #4”</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t>35</a:t>
            </a:fld>
            <a:endParaRPr lang="en-US" dirty="0"/>
          </a:p>
        </p:txBody>
      </p:sp>
    </p:spTree>
    <p:extLst>
      <p:ext uri="{BB962C8B-B14F-4D97-AF65-F5344CB8AC3E}">
        <p14:creationId xmlns:p14="http://schemas.microsoft.com/office/powerpoint/2010/main" val="53411315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t>36</a:t>
            </a:fld>
            <a:endParaRPr lang="en-US" dirty="0"/>
          </a:p>
        </p:txBody>
      </p:sp>
    </p:spTree>
    <p:extLst>
      <p:ext uri="{BB962C8B-B14F-4D97-AF65-F5344CB8AC3E}">
        <p14:creationId xmlns:p14="http://schemas.microsoft.com/office/powerpoint/2010/main" val="5341131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7F134F-03CA-4E82-802B-225F0B6E4325}" type="slidenum">
              <a:rPr lang="en-US" smtClean="0"/>
              <a:pPr/>
              <a:t>37</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t>38</a:t>
            </a:fld>
            <a:endParaRPr lang="en-US" dirty="0"/>
          </a:p>
        </p:txBody>
      </p:sp>
    </p:spTree>
    <p:extLst>
      <p:ext uri="{BB962C8B-B14F-4D97-AF65-F5344CB8AC3E}">
        <p14:creationId xmlns:p14="http://schemas.microsoft.com/office/powerpoint/2010/main" val="21496061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t>39</a:t>
            </a:fld>
            <a:endParaRPr lang="en-US" dirty="0"/>
          </a:p>
        </p:txBody>
      </p:sp>
    </p:spTree>
    <p:extLst>
      <p:ext uri="{BB962C8B-B14F-4D97-AF65-F5344CB8AC3E}">
        <p14:creationId xmlns:p14="http://schemas.microsoft.com/office/powerpoint/2010/main" val="21496061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want to make 85 cups of this</a:t>
            </a:r>
            <a:r>
              <a:rPr lang="en-US" baseline="0" dirty="0" smtClean="0"/>
              <a:t> juice mixture, how many cups of each (lemonade and grape juice) do you need?”</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t>40</a:t>
            </a:fld>
            <a:endParaRPr lang="en-US" dirty="0"/>
          </a:p>
        </p:txBody>
      </p:sp>
    </p:spTree>
    <p:extLst>
      <p:ext uri="{BB962C8B-B14F-4D97-AF65-F5344CB8AC3E}">
        <p14:creationId xmlns:p14="http://schemas.microsoft.com/office/powerpoint/2010/main" val="21496061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is how we engage in the learning. </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t>41</a:t>
            </a:fld>
            <a:endParaRPr lang="en-US" dirty="0"/>
          </a:p>
        </p:txBody>
      </p:sp>
    </p:spTree>
    <p:extLst>
      <p:ext uri="{BB962C8B-B14F-4D97-AF65-F5344CB8AC3E}">
        <p14:creationId xmlns:p14="http://schemas.microsoft.com/office/powerpoint/2010/main" val="3616364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40F3251-6BF8-46B0-B777-32530A2E4C5B}"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t>43</a:t>
            </a:fld>
            <a:endParaRPr lang="en-US" dirty="0"/>
          </a:p>
        </p:txBody>
      </p:sp>
    </p:spTree>
    <p:extLst>
      <p:ext uri="{BB962C8B-B14F-4D97-AF65-F5344CB8AC3E}">
        <p14:creationId xmlns:p14="http://schemas.microsoft.com/office/powerpoint/2010/main" val="229497267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t>45</a:t>
            </a:fld>
            <a:endParaRPr lang="en-US" dirty="0"/>
          </a:p>
        </p:txBody>
      </p:sp>
    </p:spTree>
    <p:extLst>
      <p:ext uri="{BB962C8B-B14F-4D97-AF65-F5344CB8AC3E}">
        <p14:creationId xmlns:p14="http://schemas.microsoft.com/office/powerpoint/2010/main" val="4113922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40F3251-6BF8-46B0-B777-32530A2E4C5B}"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6738" name="Shape 396"/>
          <p:cNvSpPr>
            <a:spLocks noGrp="1" noRot="1" noChangeAspect="1" noTextEdit="1"/>
          </p:cNvSpPr>
          <p:nvPr>
            <p:ph type="sldImg" idx="2"/>
          </p:nvPr>
        </p:nvSpPr>
        <p:spPr>
          <a:noFill/>
          <a:ln/>
        </p:spPr>
      </p:sp>
      <p:sp>
        <p:nvSpPr>
          <p:cNvPr id="116739" name="Shape 397"/>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tIns="46226" bIns="46226" numCol="1" anchor="t" compatLnSpc="1">
            <a:prstTxWarp prst="textNoShape">
              <a:avLst/>
            </a:prstTxWarp>
            <a:spAutoFit/>
          </a:bodyPr>
          <a:lstStyle>
            <a:lvl1pPr marL="285750" indent="-285750">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marL="2514600" indent="-228600" fontAlgn="base">
              <a:spcBef>
                <a:spcPct val="30000"/>
              </a:spcBef>
              <a:spcAft>
                <a:spcPct val="0"/>
              </a:spcAft>
              <a:defRPr sz="1200">
                <a:solidFill>
                  <a:schemeClr val="tx1"/>
                </a:solidFill>
                <a:latin typeface="Arial" charset="0"/>
              </a:defRPr>
            </a:lvl6pPr>
            <a:lvl7pPr marL="2971800" indent="-228600" fontAlgn="base">
              <a:spcBef>
                <a:spcPct val="30000"/>
              </a:spcBef>
              <a:spcAft>
                <a:spcPct val="0"/>
              </a:spcAft>
              <a:defRPr sz="1200">
                <a:solidFill>
                  <a:schemeClr val="tx1"/>
                </a:solidFill>
                <a:latin typeface="Arial" charset="0"/>
              </a:defRPr>
            </a:lvl7pPr>
            <a:lvl8pPr marL="3429000" indent="-228600" fontAlgn="base">
              <a:spcBef>
                <a:spcPct val="30000"/>
              </a:spcBef>
              <a:spcAft>
                <a:spcPct val="0"/>
              </a:spcAft>
              <a:defRPr sz="1200">
                <a:solidFill>
                  <a:schemeClr val="tx1"/>
                </a:solidFill>
                <a:latin typeface="Arial" charset="0"/>
              </a:defRPr>
            </a:lvl8pPr>
            <a:lvl9pPr marL="3886200" indent="-228600" fontAlgn="base">
              <a:spcBef>
                <a:spcPct val="30000"/>
              </a:spcBef>
              <a:spcAft>
                <a:spcPct val="0"/>
              </a:spcAft>
              <a:defRPr sz="1200">
                <a:solidFill>
                  <a:schemeClr val="tx1"/>
                </a:solidFill>
                <a:latin typeface="Arial" charset="0"/>
              </a:defRPr>
            </a:lvl9pPr>
          </a:lstStyle>
          <a:p>
            <a:pPr>
              <a:spcBef>
                <a:spcPct val="0"/>
              </a:spcBef>
              <a:buFontTx/>
              <a:buChar char="•"/>
            </a:pPr>
            <a:r>
              <a:rPr lang="en-US" sz="1400" dirty="0"/>
              <a:t>As decisions are made going forward, there are some cautions worth noting</a:t>
            </a:r>
            <a:r>
              <a:rPr lang="en-US" sz="1400" dirty="0" smtClean="0"/>
              <a:t>.</a:t>
            </a:r>
          </a:p>
          <a:p>
            <a:pPr>
              <a:spcBef>
                <a:spcPct val="0"/>
              </a:spcBef>
              <a:buFontTx/>
              <a:buChar char="•"/>
            </a:pPr>
            <a:endParaRPr lang="en-US" sz="1400" dirty="0"/>
          </a:p>
          <a:p>
            <a:pPr>
              <a:spcBef>
                <a:spcPct val="0"/>
              </a:spcBef>
              <a:buFontTx/>
              <a:buChar char="•"/>
            </a:pPr>
            <a:r>
              <a:rPr lang="en-US" sz="1400" dirty="0"/>
              <a:t>A simple gap analysis between what  topics we used to teach and where those topics exist in the Common Core is not an adequate approach to take.  Such a topical gap analysis rarely addresses what we should not longer include in a curriculum. It does not address the conceptual understanding, fluency and rigor expectations, and most importantly it does not result in the signaling of focus on the major work of the grade. </a:t>
            </a:r>
            <a:endParaRPr lang="en-US" sz="1400" dirty="0" smtClean="0"/>
          </a:p>
          <a:p>
            <a:pPr>
              <a:spcBef>
                <a:spcPct val="0"/>
              </a:spcBef>
              <a:buFontTx/>
              <a:buChar char="•"/>
            </a:pPr>
            <a:r>
              <a:rPr lang="en-US" sz="1400" dirty="0" smtClean="0"/>
              <a:t> </a:t>
            </a:r>
            <a:endParaRPr lang="en-US" sz="1400" dirty="0"/>
          </a:p>
          <a:p>
            <a:pPr>
              <a:spcBef>
                <a:spcPct val="0"/>
              </a:spcBef>
              <a:buFontTx/>
              <a:buChar char="•"/>
            </a:pPr>
            <a:r>
              <a:rPr lang="en-US" sz="1400" dirty="0"/>
              <a:t>Another important note is that these standards do not dictate a particular order or scope and sequence. Students should not be marched through these standards one at a time, but rather many of these expectations develop over the course of the year.  </a:t>
            </a:r>
            <a:endParaRPr lang="en-US" sz="1400" dirty="0" smtClean="0"/>
          </a:p>
          <a:p>
            <a:pPr>
              <a:spcBef>
                <a:spcPct val="0"/>
              </a:spcBef>
              <a:buFontTx/>
              <a:buChar char="•"/>
            </a:pPr>
            <a:endParaRPr lang="en-US" sz="1400" dirty="0"/>
          </a:p>
          <a:p>
            <a:pPr>
              <a:spcBef>
                <a:spcPct val="0"/>
              </a:spcBef>
              <a:buFontTx/>
              <a:buChar char="•"/>
            </a:pPr>
            <a:r>
              <a:rPr lang="en-US" sz="1400" dirty="0"/>
              <a:t>The architecture of the standards documents matters a lot.  The domains and cluster headings are very purposefully organized to support teaching and learning of the standards.  Take every opportunity to build on understanding and develop math proficiency rather than just going over or covering a list of math topics.  </a:t>
            </a:r>
          </a:p>
        </p:txBody>
      </p:sp>
      <p:sp>
        <p:nvSpPr>
          <p:cNvPr id="116740" name="Shape 398"/>
          <p:cNvSpPr>
            <a:spLocks noGrp="1"/>
          </p:cNvSpPr>
          <p:nvPr>
            <p:ph type="sldNum" sz="quarter" idx="12"/>
          </p:nvPr>
        </p:nvSpPr>
        <p:spPr>
          <a:xfrm>
            <a:off x="3936768" y="8956451"/>
            <a:ext cx="3011699" cy="278021"/>
          </a:xfrm>
          <a:noFill/>
        </p:spPr>
        <p:txBody>
          <a:bodyPr tIns="46226" bIns="46226">
            <a:spAutoFit/>
          </a:bodyPr>
          <a:lstStyle>
            <a:lvl1pPr eaLnBrk="0" hangingPunct="0">
              <a:defRPr sz="1400">
                <a:solidFill>
                  <a:srgbClr val="000000"/>
                </a:solidFill>
                <a:latin typeface="Arial" charset="0"/>
                <a:cs typeface="Arial" charset="0"/>
                <a:sym typeface="Arial" charset="0"/>
              </a:defRPr>
            </a:lvl1pPr>
            <a:lvl2pPr marL="751494" indent="-289036" eaLnBrk="0" hangingPunct="0">
              <a:defRPr sz="1400">
                <a:solidFill>
                  <a:srgbClr val="000000"/>
                </a:solidFill>
                <a:latin typeface="Arial" charset="0"/>
                <a:cs typeface="Arial" charset="0"/>
                <a:sym typeface="Arial" charset="0"/>
              </a:defRPr>
            </a:lvl2pPr>
            <a:lvl3pPr marL="1156145" indent="-231229" eaLnBrk="0" hangingPunct="0">
              <a:defRPr sz="1400">
                <a:solidFill>
                  <a:srgbClr val="000000"/>
                </a:solidFill>
                <a:latin typeface="Arial" charset="0"/>
                <a:cs typeface="Arial" charset="0"/>
                <a:sym typeface="Arial" charset="0"/>
              </a:defRPr>
            </a:lvl3pPr>
            <a:lvl4pPr marL="1618602" indent="-231229" eaLnBrk="0" hangingPunct="0">
              <a:defRPr sz="1400">
                <a:solidFill>
                  <a:srgbClr val="000000"/>
                </a:solidFill>
                <a:latin typeface="Arial" charset="0"/>
                <a:cs typeface="Arial" charset="0"/>
                <a:sym typeface="Arial" charset="0"/>
              </a:defRPr>
            </a:lvl4pPr>
            <a:lvl5pPr marL="2081060" indent="-231229" eaLnBrk="0" hangingPunct="0">
              <a:defRPr sz="1400">
                <a:solidFill>
                  <a:srgbClr val="000000"/>
                </a:solidFill>
                <a:latin typeface="Arial" charset="0"/>
                <a:cs typeface="Arial" charset="0"/>
                <a:sym typeface="Arial" charset="0"/>
              </a:defRPr>
            </a:lvl5pPr>
            <a:lvl6pPr marL="2543518" indent="-231229" eaLnBrk="0" fontAlgn="base" hangingPunct="0">
              <a:spcBef>
                <a:spcPct val="0"/>
              </a:spcBef>
              <a:spcAft>
                <a:spcPct val="0"/>
              </a:spcAft>
              <a:defRPr sz="1400">
                <a:solidFill>
                  <a:srgbClr val="000000"/>
                </a:solidFill>
                <a:latin typeface="Arial" charset="0"/>
                <a:cs typeface="Arial" charset="0"/>
                <a:sym typeface="Arial" charset="0"/>
              </a:defRPr>
            </a:lvl6pPr>
            <a:lvl7pPr marL="3005976" indent="-231229" eaLnBrk="0" fontAlgn="base" hangingPunct="0">
              <a:spcBef>
                <a:spcPct val="0"/>
              </a:spcBef>
              <a:spcAft>
                <a:spcPct val="0"/>
              </a:spcAft>
              <a:defRPr sz="1400">
                <a:solidFill>
                  <a:srgbClr val="000000"/>
                </a:solidFill>
                <a:latin typeface="Arial" charset="0"/>
                <a:cs typeface="Arial" charset="0"/>
                <a:sym typeface="Arial" charset="0"/>
              </a:defRPr>
            </a:lvl7pPr>
            <a:lvl8pPr marL="3468434" indent="-231229" eaLnBrk="0" fontAlgn="base" hangingPunct="0">
              <a:spcBef>
                <a:spcPct val="0"/>
              </a:spcBef>
              <a:spcAft>
                <a:spcPct val="0"/>
              </a:spcAft>
              <a:defRPr sz="1400">
                <a:solidFill>
                  <a:srgbClr val="000000"/>
                </a:solidFill>
                <a:latin typeface="Arial" charset="0"/>
                <a:cs typeface="Arial" charset="0"/>
                <a:sym typeface="Arial" charset="0"/>
              </a:defRPr>
            </a:lvl8pPr>
            <a:lvl9pPr marL="3930891" indent="-231229"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SzPct val="25000"/>
            </a:pPr>
            <a:r>
              <a:rPr lang="en-US" sz="1200" dirty="0"/>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Mathematical</a:t>
            </a:r>
            <a:r>
              <a:rPr lang="en-US" baseline="0" dirty="0" smtClean="0"/>
              <a:t> Understanding is </a:t>
            </a:r>
            <a:r>
              <a:rPr lang="en-US" b="1" baseline="0" dirty="0" smtClean="0"/>
              <a:t>not </a:t>
            </a:r>
            <a:r>
              <a:rPr lang="en-US" b="0" baseline="0" dirty="0" smtClean="0"/>
              <a:t>Bloom’s low-level “understanding,” but rather a </a:t>
            </a:r>
            <a:r>
              <a:rPr lang="en-US" b="1" baseline="0" dirty="0" smtClean="0"/>
              <a:t>deep conceptual understanding</a:t>
            </a:r>
            <a:endParaRPr lang="en-US" dirty="0"/>
          </a:p>
        </p:txBody>
      </p:sp>
      <p:sp>
        <p:nvSpPr>
          <p:cNvPr id="4" name="Slide Number Placeholder 3"/>
          <p:cNvSpPr>
            <a:spLocks noGrp="1"/>
          </p:cNvSpPr>
          <p:nvPr>
            <p:ph type="sldNum" sz="quarter" idx="10"/>
          </p:nvPr>
        </p:nvSpPr>
        <p:spPr/>
        <p:txBody>
          <a:bodyPr/>
          <a:lstStyle/>
          <a:p>
            <a:fld id="{6C140672-AC79-42AF-8E82-105A263614CF}" type="slidenum">
              <a:rPr lang="en-US" smtClean="0"/>
              <a:t>7</a:t>
            </a:fld>
            <a:endParaRPr lang="en-US" dirty="0"/>
          </a:p>
        </p:txBody>
      </p:sp>
    </p:spTree>
    <p:extLst>
      <p:ext uri="{BB962C8B-B14F-4D97-AF65-F5344CB8AC3E}">
        <p14:creationId xmlns:p14="http://schemas.microsoft.com/office/powerpoint/2010/main" val="19016757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t>8</a:t>
            </a:fld>
            <a:endParaRPr lang="en-US" dirty="0"/>
          </a:p>
        </p:txBody>
      </p:sp>
    </p:spTree>
    <p:extLst>
      <p:ext uri="{BB962C8B-B14F-4D97-AF65-F5344CB8AC3E}">
        <p14:creationId xmlns:p14="http://schemas.microsoft.com/office/powerpoint/2010/main" val="1208396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is how we engage in the learning. </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t>10</a:t>
            </a:fld>
            <a:endParaRPr lang="en-US" dirty="0"/>
          </a:p>
        </p:txBody>
      </p:sp>
    </p:spTree>
    <p:extLst>
      <p:ext uri="{BB962C8B-B14F-4D97-AF65-F5344CB8AC3E}">
        <p14:creationId xmlns:p14="http://schemas.microsoft.com/office/powerpoint/2010/main" val="3616364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p:cNvSpPr>
            <a:spLocks noGrp="1"/>
          </p:cNvSpPr>
          <p:nvPr>
            <p:ph type="ctrTitle"/>
          </p:nvPr>
        </p:nvSpPr>
        <p:spPr>
          <a:xfrm>
            <a:off x="1600200" y="2098675"/>
            <a:ext cx="7543800" cy="1470025"/>
          </a:xfrm>
        </p:spPr>
        <p:txBody>
          <a:bodyPr/>
          <a:lstStyle>
            <a:lvl1pPr>
              <a:defRPr sz="3800"/>
            </a:lvl1pPr>
          </a:lstStyle>
          <a:p>
            <a:r>
              <a:rPr lang="en-US" dirty="0" smtClean="0"/>
              <a:t>Click to edit Master title style</a:t>
            </a:r>
            <a:endParaRPr lang="en-US" dirty="0"/>
          </a:p>
        </p:txBody>
      </p:sp>
      <p:sp>
        <p:nvSpPr>
          <p:cNvPr id="6" name="Subtitle 2"/>
          <p:cNvSpPr>
            <a:spLocks noGrp="1"/>
          </p:cNvSpPr>
          <p:nvPr>
            <p:ph type="subTitle" idx="1"/>
          </p:nvPr>
        </p:nvSpPr>
        <p:spPr>
          <a:xfrm>
            <a:off x="1835426" y="3854450"/>
            <a:ext cx="7156174"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215667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7" name="Content Placeholder 2"/>
          <p:cNvSpPr>
            <a:spLocks noGrp="1"/>
          </p:cNvSpPr>
          <p:nvPr>
            <p:ph idx="1"/>
          </p:nvPr>
        </p:nvSpPr>
        <p:spPr>
          <a:xfrm>
            <a:off x="1600200" y="1981200"/>
            <a:ext cx="7239000" cy="4267200"/>
          </a:xfrm>
        </p:spPr>
        <p:txBody>
          <a:bodyPr/>
          <a:lstStyle>
            <a:lvl1pPr>
              <a:defRPr sz="2600">
                <a:latin typeface="Verdana" pitchFamily="34" charset="0"/>
              </a:defRPr>
            </a:lvl1pPr>
            <a:lvl2pPr>
              <a:defRPr sz="2400">
                <a:latin typeface="Verdana" pitchFamily="34" charset="0"/>
              </a:defRPr>
            </a:lvl2pPr>
            <a:lvl3pPr>
              <a:defRPr sz="2400">
                <a:latin typeface="Verdana" pitchFamily="34" charset="0"/>
              </a:defRPr>
            </a:lvl3pPr>
            <a:lvl4pPr>
              <a:defRPr>
                <a:latin typeface="Verdana" pitchFamily="34" charset="0"/>
              </a:defRPr>
            </a:lvl4pPr>
            <a:lvl5pPr>
              <a:defRPr sz="1600">
                <a:latin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1447800" y="1066800"/>
            <a:ext cx="7620000" cy="685800"/>
          </a:xfrm>
        </p:spPr>
        <p:txBody>
          <a:bodyPr>
            <a:normAutofit/>
          </a:bodyPr>
          <a:lstStyle>
            <a:lvl1pPr algn="l">
              <a:tabLst>
                <a:tab pos="1144588" algn="l"/>
              </a:tabLst>
              <a:defRPr sz="3200" b="0">
                <a:solidFill>
                  <a:schemeClr val="bg1"/>
                </a:solidFill>
                <a:latin typeface="Arial"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4293078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9" name="Slide Number Placeholder 8"/>
          <p:cNvSpPr>
            <a:spLocks noGrp="1"/>
          </p:cNvSpPr>
          <p:nvPr>
            <p:ph type="sldNum" sz="quarter" idx="14"/>
          </p:nvPr>
        </p:nvSpPr>
        <p:spPr/>
        <p:txBody>
          <a:bodyPr/>
          <a:lstStyle/>
          <a:p>
            <a:fld id="{81582BD6-FC20-4557-852B-8433F8572D30}" type="slidenum">
              <a:rPr lang="en-US" smtClean="0"/>
              <a:pPr/>
              <a:t>‹#›</a:t>
            </a:fld>
            <a:endParaRPr lang="en-US" dirty="0"/>
          </a:p>
        </p:txBody>
      </p:sp>
      <p:sp>
        <p:nvSpPr>
          <p:cNvPr id="10" name="Footer Placeholder 9"/>
          <p:cNvSpPr>
            <a:spLocks noGrp="1"/>
          </p:cNvSpPr>
          <p:nvPr>
            <p:ph type="ftr" sz="quarter" idx="15"/>
          </p:nvPr>
        </p:nvSpPr>
        <p:spPr/>
        <p:txBody>
          <a:bodyPr/>
          <a:lstStyle/>
          <a:p>
            <a:endParaRPr lang="en-US" dirty="0"/>
          </a:p>
        </p:txBody>
      </p:sp>
      <p:sp>
        <p:nvSpPr>
          <p:cNvPr id="13" name="Title 12"/>
          <p:cNvSpPr>
            <a:spLocks noGrp="1"/>
          </p:cNvSpPr>
          <p:nvPr>
            <p:ph type="title"/>
          </p:nvPr>
        </p:nvSpPr>
        <p:spPr>
          <a:xfrm>
            <a:off x="1219200" y="457200"/>
            <a:ext cx="8229600" cy="639763"/>
          </a:xfrm>
        </p:spPr>
        <p:txBody>
          <a:bodyPr/>
          <a:lstStyle/>
          <a:p>
            <a:r>
              <a:rPr lang="en-US" smtClean="0"/>
              <a:t>Click to edit Master title style</a:t>
            </a:r>
            <a:endParaRPr lang="en-US"/>
          </a:p>
        </p:txBody>
      </p:sp>
      <p:sp>
        <p:nvSpPr>
          <p:cNvPr id="14" name="Text Placeholder 10"/>
          <p:cNvSpPr>
            <a:spLocks noGrp="1"/>
          </p:cNvSpPr>
          <p:nvPr>
            <p:ph type="body" sz="quarter" idx="13"/>
          </p:nvPr>
        </p:nvSpPr>
        <p:spPr>
          <a:xfrm>
            <a:off x="914400" y="974400"/>
            <a:ext cx="8251200" cy="457200"/>
          </a:xfrm>
        </p:spPr>
        <p:txBody>
          <a:bodyPr>
            <a:normAutofit/>
          </a:bodyPr>
          <a:lstStyle>
            <a:lvl1pPr>
              <a:buFontTx/>
              <a:buNone/>
              <a:defRPr sz="2400"/>
            </a:lvl1pPr>
          </a:lstStyle>
          <a:p>
            <a:pPr lvl="0"/>
            <a:r>
              <a:rPr lang="en-US" smtClean="0"/>
              <a:t>Click to edit Master text styles</a:t>
            </a:r>
          </a:p>
        </p:txBody>
      </p:sp>
    </p:spTree>
    <p:extLst>
      <p:ext uri="{BB962C8B-B14F-4D97-AF65-F5344CB8AC3E}">
        <p14:creationId xmlns:p14="http://schemas.microsoft.com/office/powerpoint/2010/main" val="428949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5AC41-B54B-4998-B964-14FEDDF6F1CC}" type="datetimeFigureOut">
              <a:rPr lang="en-US" smtClean="0"/>
              <a:t>10/14/2012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13F4E4-A641-4222-98A8-4523AB5C894F}" type="slidenum">
              <a:rPr lang="en-US" smtClean="0"/>
              <a:t>‹#›</a:t>
            </a:fld>
            <a:endParaRPr lang="en-US" dirty="0"/>
          </a:p>
        </p:txBody>
      </p:sp>
    </p:spTree>
    <p:extLst>
      <p:ext uri="{BB962C8B-B14F-4D97-AF65-F5344CB8AC3E}">
        <p14:creationId xmlns:p14="http://schemas.microsoft.com/office/powerpoint/2010/main" val="321036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2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E6D52C-439E-4753-99CA-A9C908650A73}" type="datetimeFigureOut">
              <a:rPr lang="en-US" smtClean="0"/>
              <a:pPr/>
              <a:t>10/14/2012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C47611-A1FD-4321-80E6-333CBFCF1AEE}" type="slidenum">
              <a:rPr lang="en-US" smtClean="0"/>
              <a:pPr/>
              <a:t>‹#›</a:t>
            </a:fld>
            <a:endParaRPr lang="en-US"/>
          </a:p>
        </p:txBody>
      </p:sp>
    </p:spTree>
    <p:extLst>
      <p:ext uri="{BB962C8B-B14F-4D97-AF65-F5344CB8AC3E}">
        <p14:creationId xmlns:p14="http://schemas.microsoft.com/office/powerpoint/2010/main" val="9797163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E6D52C-439E-4753-99CA-A9C908650A73}" type="datetimeFigureOut">
              <a:rPr lang="en-US" smtClean="0"/>
              <a:t>10/14/2012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47611-A1FD-4321-80E6-333CBFCF1AEE}" type="slidenum">
              <a:rPr lang="en-US" smtClean="0"/>
              <a:t>‹#›</a:t>
            </a:fld>
            <a:endParaRPr lang="en-US" dirty="0"/>
          </a:p>
        </p:txBody>
      </p:sp>
      <p:pic>
        <p:nvPicPr>
          <p:cNvPr id="7" name="Pictur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959" y="-36250"/>
            <a:ext cx="9144000" cy="6858000"/>
          </a:xfrm>
          <a:prstGeom prst="rect">
            <a:avLst/>
          </a:prstGeom>
        </p:spPr>
      </p:pic>
    </p:spTree>
    <p:extLst>
      <p:ext uri="{BB962C8B-B14F-4D97-AF65-F5344CB8AC3E}">
        <p14:creationId xmlns:p14="http://schemas.microsoft.com/office/powerpoint/2010/main" val="166665153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8" r:id="rId3"/>
    <p:sldLayoutId id="2147483659" r:id="rId4"/>
    <p:sldLayoutId id="2147483660"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hyperlink" Target="http://www.smarterbalanced.org/smarter-balanced-assessments/"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5.xml"/><Relationship Id="rId7" Type="http://schemas.openxmlformats.org/officeDocument/2006/relationships/image" Target="../media/image4.w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 Id="rId9" Type="http://schemas.openxmlformats.org/officeDocument/2006/relationships/image" Target="../media/image5.wmf"/></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3.xml"/><Relationship Id="rId4" Type="http://schemas.microsoft.com/office/2007/relationships/hdphoto" Target="../media/hdphoto1.wdp"/></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9.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8" Type="http://schemas.openxmlformats.org/officeDocument/2006/relationships/hyperlink" Target="http://www.engageny.org/" TargetMode="External"/><Relationship Id="rId3" Type="http://schemas.openxmlformats.org/officeDocument/2006/relationships/hyperlink" Target="http://www.illustrativemathematics.org/" TargetMode="External"/><Relationship Id="rId7" Type="http://schemas.openxmlformats.org/officeDocument/2006/relationships/hyperlink" Target="http://www.commoncoretools.me/" TargetMode="External"/><Relationship Id="rId2" Type="http://schemas.openxmlformats.org/officeDocument/2006/relationships/hyperlink" Target="http://www.corestandards.org/" TargetMode="External"/><Relationship Id="rId1" Type="http://schemas.openxmlformats.org/officeDocument/2006/relationships/slideLayout" Target="../slideLayouts/slideLayout3.xml"/><Relationship Id="rId6" Type="http://schemas.openxmlformats.org/officeDocument/2006/relationships/hyperlink" Target="http://www.insidemathematics.org/" TargetMode="External"/><Relationship Id="rId5" Type="http://schemas.openxmlformats.org/officeDocument/2006/relationships/hyperlink" Target="http://www.achievethecore.org/" TargetMode="External"/><Relationship Id="rId4" Type="http://schemas.openxmlformats.org/officeDocument/2006/relationships/hyperlink" Target="http://www.cmc-math.org/" TargetMode="External"/><Relationship Id="rId9" Type="http://schemas.openxmlformats.org/officeDocument/2006/relationships/hyperlink" Target="http://www.smarterbalanced.org/smarter-balanced-assessments/"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47800" y="914400"/>
            <a:ext cx="7620000" cy="685800"/>
          </a:xfrm>
        </p:spPr>
        <p:txBody>
          <a:bodyPr>
            <a:normAutofit fontScale="90000"/>
          </a:bodyPr>
          <a:lstStyle/>
          <a:p>
            <a:r>
              <a:rPr lang="en-US" b="1" dirty="0">
                <a:latin typeface="Impact" pitchFamily="34" charset="0"/>
              </a:rPr>
              <a:t/>
            </a:r>
            <a:br>
              <a:rPr lang="en-US" b="1" dirty="0">
                <a:latin typeface="Impact" pitchFamily="34" charset="0"/>
              </a:rPr>
            </a:br>
            <a:r>
              <a:rPr lang="en-US" sz="4900" dirty="0" smtClean="0">
                <a:latin typeface="Impact" pitchFamily="34" charset="0"/>
              </a:rPr>
              <a:t>Math Common Core Standards</a:t>
            </a:r>
            <a:endParaRPr lang="en-US" sz="4900" dirty="0">
              <a:latin typeface="Impact" pitchFamily="34" charset="0"/>
            </a:endParaRPr>
          </a:p>
        </p:txBody>
      </p:sp>
      <p:sp>
        <p:nvSpPr>
          <p:cNvPr id="4" name="Rectangle 3"/>
          <p:cNvSpPr/>
          <p:nvPr/>
        </p:nvSpPr>
        <p:spPr>
          <a:xfrm>
            <a:off x="1447800" y="2133600"/>
            <a:ext cx="7467600" cy="615553"/>
          </a:xfrm>
          <a:prstGeom prst="rect">
            <a:avLst/>
          </a:prstGeom>
        </p:spPr>
        <p:txBody>
          <a:bodyPr wrap="square">
            <a:spAutoFit/>
          </a:bodyPr>
          <a:lstStyle/>
          <a:p>
            <a:pPr algn="ctr"/>
            <a:endParaRPr lang="en-US" b="1" dirty="0">
              <a:solidFill>
                <a:srgbClr val="002060"/>
              </a:solidFill>
            </a:endParaRPr>
          </a:p>
          <a:p>
            <a:pPr algn="ctr"/>
            <a:endParaRPr lang="en-US" sz="1600" b="1" dirty="0">
              <a:solidFill>
                <a:srgbClr val="002060"/>
              </a:solidFill>
            </a:endParaRPr>
          </a:p>
        </p:txBody>
      </p:sp>
      <p:sp>
        <p:nvSpPr>
          <p:cNvPr id="2" name="Rectangle 1"/>
          <p:cNvSpPr/>
          <p:nvPr/>
        </p:nvSpPr>
        <p:spPr>
          <a:xfrm>
            <a:off x="1455174" y="1905000"/>
            <a:ext cx="7688826" cy="6001643"/>
          </a:xfrm>
          <a:prstGeom prst="rect">
            <a:avLst/>
          </a:prstGeom>
        </p:spPr>
        <p:txBody>
          <a:bodyPr wrap="square">
            <a:spAutoFit/>
          </a:bodyPr>
          <a:lstStyle/>
          <a:p>
            <a:pPr algn="ctr"/>
            <a:endParaRPr lang="en-US" sz="3200" b="1" dirty="0" smtClean="0">
              <a:latin typeface="Calibri" pitchFamily="34" charset="0"/>
              <a:cs typeface="Calibri" pitchFamily="34" charset="0"/>
            </a:endParaRPr>
          </a:p>
          <a:p>
            <a:pPr algn="ctr"/>
            <a:r>
              <a:rPr lang="en-US" sz="4400" b="1" dirty="0" smtClean="0">
                <a:latin typeface="Calibri" pitchFamily="34" charset="0"/>
                <a:cs typeface="Calibri" pitchFamily="34" charset="0"/>
              </a:rPr>
              <a:t>“Toward Greater                                  Focus </a:t>
            </a:r>
            <a:r>
              <a:rPr lang="en-US" sz="4400" b="1" dirty="0">
                <a:latin typeface="Calibri" pitchFamily="34" charset="0"/>
                <a:cs typeface="Calibri" pitchFamily="34" charset="0"/>
              </a:rPr>
              <a:t>and </a:t>
            </a:r>
            <a:r>
              <a:rPr lang="en-US" sz="4400" b="1" dirty="0" smtClean="0">
                <a:latin typeface="Calibri" pitchFamily="34" charset="0"/>
                <a:cs typeface="Calibri" pitchFamily="34" charset="0"/>
              </a:rPr>
              <a:t>Coherence”</a:t>
            </a:r>
          </a:p>
          <a:p>
            <a:pPr algn="ctr"/>
            <a:endParaRPr lang="en-US" sz="3600" b="1" dirty="0" smtClean="0">
              <a:latin typeface="Calibri" pitchFamily="34" charset="0"/>
              <a:cs typeface="Calibri" pitchFamily="34" charset="0"/>
            </a:endParaRPr>
          </a:p>
          <a:p>
            <a:pPr algn="ctr"/>
            <a:endParaRPr lang="en-US" sz="3600" b="1" dirty="0" smtClean="0">
              <a:latin typeface="Calibri" pitchFamily="34" charset="0"/>
              <a:cs typeface="Calibri" pitchFamily="34" charset="0"/>
            </a:endParaRPr>
          </a:p>
          <a:p>
            <a:pPr algn="ctr"/>
            <a:r>
              <a:rPr lang="en-US" sz="4000" b="1" dirty="0" smtClean="0">
                <a:latin typeface="Calibri" pitchFamily="34" charset="0"/>
                <a:cs typeface="Calibri" pitchFamily="34" charset="0"/>
              </a:rPr>
              <a:t>Focus Schools: Gr. 6-7</a:t>
            </a:r>
          </a:p>
          <a:p>
            <a:pPr algn="ctr"/>
            <a:r>
              <a:rPr lang="en-US" sz="4000" b="1" dirty="0" smtClean="0">
                <a:latin typeface="Calibri" pitchFamily="34" charset="0"/>
                <a:cs typeface="Calibri" pitchFamily="34" charset="0"/>
              </a:rPr>
              <a:t>Professional Learning                         Session I</a:t>
            </a:r>
          </a:p>
          <a:p>
            <a:pPr algn="ctr"/>
            <a:endParaRPr lang="en-US" sz="3600" b="1" dirty="0">
              <a:latin typeface="Calibri" pitchFamily="34" charset="0"/>
              <a:cs typeface="Calibri" pitchFamily="34" charset="0"/>
            </a:endParaRPr>
          </a:p>
          <a:p>
            <a:pPr algn="ctr"/>
            <a:endParaRPr lang="en-US" sz="3600" dirty="0">
              <a:latin typeface="Calibri" pitchFamily="34" charset="0"/>
              <a:cs typeface="Calibri" pitchFamily="34" charset="0"/>
            </a:endParaRPr>
          </a:p>
        </p:txBody>
      </p:sp>
    </p:spTree>
    <p:extLst>
      <p:ext uri="{BB962C8B-B14F-4D97-AF65-F5344CB8AC3E}">
        <p14:creationId xmlns:p14="http://schemas.microsoft.com/office/powerpoint/2010/main" val="29907448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143000"/>
            <a:ext cx="8229600" cy="639763"/>
          </a:xfrm>
        </p:spPr>
        <p:txBody>
          <a:bodyPr>
            <a:noAutofit/>
          </a:bodyPr>
          <a:lstStyle/>
          <a:p>
            <a:pPr algn="l"/>
            <a:r>
              <a:rPr lang="en-US" dirty="0" smtClean="0">
                <a:solidFill>
                  <a:schemeClr val="bg1"/>
                </a:solidFill>
                <a:latin typeface="Impact" pitchFamily="34" charset="0"/>
              </a:rPr>
              <a:t>Design Methodology</a:t>
            </a:r>
            <a:endParaRPr lang="en-US" dirty="0">
              <a:solidFill>
                <a:schemeClr val="bg1"/>
              </a:solidFill>
              <a:latin typeface="Impact" pitchFamily="34" charset="0"/>
            </a:endParaRPr>
          </a:p>
        </p:txBody>
      </p:sp>
      <p:graphicFrame>
        <p:nvGraphicFramePr>
          <p:cNvPr id="4" name="Diagram 3"/>
          <p:cNvGraphicFramePr/>
          <p:nvPr>
            <p:extLst>
              <p:ext uri="{D42A27DB-BD31-4B8C-83A1-F6EECF244321}">
                <p14:modId xmlns:p14="http://schemas.microsoft.com/office/powerpoint/2010/main" val="3824075753"/>
              </p:ext>
            </p:extLst>
          </p:nvPr>
        </p:nvGraphicFramePr>
        <p:xfrm>
          <a:off x="1066800" y="1919287"/>
          <a:ext cx="8305800" cy="4938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431066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914400"/>
            <a:ext cx="8229600" cy="1143000"/>
          </a:xfrm>
        </p:spPr>
        <p:txBody>
          <a:bodyPr>
            <a:normAutofit/>
          </a:bodyPr>
          <a:lstStyle/>
          <a:p>
            <a:pPr algn="l"/>
            <a:r>
              <a:rPr lang="en-US" dirty="0" smtClean="0">
                <a:solidFill>
                  <a:schemeClr val="bg1"/>
                </a:solidFill>
                <a:latin typeface="Impact" pitchFamily="34" charset="0"/>
              </a:rPr>
              <a:t>Grant Expectations</a:t>
            </a:r>
            <a:endParaRPr lang="en-US" dirty="0">
              <a:solidFill>
                <a:schemeClr val="bg1"/>
              </a:solidFill>
              <a:latin typeface="Impact" pitchFamily="34" charset="0"/>
            </a:endParaRPr>
          </a:p>
        </p:txBody>
      </p:sp>
      <p:sp>
        <p:nvSpPr>
          <p:cNvPr id="4" name="Rectangle 3"/>
          <p:cNvSpPr/>
          <p:nvPr/>
        </p:nvSpPr>
        <p:spPr>
          <a:xfrm>
            <a:off x="1447800" y="1964353"/>
            <a:ext cx="7848600" cy="4893647"/>
          </a:xfrm>
          <a:prstGeom prst="rect">
            <a:avLst/>
          </a:prstGeom>
        </p:spPr>
        <p:txBody>
          <a:bodyPr wrap="square">
            <a:spAutoFit/>
          </a:bodyPr>
          <a:lstStyle/>
          <a:p>
            <a:pPr marL="457200" indent="-457200">
              <a:buFont typeface="Arial" pitchFamily="34" charset="0"/>
              <a:buChar char="•"/>
            </a:pPr>
            <a:r>
              <a:rPr lang="en-US" sz="3600" dirty="0" smtClean="0">
                <a:latin typeface="Calibri" pitchFamily="34" charset="0"/>
                <a:cs typeface="Calibri" pitchFamily="34" charset="0"/>
              </a:rPr>
              <a:t>District PL: Oct. 15, Dec. </a:t>
            </a:r>
            <a:r>
              <a:rPr lang="en-US" sz="3600" dirty="0">
                <a:latin typeface="Calibri" pitchFamily="34" charset="0"/>
                <a:cs typeface="Calibri" pitchFamily="34" charset="0"/>
              </a:rPr>
              <a:t>4</a:t>
            </a:r>
            <a:r>
              <a:rPr lang="en-US" sz="3600" dirty="0" smtClean="0">
                <a:latin typeface="Calibri" pitchFamily="34" charset="0"/>
                <a:cs typeface="Calibri" pitchFamily="34" charset="0"/>
              </a:rPr>
              <a:t>, Feb. 20, &amp;                  May 22</a:t>
            </a:r>
          </a:p>
          <a:p>
            <a:pPr marL="457200" lvl="0" indent="-457200">
              <a:buFont typeface="Arial" pitchFamily="34" charset="0"/>
              <a:buChar char="•"/>
            </a:pPr>
            <a:r>
              <a:rPr lang="en-US" sz="3600" dirty="0" smtClean="0">
                <a:latin typeface="Calibri" pitchFamily="34" charset="0"/>
                <a:cs typeface="Calibri" pitchFamily="34" charset="0"/>
              </a:rPr>
              <a:t>On-site PL: Twice During </a:t>
            </a:r>
            <a:r>
              <a:rPr lang="en-US" sz="3600" dirty="0">
                <a:latin typeface="Calibri" pitchFamily="34" charset="0"/>
                <a:cs typeface="Calibri" pitchFamily="34" charset="0"/>
              </a:rPr>
              <a:t>the Y</a:t>
            </a:r>
            <a:r>
              <a:rPr lang="en-US" sz="3600" dirty="0" smtClean="0">
                <a:latin typeface="Calibri" pitchFamily="34" charset="0"/>
                <a:cs typeface="Calibri" pitchFamily="34" charset="0"/>
              </a:rPr>
              <a:t>ear</a:t>
            </a:r>
          </a:p>
          <a:p>
            <a:pPr lvl="0"/>
            <a:r>
              <a:rPr lang="en-US" sz="2800" dirty="0">
                <a:latin typeface="Calibri" pitchFamily="34" charset="0"/>
                <a:cs typeface="Calibri" pitchFamily="34" charset="0"/>
              </a:rPr>
              <a:t> </a:t>
            </a:r>
            <a:r>
              <a:rPr lang="en-US" sz="2800" dirty="0" smtClean="0">
                <a:latin typeface="Calibri" pitchFamily="34" charset="0"/>
                <a:cs typeface="Calibri" pitchFamily="34" charset="0"/>
              </a:rPr>
              <a:t>       (When will be </a:t>
            </a:r>
            <a:r>
              <a:rPr lang="en-US" sz="2800" dirty="0" smtClean="0"/>
              <a:t>determined </a:t>
            </a:r>
            <a:r>
              <a:rPr lang="en-US" sz="2800" dirty="0"/>
              <a:t>by each </a:t>
            </a:r>
            <a:r>
              <a:rPr lang="en-US" sz="2800" dirty="0" smtClean="0"/>
              <a:t>site)</a:t>
            </a:r>
            <a:endParaRPr lang="en-US" sz="2800" dirty="0">
              <a:latin typeface="Calibri" pitchFamily="34" charset="0"/>
              <a:cs typeface="Calibri" pitchFamily="34" charset="0"/>
            </a:endParaRPr>
          </a:p>
          <a:p>
            <a:pPr marL="457200" lvl="0" indent="-457200">
              <a:buFont typeface="Arial" pitchFamily="34" charset="0"/>
              <a:buChar char="•"/>
            </a:pPr>
            <a:r>
              <a:rPr lang="en-US" sz="3600" dirty="0">
                <a:latin typeface="Calibri" pitchFamily="34" charset="0"/>
                <a:cs typeface="Calibri" pitchFamily="34" charset="0"/>
              </a:rPr>
              <a:t>Monthly </a:t>
            </a:r>
            <a:r>
              <a:rPr lang="en-US" sz="3600" dirty="0" smtClean="0">
                <a:latin typeface="Calibri" pitchFamily="34" charset="0"/>
                <a:cs typeface="Calibri" pitchFamily="34" charset="0"/>
              </a:rPr>
              <a:t>Coaching </a:t>
            </a:r>
            <a:r>
              <a:rPr lang="en-US" sz="3600" dirty="0">
                <a:latin typeface="Calibri" pitchFamily="34" charset="0"/>
                <a:cs typeface="Calibri" pitchFamily="34" charset="0"/>
              </a:rPr>
              <a:t>S</a:t>
            </a:r>
            <a:r>
              <a:rPr lang="en-US" sz="3600" dirty="0" smtClean="0">
                <a:latin typeface="Calibri" pitchFamily="34" charset="0"/>
                <a:cs typeface="Calibri" pitchFamily="34" charset="0"/>
              </a:rPr>
              <a:t>upport</a:t>
            </a:r>
          </a:p>
          <a:p>
            <a:pPr marL="457200" lvl="0" indent="-457200">
              <a:buFont typeface="Arial" pitchFamily="34" charset="0"/>
              <a:buChar char="•"/>
            </a:pPr>
            <a:r>
              <a:rPr lang="en-US" sz="3600" dirty="0">
                <a:latin typeface="Calibri" pitchFamily="34" charset="0"/>
                <a:cs typeface="Calibri" pitchFamily="34" charset="0"/>
              </a:rPr>
              <a:t>8 </a:t>
            </a:r>
            <a:r>
              <a:rPr lang="en-US" sz="3600" dirty="0" smtClean="0">
                <a:latin typeface="Calibri" pitchFamily="34" charset="0"/>
                <a:cs typeface="Calibri" pitchFamily="34" charset="0"/>
              </a:rPr>
              <a:t>Hours of Common </a:t>
            </a:r>
            <a:r>
              <a:rPr lang="en-US" sz="3600" dirty="0">
                <a:latin typeface="Calibri" pitchFamily="34" charset="0"/>
                <a:cs typeface="Calibri" pitchFamily="34" charset="0"/>
              </a:rPr>
              <a:t>P</a:t>
            </a:r>
            <a:r>
              <a:rPr lang="en-US" sz="3600" dirty="0" smtClean="0">
                <a:latin typeface="Calibri" pitchFamily="34" charset="0"/>
                <a:cs typeface="Calibri" pitchFamily="34" charset="0"/>
              </a:rPr>
              <a:t>lanning </a:t>
            </a:r>
            <a:endParaRPr lang="en-US" sz="3600" dirty="0">
              <a:latin typeface="Calibri" pitchFamily="34" charset="0"/>
              <a:cs typeface="Calibri" pitchFamily="34" charset="0"/>
            </a:endParaRPr>
          </a:p>
          <a:p>
            <a:pPr marL="457200" indent="-457200">
              <a:buFont typeface="Arial" pitchFamily="34" charset="0"/>
              <a:buChar char="•"/>
            </a:pPr>
            <a:r>
              <a:rPr lang="en-US" sz="3600" dirty="0">
                <a:latin typeface="Calibri" pitchFamily="34" charset="0"/>
                <a:cs typeface="Calibri" pitchFamily="34" charset="0"/>
              </a:rPr>
              <a:t>Pre-assessment </a:t>
            </a:r>
          </a:p>
          <a:p>
            <a:pPr marL="457200" lvl="0" indent="-457200">
              <a:buFont typeface="Arial" pitchFamily="34" charset="0"/>
              <a:buChar char="•"/>
            </a:pPr>
            <a:r>
              <a:rPr lang="en-US" sz="3600" dirty="0" smtClean="0">
                <a:latin typeface="Calibri" pitchFamily="34" charset="0"/>
                <a:cs typeface="Calibri" pitchFamily="34" charset="0"/>
              </a:rPr>
              <a:t>Summer </a:t>
            </a:r>
            <a:r>
              <a:rPr lang="en-US" sz="3600" dirty="0">
                <a:latin typeface="Calibri" pitchFamily="34" charset="0"/>
                <a:cs typeface="Calibri" pitchFamily="34" charset="0"/>
              </a:rPr>
              <a:t>Institute: Date </a:t>
            </a:r>
            <a:r>
              <a:rPr lang="en-US" sz="3600" dirty="0" smtClean="0">
                <a:latin typeface="Calibri" pitchFamily="34" charset="0"/>
                <a:cs typeface="Calibri" pitchFamily="34" charset="0"/>
              </a:rPr>
              <a:t>TBD</a:t>
            </a:r>
          </a:p>
          <a:p>
            <a:endParaRPr lang="en-US" sz="3200" dirty="0">
              <a:latin typeface="Calibri" pitchFamily="34" charset="0"/>
              <a:cs typeface="Calibri" pitchFamily="34" charset="0"/>
            </a:endParaRPr>
          </a:p>
        </p:txBody>
      </p:sp>
    </p:spTree>
    <p:extLst>
      <p:ext uri="{BB962C8B-B14F-4D97-AF65-F5344CB8AC3E}">
        <p14:creationId xmlns:p14="http://schemas.microsoft.com/office/powerpoint/2010/main" val="12516529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066800"/>
            <a:ext cx="9144000" cy="5791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458" name="Title 21"/>
          <p:cNvSpPr>
            <a:spLocks noGrp="1"/>
          </p:cNvSpPr>
          <p:nvPr>
            <p:ph type="title"/>
          </p:nvPr>
        </p:nvSpPr>
        <p:spPr>
          <a:xfrm>
            <a:off x="457200" y="1084263"/>
            <a:ext cx="8229600" cy="896937"/>
          </a:xfrm>
        </p:spPr>
        <p:txBody>
          <a:bodyPr>
            <a:normAutofit fontScale="90000"/>
          </a:bodyPr>
          <a:lstStyle/>
          <a:p>
            <a:pPr marL="457200" indent="-457200">
              <a:spcBef>
                <a:spcPts val="600"/>
              </a:spcBef>
            </a:pPr>
            <a:r>
              <a:rPr lang="en-US" sz="3600" b="1" dirty="0" smtClean="0">
                <a:solidFill>
                  <a:srgbClr val="009900"/>
                </a:solidFill>
                <a:latin typeface="Calibri" pitchFamily="34" charset="0"/>
                <a:ea typeface="ＭＳ Ｐゴシック" pitchFamily="34" charset="-128"/>
                <a:cs typeface="Calibri" pitchFamily="34" charset="0"/>
              </a:rPr>
              <a:t>Smarter Balanced                                                           </a:t>
            </a:r>
            <a:r>
              <a:rPr sz="3600" b="1" dirty="0" smtClean="0">
                <a:solidFill>
                  <a:srgbClr val="009900"/>
                </a:solidFill>
                <a:latin typeface="Calibri" pitchFamily="34" charset="0"/>
                <a:ea typeface="ＭＳ Ｐゴシック" pitchFamily="34" charset="-128"/>
                <a:cs typeface="Calibri" pitchFamily="34" charset="0"/>
              </a:rPr>
              <a:t>A Balanced Assessment System</a:t>
            </a:r>
          </a:p>
        </p:txBody>
      </p:sp>
      <p:sp>
        <p:nvSpPr>
          <p:cNvPr id="65" name="Rounded Rectangle 64"/>
          <p:cNvSpPr>
            <a:spLocks noChangeArrowheads="1"/>
          </p:cNvSpPr>
          <p:nvPr/>
        </p:nvSpPr>
        <p:spPr bwMode="auto">
          <a:xfrm>
            <a:off x="85725" y="2905125"/>
            <a:ext cx="1479550" cy="2701925"/>
          </a:xfrm>
          <a:prstGeom prst="roundRect">
            <a:avLst>
              <a:gd name="adj" fmla="val 7176"/>
            </a:avLst>
          </a:prstGeom>
          <a:solidFill>
            <a:srgbClr val="009900"/>
          </a:solidFill>
          <a:ln>
            <a:noFill/>
          </a:ln>
          <a:effectLst>
            <a:outerShdw blurRad="50800" dist="50800" dir="2700000" algn="tl" rotWithShape="0">
              <a:srgbClr val="808080">
                <a:alpha val="39999"/>
              </a:srgbClr>
            </a:outerShdw>
          </a:effectLst>
          <a:scene3d>
            <a:camera prst="orthographicFront"/>
            <a:lightRig rig="threePt" dir="t"/>
          </a:scene3d>
          <a:sp3d>
            <a:bevelT prst="convex"/>
          </a:sp3d>
          <a:extLst/>
        </p:spPr>
        <p:txBody>
          <a:bodyPr lIns="45720" rIns="45720" anchor="ctr"/>
          <a:lstStyle/>
          <a:p>
            <a:pPr algn="ctr" fontAlgn="auto">
              <a:spcBef>
                <a:spcPts val="0"/>
              </a:spcBef>
              <a:spcAft>
                <a:spcPts val="0"/>
              </a:spcAft>
              <a:defRPr/>
            </a:pPr>
            <a:r>
              <a:rPr lang="en-US" b="1" dirty="0">
                <a:solidFill>
                  <a:schemeClr val="bg1"/>
                </a:solidFill>
                <a:latin typeface="Calibri" pitchFamily="34" charset="0"/>
                <a:cs typeface="Calibri" pitchFamily="34" charset="0"/>
              </a:rPr>
              <a:t>Common Core State Standards specify </a:t>
            </a:r>
          </a:p>
          <a:p>
            <a:pPr algn="ctr" fontAlgn="auto">
              <a:spcBef>
                <a:spcPts val="0"/>
              </a:spcBef>
              <a:spcAft>
                <a:spcPts val="0"/>
              </a:spcAft>
              <a:defRPr/>
            </a:pPr>
            <a:r>
              <a:rPr lang="en-US" b="1" dirty="0">
                <a:solidFill>
                  <a:schemeClr val="bg1"/>
                </a:solidFill>
                <a:latin typeface="Calibri" pitchFamily="34" charset="0"/>
                <a:cs typeface="Calibri" pitchFamily="34" charset="0"/>
              </a:rPr>
              <a:t>K-12 expectations for college and career readiness</a:t>
            </a:r>
            <a:endParaRPr lang="en-US" b="1" u="sng" dirty="0">
              <a:solidFill>
                <a:schemeClr val="bg1"/>
              </a:solidFill>
              <a:latin typeface="Calibri" pitchFamily="34" charset="0"/>
              <a:cs typeface="Calibri" pitchFamily="34" charset="0"/>
            </a:endParaRPr>
          </a:p>
        </p:txBody>
      </p:sp>
      <p:sp>
        <p:nvSpPr>
          <p:cNvPr id="68" name="Notched Right Arrow 67"/>
          <p:cNvSpPr>
            <a:spLocks noChangeArrowheads="1"/>
          </p:cNvSpPr>
          <p:nvPr/>
        </p:nvSpPr>
        <p:spPr bwMode="auto">
          <a:xfrm>
            <a:off x="1893888" y="3792538"/>
            <a:ext cx="1098550" cy="585787"/>
          </a:xfrm>
          <a:prstGeom prst="notchedRightArrow">
            <a:avLst>
              <a:gd name="adj1" fmla="val 50000"/>
              <a:gd name="adj2" fmla="val 50000"/>
            </a:avLst>
          </a:prstGeom>
          <a:solidFill>
            <a:schemeClr val="tx1"/>
          </a:solidFill>
          <a:ln>
            <a:noFill/>
          </a:ln>
          <a:effectLst>
            <a:outerShdw blurRad="50800" dist="50800" dir="2700000" algn="tl" rotWithShape="0">
              <a:srgbClr val="808080">
                <a:alpha val="39999"/>
              </a:srgbClr>
            </a:outerShdw>
          </a:effectLst>
          <a:extLst>
            <a:ext uri="{91240B29-F687-4F45-9708-019B960494DF}">
              <a14:hiddenLine xmlns:a14="http://schemas.microsoft.com/office/drawing/2010/main" w="19050">
                <a:solidFill>
                  <a:srgbClr val="000000"/>
                </a:solidFill>
                <a:miter lim="800000"/>
                <a:headEnd/>
                <a:tailEnd/>
              </a14:hiddenLine>
            </a:ext>
          </a:extLst>
        </p:spPr>
        <p:txBody>
          <a:bodyPr anchor="ctr"/>
          <a:lstStyle/>
          <a:p>
            <a:pPr algn="ctr" fontAlgn="auto">
              <a:spcBef>
                <a:spcPts val="0"/>
              </a:spcBef>
              <a:spcAft>
                <a:spcPts val="0"/>
              </a:spcAft>
              <a:defRPr/>
            </a:pPr>
            <a:endParaRPr lang="en-US" dirty="0">
              <a:solidFill>
                <a:prstClr val="white"/>
              </a:solidFill>
              <a:latin typeface="+mn-lt"/>
              <a:ea typeface="+mn-ea"/>
            </a:endParaRPr>
          </a:p>
        </p:txBody>
      </p:sp>
      <p:sp>
        <p:nvSpPr>
          <p:cNvPr id="20" name="Rounded Rectangle 19"/>
          <p:cNvSpPr>
            <a:spLocks noChangeArrowheads="1"/>
          </p:cNvSpPr>
          <p:nvPr/>
        </p:nvSpPr>
        <p:spPr bwMode="auto">
          <a:xfrm>
            <a:off x="7577138" y="2949575"/>
            <a:ext cx="1481137" cy="2701925"/>
          </a:xfrm>
          <a:prstGeom prst="roundRect">
            <a:avLst>
              <a:gd name="adj" fmla="val 7176"/>
            </a:avLst>
          </a:prstGeom>
          <a:solidFill>
            <a:srgbClr val="009900"/>
          </a:solidFill>
          <a:ln>
            <a:noFill/>
          </a:ln>
          <a:effectLst>
            <a:outerShdw blurRad="50800" dist="50800" dir="2700000" algn="ctr" rotWithShape="0">
              <a:srgbClr val="808080">
                <a:alpha val="39999"/>
              </a:srgbClr>
            </a:outerShdw>
          </a:effectLst>
          <a:scene3d>
            <a:camera prst="orthographicFront"/>
            <a:lightRig rig="threePt" dir="t"/>
          </a:scene3d>
          <a:sp3d>
            <a:bevelT prst="convex"/>
          </a:sp3d>
          <a:extLst/>
        </p:spPr>
        <p:txBody>
          <a:bodyPr anchor="ctr"/>
          <a:lstStyle/>
          <a:p>
            <a:pPr algn="ctr" fontAlgn="auto">
              <a:spcBef>
                <a:spcPts val="0"/>
              </a:spcBef>
              <a:spcAft>
                <a:spcPts val="0"/>
              </a:spcAft>
              <a:defRPr/>
            </a:pPr>
            <a:r>
              <a:rPr lang="en-US" sz="2000" b="1" dirty="0">
                <a:solidFill>
                  <a:schemeClr val="bg1"/>
                </a:solidFill>
                <a:latin typeface="Calibri" pitchFamily="34" charset="0"/>
                <a:cs typeface="Calibri" pitchFamily="34" charset="0"/>
              </a:rPr>
              <a:t>All students leave </a:t>
            </a:r>
            <a:br>
              <a:rPr lang="en-US" sz="2000" b="1" dirty="0">
                <a:solidFill>
                  <a:schemeClr val="bg1"/>
                </a:solidFill>
                <a:latin typeface="Calibri" pitchFamily="34" charset="0"/>
                <a:cs typeface="Calibri" pitchFamily="34" charset="0"/>
              </a:rPr>
            </a:br>
            <a:r>
              <a:rPr lang="en-US" sz="2000" b="1" dirty="0">
                <a:solidFill>
                  <a:schemeClr val="bg1"/>
                </a:solidFill>
                <a:latin typeface="Calibri" pitchFamily="34" charset="0"/>
                <a:cs typeface="Calibri" pitchFamily="34" charset="0"/>
              </a:rPr>
              <a:t>high school college </a:t>
            </a:r>
            <a:br>
              <a:rPr lang="en-US" sz="2000" b="1" dirty="0">
                <a:solidFill>
                  <a:schemeClr val="bg1"/>
                </a:solidFill>
                <a:latin typeface="Calibri" pitchFamily="34" charset="0"/>
                <a:cs typeface="Calibri" pitchFamily="34" charset="0"/>
              </a:rPr>
            </a:br>
            <a:r>
              <a:rPr lang="en-US" sz="2000" b="1" dirty="0">
                <a:solidFill>
                  <a:schemeClr val="bg1"/>
                </a:solidFill>
                <a:latin typeface="Calibri" pitchFamily="34" charset="0"/>
                <a:cs typeface="Calibri" pitchFamily="34" charset="0"/>
              </a:rPr>
              <a:t>and career ready </a:t>
            </a:r>
          </a:p>
        </p:txBody>
      </p:sp>
      <p:sp>
        <p:nvSpPr>
          <p:cNvPr id="21" name="Notched Right Arrow 20"/>
          <p:cNvSpPr>
            <a:spLocks noChangeArrowheads="1"/>
          </p:cNvSpPr>
          <p:nvPr/>
        </p:nvSpPr>
        <p:spPr bwMode="auto">
          <a:xfrm>
            <a:off x="6138863" y="3792538"/>
            <a:ext cx="1096962" cy="585787"/>
          </a:xfrm>
          <a:prstGeom prst="notchedRightArrow">
            <a:avLst>
              <a:gd name="adj1" fmla="val 50000"/>
              <a:gd name="adj2" fmla="val 49997"/>
            </a:avLst>
          </a:prstGeom>
          <a:solidFill>
            <a:schemeClr val="tx1"/>
          </a:solidFill>
          <a:ln>
            <a:noFill/>
          </a:ln>
          <a:effectLst>
            <a:outerShdw blurRad="50800" dist="50800" dir="2700000" algn="tl" rotWithShape="0">
              <a:srgbClr val="808080">
                <a:alpha val="39999"/>
              </a:srgbClr>
            </a:outerShdw>
          </a:effectLst>
          <a:extLst>
            <a:ext uri="{91240B29-F687-4F45-9708-019B960494DF}">
              <a14:hiddenLine xmlns:a14="http://schemas.microsoft.com/office/drawing/2010/main" w="19050">
                <a:solidFill>
                  <a:srgbClr val="000000"/>
                </a:solidFill>
                <a:miter lim="800000"/>
                <a:headEnd/>
                <a:tailEnd/>
              </a14:hiddenLine>
            </a:ext>
          </a:extLst>
        </p:spPr>
        <p:txBody>
          <a:bodyPr anchor="ctr"/>
          <a:lstStyle/>
          <a:p>
            <a:pPr algn="ctr" fontAlgn="auto">
              <a:spcBef>
                <a:spcPts val="0"/>
              </a:spcBef>
              <a:spcAft>
                <a:spcPts val="0"/>
              </a:spcAft>
              <a:defRPr/>
            </a:pPr>
            <a:endParaRPr lang="en-US" dirty="0">
              <a:solidFill>
                <a:prstClr val="white"/>
              </a:solidFill>
              <a:latin typeface="+mn-lt"/>
              <a:ea typeface="+mn-ea"/>
            </a:endParaRPr>
          </a:p>
        </p:txBody>
      </p:sp>
      <p:sp>
        <p:nvSpPr>
          <p:cNvPr id="5" name="Isosceles Triangle 4"/>
          <p:cNvSpPr/>
          <p:nvPr/>
        </p:nvSpPr>
        <p:spPr>
          <a:xfrm>
            <a:off x="2644775" y="2316163"/>
            <a:ext cx="3703638" cy="3457575"/>
          </a:xfrm>
          <a:prstGeom prst="triangle">
            <a:avLst/>
          </a:prstGeom>
          <a:solidFill>
            <a:srgbClr val="FFC000"/>
          </a:solidFill>
          <a:ln/>
          <a:scene3d>
            <a:camera prst="orthographicFront"/>
            <a:lightRig rig="threePt" dir="t"/>
          </a:scene3d>
          <a:sp3d>
            <a:bevelT prst="convex"/>
          </a:sp3d>
        </p:spPr>
        <p:style>
          <a:lnRef idx="3">
            <a:schemeClr val="lt1"/>
          </a:lnRef>
          <a:fillRef idx="1">
            <a:schemeClr val="accent3"/>
          </a:fillRef>
          <a:effectRef idx="1">
            <a:schemeClr val="accent3"/>
          </a:effectRef>
          <a:fontRef idx="minor">
            <a:schemeClr val="lt1"/>
          </a:fontRef>
        </p:style>
        <p:txBody>
          <a:bodyPr lIns="0" tIns="0" rIns="0" bIns="0" anchor="ctr"/>
          <a:lstStyle/>
          <a:p>
            <a:pPr algn="ctr" fontAlgn="auto">
              <a:spcBef>
                <a:spcPts val="0"/>
              </a:spcBef>
              <a:spcAft>
                <a:spcPts val="0"/>
              </a:spcAft>
              <a:defRPr/>
            </a:pPr>
            <a:endParaRPr lang="en-US" b="1" dirty="0">
              <a:solidFill>
                <a:prstClr val="white"/>
              </a:solidFill>
              <a:latin typeface="Calibri" pitchFamily="34" charset="0"/>
              <a:cs typeface="Calibri" pitchFamily="34" charset="0"/>
            </a:endParaRPr>
          </a:p>
          <a:p>
            <a:pPr algn="ctr" fontAlgn="auto">
              <a:spcBef>
                <a:spcPts val="0"/>
              </a:spcBef>
              <a:spcAft>
                <a:spcPts val="0"/>
              </a:spcAft>
              <a:defRPr/>
            </a:pPr>
            <a:r>
              <a:rPr lang="en-US" b="1" dirty="0">
                <a:solidFill>
                  <a:srgbClr val="000000"/>
                </a:solidFill>
                <a:latin typeface="Calibri" pitchFamily="34" charset="0"/>
                <a:cs typeface="Calibri" pitchFamily="34" charset="0"/>
              </a:rPr>
              <a:t>Teachers and schools have information and tools they need to improve teaching and learning</a:t>
            </a:r>
          </a:p>
          <a:p>
            <a:pPr algn="ctr" fontAlgn="auto">
              <a:spcBef>
                <a:spcPts val="0"/>
              </a:spcBef>
              <a:spcAft>
                <a:spcPts val="0"/>
              </a:spcAft>
              <a:defRPr/>
            </a:pPr>
            <a:endParaRPr lang="en-US" b="1" dirty="0">
              <a:solidFill>
                <a:prstClr val="white"/>
              </a:solidFill>
              <a:latin typeface="Calibri" pitchFamily="34" charset="0"/>
              <a:cs typeface="Calibri" pitchFamily="34" charset="0"/>
            </a:endParaRPr>
          </a:p>
          <a:p>
            <a:pPr algn="ctr" fontAlgn="auto">
              <a:spcBef>
                <a:spcPts val="0"/>
              </a:spcBef>
              <a:spcAft>
                <a:spcPts val="0"/>
              </a:spcAft>
              <a:defRPr/>
            </a:pPr>
            <a:endParaRPr lang="en-US" dirty="0">
              <a:solidFill>
                <a:prstClr val="white"/>
              </a:solidFill>
              <a:latin typeface="Calibri" pitchFamily="34" charset="0"/>
              <a:cs typeface="Calibri" pitchFamily="34" charset="0"/>
            </a:endParaRPr>
          </a:p>
          <a:p>
            <a:pPr algn="ctr" fontAlgn="auto">
              <a:spcBef>
                <a:spcPts val="0"/>
              </a:spcBef>
              <a:spcAft>
                <a:spcPts val="0"/>
              </a:spcAft>
              <a:defRPr/>
            </a:pPr>
            <a:endParaRPr lang="en-US" dirty="0">
              <a:solidFill>
                <a:prstClr val="white"/>
              </a:solidFill>
              <a:latin typeface="Calibri" pitchFamily="34" charset="0"/>
              <a:cs typeface="Calibri" pitchFamily="34" charset="0"/>
            </a:endParaRPr>
          </a:p>
        </p:txBody>
      </p:sp>
      <p:sp>
        <p:nvSpPr>
          <p:cNvPr id="7" name="Rounded Rectangle 6"/>
          <p:cNvSpPr>
            <a:spLocks noChangeArrowheads="1"/>
          </p:cNvSpPr>
          <p:nvPr/>
        </p:nvSpPr>
        <p:spPr bwMode="auto">
          <a:xfrm>
            <a:off x="5187950" y="5440363"/>
            <a:ext cx="2076450" cy="1179512"/>
          </a:xfrm>
          <a:prstGeom prst="roundRect">
            <a:avLst>
              <a:gd name="adj" fmla="val 16667"/>
            </a:avLst>
          </a:prstGeom>
          <a:solidFill>
            <a:schemeClr val="tx1">
              <a:lumMod val="20000"/>
              <a:lumOff val="80000"/>
            </a:schemeClr>
          </a:solidFill>
          <a:ln w="9525">
            <a:solidFill>
              <a:schemeClr val="tx1"/>
            </a:solidFill>
            <a:round/>
            <a:headEnd/>
            <a:tailEnd/>
          </a:ln>
          <a:scene3d>
            <a:camera prst="orthographicFront"/>
            <a:lightRig rig="threePt" dir="t"/>
          </a:scene3d>
          <a:sp3d>
            <a:bevelT prst="convex"/>
          </a:sp3d>
        </p:spPr>
        <p:txBody>
          <a:bodyPr anchor="ctr"/>
          <a:lstStyle/>
          <a:p>
            <a:pPr algn="ctr" defTabSz="711200">
              <a:lnSpc>
                <a:spcPct val="90000"/>
              </a:lnSpc>
              <a:defRPr/>
            </a:pPr>
            <a:r>
              <a:rPr lang="en-US" sz="1600" b="1" dirty="0">
                <a:solidFill>
                  <a:schemeClr val="tx2"/>
                </a:solidFill>
                <a:latin typeface="Calibri" pitchFamily="34" charset="0"/>
                <a:ea typeface="MS PGothic" pitchFamily="34" charset="-128"/>
                <a:cs typeface="Calibri" pitchFamily="34" charset="0"/>
              </a:rPr>
              <a:t>Interim assessments </a:t>
            </a:r>
            <a:r>
              <a:rPr lang="en-US" sz="1600" dirty="0">
                <a:solidFill>
                  <a:schemeClr val="tx2"/>
                </a:solidFill>
                <a:latin typeface="Calibri" pitchFamily="34" charset="0"/>
                <a:ea typeface="MS PGothic" pitchFamily="34" charset="-128"/>
                <a:cs typeface="Calibri" pitchFamily="34" charset="0"/>
              </a:rPr>
              <a:t/>
            </a:r>
            <a:br>
              <a:rPr lang="en-US" sz="1600" dirty="0">
                <a:solidFill>
                  <a:schemeClr val="tx2"/>
                </a:solidFill>
                <a:latin typeface="Calibri" pitchFamily="34" charset="0"/>
                <a:ea typeface="MS PGothic" pitchFamily="34" charset="-128"/>
                <a:cs typeface="Calibri" pitchFamily="34" charset="0"/>
              </a:rPr>
            </a:br>
            <a:r>
              <a:rPr lang="en-US" sz="1600" dirty="0">
                <a:solidFill>
                  <a:schemeClr val="tx2"/>
                </a:solidFill>
                <a:latin typeface="Calibri" pitchFamily="34" charset="0"/>
                <a:ea typeface="MS PGothic" pitchFamily="34" charset="-128"/>
                <a:cs typeface="Calibri" pitchFamily="34" charset="0"/>
              </a:rPr>
              <a:t>Flexible, open, used for actionable feedback</a:t>
            </a:r>
          </a:p>
        </p:txBody>
      </p:sp>
      <p:sp>
        <p:nvSpPr>
          <p:cNvPr id="23" name="Rounded Rectangle 22"/>
          <p:cNvSpPr>
            <a:spLocks noChangeArrowheads="1"/>
          </p:cNvSpPr>
          <p:nvPr/>
        </p:nvSpPr>
        <p:spPr bwMode="auto">
          <a:xfrm>
            <a:off x="3479800" y="2098675"/>
            <a:ext cx="2073275" cy="1174750"/>
          </a:xfrm>
          <a:prstGeom prst="roundRect">
            <a:avLst>
              <a:gd name="adj" fmla="val 16667"/>
            </a:avLst>
          </a:prstGeom>
          <a:solidFill>
            <a:schemeClr val="tx1">
              <a:lumMod val="20000"/>
              <a:lumOff val="80000"/>
            </a:schemeClr>
          </a:solidFill>
          <a:ln w="9525">
            <a:solidFill>
              <a:schemeClr val="tx1"/>
            </a:solidFill>
            <a:round/>
            <a:headEnd/>
            <a:tailEnd/>
          </a:ln>
          <a:scene3d>
            <a:camera prst="orthographicFront"/>
            <a:lightRig rig="threePt" dir="t"/>
          </a:scene3d>
          <a:sp3d>
            <a:bevelT prst="convex"/>
          </a:sp3d>
        </p:spPr>
        <p:txBody>
          <a:bodyPr anchor="ctr"/>
          <a:lstStyle/>
          <a:p>
            <a:pPr algn="ctr" defTabSz="711200" fontAlgn="auto">
              <a:lnSpc>
                <a:spcPct val="90000"/>
              </a:lnSpc>
              <a:spcBef>
                <a:spcPts val="0"/>
              </a:spcBef>
              <a:spcAft>
                <a:spcPts val="0"/>
              </a:spcAft>
              <a:defRPr/>
            </a:pPr>
            <a:r>
              <a:rPr lang="en-US" sz="1600" b="1" dirty="0">
                <a:solidFill>
                  <a:schemeClr val="tx2"/>
                </a:solidFill>
                <a:latin typeface="Calibri" pitchFamily="34" charset="0"/>
                <a:cs typeface="Calibri" pitchFamily="34" charset="0"/>
              </a:rPr>
              <a:t>Summative assessments </a:t>
            </a:r>
          </a:p>
          <a:p>
            <a:pPr algn="ctr" defTabSz="711200" fontAlgn="auto">
              <a:lnSpc>
                <a:spcPct val="90000"/>
              </a:lnSpc>
              <a:spcBef>
                <a:spcPts val="0"/>
              </a:spcBef>
              <a:spcAft>
                <a:spcPts val="0"/>
              </a:spcAft>
              <a:defRPr/>
            </a:pPr>
            <a:r>
              <a:rPr lang="en-US" sz="1600" dirty="0">
                <a:solidFill>
                  <a:schemeClr val="tx2"/>
                </a:solidFill>
                <a:latin typeface="Calibri" pitchFamily="34" charset="0"/>
                <a:cs typeface="Calibri" pitchFamily="34" charset="0"/>
              </a:rPr>
              <a:t>Benchmarked to college and career readiness</a:t>
            </a:r>
          </a:p>
        </p:txBody>
      </p:sp>
      <p:sp>
        <p:nvSpPr>
          <p:cNvPr id="24" name="Rounded Rectangle 23"/>
          <p:cNvSpPr/>
          <p:nvPr/>
        </p:nvSpPr>
        <p:spPr>
          <a:xfrm>
            <a:off x="1679575" y="5484813"/>
            <a:ext cx="2282825" cy="1179512"/>
          </a:xfrm>
          <a:prstGeom prst="roundRect">
            <a:avLst/>
          </a:prstGeom>
          <a:solidFill>
            <a:schemeClr val="tx1">
              <a:lumMod val="20000"/>
              <a:lumOff val="80000"/>
            </a:schemeClr>
          </a:solidFill>
          <a:ln>
            <a:solidFill>
              <a:schemeClr val="tx1"/>
            </a:solidFill>
          </a:ln>
          <a:scene3d>
            <a:camera prst="orthographicFront"/>
            <a:lightRig rig="threePt" dir="t"/>
          </a:scene3d>
          <a:sp3d>
            <a:bevelT prst="convex"/>
          </a:sp3d>
        </p:spPr>
        <p:txBody>
          <a:bodyPr anchor="ctr"/>
          <a:lstStyle/>
          <a:p>
            <a:pPr algn="ctr" defTabSz="711200" fontAlgn="auto">
              <a:lnSpc>
                <a:spcPct val="90000"/>
              </a:lnSpc>
              <a:spcBef>
                <a:spcPts val="0"/>
              </a:spcBef>
              <a:spcAft>
                <a:spcPts val="0"/>
              </a:spcAft>
              <a:defRPr/>
            </a:pPr>
            <a:r>
              <a:rPr lang="en-US" sz="1600" dirty="0">
                <a:solidFill>
                  <a:schemeClr val="tx2"/>
                </a:solidFill>
                <a:latin typeface="Calibri" pitchFamily="34" charset="0"/>
                <a:cs typeface="Calibri" pitchFamily="34" charset="0"/>
              </a:rPr>
              <a:t>Teacher resources for </a:t>
            </a:r>
          </a:p>
          <a:p>
            <a:pPr algn="ctr" defTabSz="711200" fontAlgn="auto">
              <a:lnSpc>
                <a:spcPct val="90000"/>
              </a:lnSpc>
              <a:spcBef>
                <a:spcPts val="0"/>
              </a:spcBef>
              <a:spcAft>
                <a:spcPts val="0"/>
              </a:spcAft>
              <a:defRPr/>
            </a:pPr>
            <a:r>
              <a:rPr lang="en-US" sz="1600" b="1" dirty="0">
                <a:solidFill>
                  <a:schemeClr val="tx2"/>
                </a:solidFill>
                <a:latin typeface="Calibri" pitchFamily="34" charset="0"/>
                <a:cs typeface="Calibri" pitchFamily="34" charset="0"/>
              </a:rPr>
              <a:t>formative assessment practices</a:t>
            </a:r>
          </a:p>
          <a:p>
            <a:pPr algn="ctr" defTabSz="711200" fontAlgn="auto">
              <a:lnSpc>
                <a:spcPct val="90000"/>
              </a:lnSpc>
              <a:spcBef>
                <a:spcPts val="0"/>
              </a:spcBef>
              <a:spcAft>
                <a:spcPts val="0"/>
              </a:spcAft>
              <a:defRPr/>
            </a:pPr>
            <a:r>
              <a:rPr lang="en-US" sz="1600" dirty="0">
                <a:solidFill>
                  <a:schemeClr val="tx2"/>
                </a:solidFill>
                <a:latin typeface="Calibri" pitchFamily="34" charset="0"/>
                <a:cs typeface="Calibri" pitchFamily="34" charset="0"/>
              </a:rPr>
              <a:t>to improve instruction</a:t>
            </a:r>
          </a:p>
        </p:txBody>
      </p:sp>
    </p:spTree>
    <p:extLst>
      <p:ext uri="{BB962C8B-B14F-4D97-AF65-F5344CB8AC3E}">
        <p14:creationId xmlns:p14="http://schemas.microsoft.com/office/powerpoint/2010/main" val="1938446341"/>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828800"/>
            <a:ext cx="9144000" cy="502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28800"/>
            <a:ext cx="9143999"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371600" y="1182469"/>
            <a:ext cx="7924799" cy="523220"/>
          </a:xfrm>
          <a:prstGeom prst="rect">
            <a:avLst/>
          </a:prstGeom>
        </p:spPr>
        <p:txBody>
          <a:bodyPr wrap="square">
            <a:spAutoFit/>
          </a:bodyPr>
          <a:lstStyle/>
          <a:p>
            <a:r>
              <a:rPr lang="en-US" sz="2800" dirty="0">
                <a:solidFill>
                  <a:schemeClr val="bg1"/>
                </a:solidFill>
                <a:latin typeface="Impact" pitchFamily="34" charset="0"/>
                <a:ea typeface="ＭＳ Ｐゴシック" pitchFamily="34" charset="-128"/>
                <a:cs typeface="Calibri" pitchFamily="34" charset="0"/>
              </a:rPr>
              <a:t>Smarter Balanced </a:t>
            </a:r>
            <a:r>
              <a:rPr lang="en-US" sz="2800" dirty="0" smtClean="0">
                <a:solidFill>
                  <a:schemeClr val="bg1"/>
                </a:solidFill>
                <a:latin typeface="Impact" pitchFamily="34" charset="0"/>
                <a:ea typeface="ＭＳ Ｐゴシック" pitchFamily="34" charset="-128"/>
                <a:cs typeface="Calibri" pitchFamily="34" charset="0"/>
              </a:rPr>
              <a:t>: A </a:t>
            </a:r>
            <a:r>
              <a:rPr lang="en-US" sz="2800" dirty="0">
                <a:solidFill>
                  <a:schemeClr val="bg1"/>
                </a:solidFill>
                <a:latin typeface="Impact" pitchFamily="34" charset="0"/>
                <a:ea typeface="ＭＳ Ｐゴシック" pitchFamily="34" charset="-128"/>
                <a:cs typeface="Calibri" pitchFamily="34" charset="0"/>
              </a:rPr>
              <a:t>Balanced Assessment System</a:t>
            </a:r>
            <a:endParaRPr lang="en-US" sz="2800" dirty="0">
              <a:solidFill>
                <a:schemeClr val="bg1"/>
              </a:solidFill>
              <a:latin typeface="Impact" pitchFamily="34" charset="0"/>
            </a:endParaRPr>
          </a:p>
        </p:txBody>
      </p:sp>
      <p:sp>
        <p:nvSpPr>
          <p:cNvPr id="2" name="TextBox 1"/>
          <p:cNvSpPr txBox="1"/>
          <p:nvPr/>
        </p:nvSpPr>
        <p:spPr>
          <a:xfrm>
            <a:off x="228598" y="6180892"/>
            <a:ext cx="9067799" cy="369332"/>
          </a:xfrm>
          <a:prstGeom prst="rect">
            <a:avLst/>
          </a:prstGeom>
          <a:noFill/>
        </p:spPr>
        <p:txBody>
          <a:bodyPr wrap="square" rtlCol="0">
            <a:spAutoFit/>
          </a:bodyPr>
          <a:lstStyle/>
          <a:p>
            <a:endParaRPr lang="en-US" dirty="0">
              <a:solidFill>
                <a:schemeClr val="bg1"/>
              </a:solidFill>
            </a:endParaRPr>
          </a:p>
        </p:txBody>
      </p:sp>
      <p:sp>
        <p:nvSpPr>
          <p:cNvPr id="3" name="Rectangle 2"/>
          <p:cNvSpPr/>
          <p:nvPr/>
        </p:nvSpPr>
        <p:spPr>
          <a:xfrm>
            <a:off x="102432" y="6287870"/>
            <a:ext cx="7898568" cy="5247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2000" b="1" dirty="0">
                <a:solidFill>
                  <a:schemeClr val="bg1"/>
                </a:solidFill>
                <a:latin typeface="Calibri" pitchFamily="34" charset="0"/>
                <a:cs typeface="Calibri" pitchFamily="34" charset="0"/>
                <a:hlinkClick r:id="rId4"/>
              </a:rPr>
              <a:t>http://www.smarterbalanced.org/smarter-balanced-assessments/#item</a:t>
            </a:r>
            <a:endParaRPr lang="en-US" sz="2000" b="1"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16528100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914400"/>
            <a:ext cx="8229600" cy="1143000"/>
          </a:xfrm>
        </p:spPr>
        <p:txBody>
          <a:bodyPr>
            <a:normAutofit/>
          </a:bodyPr>
          <a:lstStyle/>
          <a:p>
            <a:pPr algn="l"/>
            <a:r>
              <a:rPr lang="en-US" dirty="0" smtClean="0">
                <a:solidFill>
                  <a:schemeClr val="bg1"/>
                </a:solidFill>
                <a:latin typeface="Impact" pitchFamily="34" charset="0"/>
              </a:rPr>
              <a:t>Workshop Norms</a:t>
            </a:r>
            <a:endParaRPr lang="en-US" dirty="0">
              <a:solidFill>
                <a:schemeClr val="bg1"/>
              </a:solidFill>
              <a:latin typeface="Impact" pitchFamily="34" charset="0"/>
            </a:endParaRPr>
          </a:p>
        </p:txBody>
      </p:sp>
      <p:sp>
        <p:nvSpPr>
          <p:cNvPr id="4" name="Rectangle 3"/>
          <p:cNvSpPr/>
          <p:nvPr/>
        </p:nvSpPr>
        <p:spPr>
          <a:xfrm>
            <a:off x="1447800" y="1964353"/>
            <a:ext cx="7848600" cy="584775"/>
          </a:xfrm>
          <a:prstGeom prst="rect">
            <a:avLst/>
          </a:prstGeom>
        </p:spPr>
        <p:txBody>
          <a:bodyPr wrap="square">
            <a:spAutoFit/>
          </a:bodyPr>
          <a:lstStyle/>
          <a:p>
            <a:endParaRPr lang="en-US" sz="3200" dirty="0">
              <a:latin typeface="Calibri" pitchFamily="34" charset="0"/>
              <a:cs typeface="Calibri" pitchFamily="34" charset="0"/>
            </a:endParaRPr>
          </a:p>
        </p:txBody>
      </p:sp>
      <p:sp>
        <p:nvSpPr>
          <p:cNvPr id="3" name="Rectangle 2"/>
          <p:cNvSpPr/>
          <p:nvPr/>
        </p:nvSpPr>
        <p:spPr>
          <a:xfrm>
            <a:off x="1447800" y="2133600"/>
            <a:ext cx="7694951" cy="3970318"/>
          </a:xfrm>
          <a:prstGeom prst="rect">
            <a:avLst/>
          </a:prstGeom>
        </p:spPr>
        <p:txBody>
          <a:bodyPr wrap="square">
            <a:spAutoFit/>
          </a:bodyPr>
          <a:lstStyle/>
          <a:p>
            <a:pPr>
              <a:buFontTx/>
              <a:buChar char="•"/>
            </a:pPr>
            <a:r>
              <a:rPr lang="en-US" sz="3600" dirty="0" smtClean="0">
                <a:latin typeface="Calibri" pitchFamily="34" charset="0"/>
                <a:cs typeface="Calibri" pitchFamily="34" charset="0"/>
              </a:rPr>
              <a:t>Actively Engage (phones off or on “silent”)</a:t>
            </a:r>
          </a:p>
          <a:p>
            <a:pPr>
              <a:buFontTx/>
              <a:buChar char="•"/>
            </a:pPr>
            <a:r>
              <a:rPr lang="en-US" sz="3600" dirty="0" smtClean="0">
                <a:latin typeface="Calibri" pitchFamily="34" charset="0"/>
                <a:cs typeface="Calibri" pitchFamily="34" charset="0"/>
              </a:rPr>
              <a:t> Ask questions</a:t>
            </a:r>
            <a:endParaRPr lang="en-US" sz="3600" dirty="0">
              <a:latin typeface="Calibri" pitchFamily="34" charset="0"/>
              <a:cs typeface="Calibri" pitchFamily="34" charset="0"/>
            </a:endParaRPr>
          </a:p>
          <a:p>
            <a:pPr>
              <a:buFontTx/>
              <a:buChar char="•"/>
            </a:pPr>
            <a:r>
              <a:rPr lang="en-US" sz="3600" dirty="0" smtClean="0">
                <a:latin typeface="Calibri" pitchFamily="34" charset="0"/>
                <a:cs typeface="Calibri" pitchFamily="34" charset="0"/>
              </a:rPr>
              <a:t> Share ideas</a:t>
            </a:r>
          </a:p>
          <a:p>
            <a:pPr>
              <a:buFontTx/>
              <a:buChar char="•"/>
            </a:pPr>
            <a:r>
              <a:rPr lang="en-US" sz="3600" dirty="0" smtClean="0">
                <a:latin typeface="Calibri" pitchFamily="34" charset="0"/>
                <a:cs typeface="Calibri" pitchFamily="34" charset="0"/>
              </a:rPr>
              <a:t>Focus on what we can do</a:t>
            </a:r>
          </a:p>
          <a:p>
            <a:pPr>
              <a:buFontTx/>
              <a:buChar char="•"/>
            </a:pPr>
            <a:r>
              <a:rPr lang="en-US" sz="3600" dirty="0" smtClean="0">
                <a:latin typeface="Calibri" pitchFamily="34" charset="0"/>
                <a:cs typeface="Calibri" pitchFamily="34" charset="0"/>
              </a:rPr>
              <a:t>Learn with and from each other</a:t>
            </a:r>
          </a:p>
          <a:p>
            <a:pPr>
              <a:buFontTx/>
              <a:buChar char="•"/>
            </a:pPr>
            <a:r>
              <a:rPr lang="en-US" sz="3600" dirty="0">
                <a:latin typeface="Calibri" pitchFamily="34" charset="0"/>
                <a:cs typeface="Calibri" pitchFamily="34" charset="0"/>
              </a:rPr>
              <a:t>H</a:t>
            </a:r>
            <a:r>
              <a:rPr lang="en-US" sz="3600" dirty="0" smtClean="0">
                <a:latin typeface="Calibri" pitchFamily="34" charset="0"/>
                <a:cs typeface="Calibri" pitchFamily="34" charset="0"/>
              </a:rPr>
              <a:t>ave fun and celebrate!</a:t>
            </a:r>
            <a:endParaRPr lang="en-US" sz="3600" dirty="0">
              <a:latin typeface="Calibri" pitchFamily="34" charset="0"/>
              <a:cs typeface="Calibri" pitchFamily="34" charset="0"/>
            </a:endParaRPr>
          </a:p>
        </p:txBody>
      </p:sp>
    </p:spTree>
    <p:extLst>
      <p:ext uri="{BB962C8B-B14F-4D97-AF65-F5344CB8AC3E}">
        <p14:creationId xmlns:p14="http://schemas.microsoft.com/office/powerpoint/2010/main" val="14994083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914400"/>
            <a:ext cx="8229600" cy="1143000"/>
          </a:xfrm>
        </p:spPr>
        <p:txBody>
          <a:bodyPr>
            <a:normAutofit/>
          </a:bodyPr>
          <a:lstStyle/>
          <a:p>
            <a:pPr algn="l"/>
            <a:r>
              <a:rPr lang="en-US" dirty="0" smtClean="0">
                <a:solidFill>
                  <a:schemeClr val="bg1"/>
                </a:solidFill>
                <a:latin typeface="Impact" pitchFamily="34" charset="0"/>
              </a:rPr>
              <a:t>Characteristics of Learners</a:t>
            </a:r>
            <a:endParaRPr lang="en-US" dirty="0">
              <a:solidFill>
                <a:schemeClr val="bg1"/>
              </a:solidFill>
              <a:latin typeface="Impact" pitchFamily="34" charset="0"/>
            </a:endParaRPr>
          </a:p>
        </p:txBody>
      </p:sp>
      <p:sp>
        <p:nvSpPr>
          <p:cNvPr id="3" name="TextBox 2"/>
          <p:cNvSpPr txBox="1"/>
          <p:nvPr/>
        </p:nvSpPr>
        <p:spPr>
          <a:xfrm>
            <a:off x="1395335" y="2133600"/>
            <a:ext cx="7467600" cy="1200329"/>
          </a:xfrm>
          <a:prstGeom prst="rect">
            <a:avLst/>
          </a:prstGeom>
          <a:noFill/>
        </p:spPr>
        <p:txBody>
          <a:bodyPr wrap="square" rtlCol="0">
            <a:spAutoFit/>
          </a:bodyPr>
          <a:lstStyle/>
          <a:p>
            <a:r>
              <a:rPr lang="en-US" sz="3600" dirty="0" smtClean="0">
                <a:latin typeface="Calibri" pitchFamily="34" charset="0"/>
                <a:cs typeface="Calibri" pitchFamily="34" charset="0"/>
              </a:rPr>
              <a:t>What are your perceptions</a:t>
            </a:r>
            <a:r>
              <a:rPr lang="en-US" sz="3600" dirty="0">
                <a:latin typeface="Calibri" pitchFamily="34" charset="0"/>
                <a:cs typeface="Calibri" pitchFamily="34" charset="0"/>
              </a:rPr>
              <a:t> </a:t>
            </a:r>
            <a:r>
              <a:rPr lang="en-US" sz="3600" dirty="0" smtClean="0">
                <a:latin typeface="Calibri" pitchFamily="34" charset="0"/>
                <a:cs typeface="Calibri" pitchFamily="34" charset="0"/>
              </a:rPr>
              <a:t>of an excellent reader?</a:t>
            </a:r>
          </a:p>
        </p:txBody>
      </p:sp>
      <p:sp>
        <p:nvSpPr>
          <p:cNvPr id="4" name="TextBox 3"/>
          <p:cNvSpPr txBox="1"/>
          <p:nvPr/>
        </p:nvSpPr>
        <p:spPr>
          <a:xfrm>
            <a:off x="1395335" y="3581400"/>
            <a:ext cx="7620000" cy="1200329"/>
          </a:xfrm>
          <a:prstGeom prst="rect">
            <a:avLst/>
          </a:prstGeom>
          <a:noFill/>
        </p:spPr>
        <p:txBody>
          <a:bodyPr wrap="square" rtlCol="0">
            <a:spAutoFit/>
          </a:bodyPr>
          <a:lstStyle/>
          <a:p>
            <a:r>
              <a:rPr lang="en-US" sz="3600" dirty="0" smtClean="0">
                <a:latin typeface="Calibri" pitchFamily="34" charset="0"/>
                <a:cs typeface="Calibri" pitchFamily="34" charset="0"/>
              </a:rPr>
              <a:t>What are your perceptions of an excellent math learner?</a:t>
            </a:r>
            <a:endParaRPr lang="en-US" sz="3600" dirty="0">
              <a:latin typeface="Calibri" pitchFamily="34" charset="0"/>
              <a:cs typeface="Calibri" pitchFamily="34" charset="0"/>
            </a:endParaRPr>
          </a:p>
        </p:txBody>
      </p:sp>
    </p:spTree>
    <p:extLst>
      <p:ext uri="{BB962C8B-B14F-4D97-AF65-F5344CB8AC3E}">
        <p14:creationId xmlns:p14="http://schemas.microsoft.com/office/powerpoint/2010/main" val="2309598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914400"/>
            <a:ext cx="8229600" cy="1143000"/>
          </a:xfrm>
        </p:spPr>
        <p:txBody>
          <a:bodyPr>
            <a:normAutofit/>
          </a:bodyPr>
          <a:lstStyle/>
          <a:p>
            <a:pPr algn="l"/>
            <a:r>
              <a:rPr lang="en-US" sz="4800" dirty="0" smtClean="0">
                <a:solidFill>
                  <a:schemeClr val="bg1"/>
                </a:solidFill>
                <a:latin typeface="Impact" pitchFamily="34" charset="0"/>
              </a:rPr>
              <a:t>Trying on the Math</a:t>
            </a:r>
            <a:endParaRPr lang="en-US" sz="4800" dirty="0">
              <a:solidFill>
                <a:schemeClr val="bg1"/>
              </a:solidFill>
              <a:latin typeface="Impact" pitchFamily="34" charset="0"/>
            </a:endParaRPr>
          </a:p>
        </p:txBody>
      </p:sp>
      <p:sp>
        <p:nvSpPr>
          <p:cNvPr id="3" name="TextBox 2"/>
          <p:cNvSpPr txBox="1"/>
          <p:nvPr/>
        </p:nvSpPr>
        <p:spPr>
          <a:xfrm>
            <a:off x="1461540" y="2517337"/>
            <a:ext cx="7467600" cy="3231654"/>
          </a:xfrm>
          <a:prstGeom prst="rect">
            <a:avLst/>
          </a:prstGeom>
          <a:noFill/>
        </p:spPr>
        <p:txBody>
          <a:bodyPr wrap="square" rtlCol="0">
            <a:spAutoFit/>
          </a:bodyPr>
          <a:lstStyle/>
          <a:p>
            <a:pPr marL="457200" indent="-457200">
              <a:buFont typeface="Arial" pitchFamily="34" charset="0"/>
              <a:buChar char="•"/>
            </a:pPr>
            <a:r>
              <a:rPr lang="en-US" sz="3200" dirty="0" smtClean="0">
                <a:latin typeface="Calibri" pitchFamily="34" charset="0"/>
                <a:cs typeface="Calibri" pitchFamily="34" charset="0"/>
              </a:rPr>
              <a:t>Silently, consider each statement.                   Once you and your neighbor have had some </a:t>
            </a:r>
            <a:r>
              <a:rPr lang="en-US" sz="3200" i="1" dirty="0" smtClean="0">
                <a:latin typeface="Calibri" pitchFamily="34" charset="0"/>
                <a:cs typeface="Calibri" pitchFamily="34" charset="0"/>
              </a:rPr>
              <a:t>quiet think time</a:t>
            </a:r>
            <a:r>
              <a:rPr lang="en-US" sz="3200" dirty="0" smtClean="0">
                <a:latin typeface="Calibri" pitchFamily="34" charset="0"/>
                <a:cs typeface="Calibri" pitchFamily="34" charset="0"/>
              </a:rPr>
              <a:t>, start discussing.</a:t>
            </a:r>
          </a:p>
          <a:p>
            <a:pPr marL="457200" indent="-457200">
              <a:buFont typeface="Arial" pitchFamily="34" charset="0"/>
              <a:buChar char="•"/>
            </a:pPr>
            <a:endParaRPr lang="en-US" sz="2800" dirty="0" smtClean="0"/>
          </a:p>
          <a:p>
            <a:pPr marL="457200" indent="-457200">
              <a:buFont typeface="Arial" pitchFamily="34" charset="0"/>
              <a:buChar char="•"/>
            </a:pPr>
            <a:endParaRPr lang="en-US" sz="2800" dirty="0"/>
          </a:p>
          <a:p>
            <a:pPr marL="457200" indent="-457200">
              <a:buFont typeface="Arial" pitchFamily="34" charset="0"/>
              <a:buChar char="•"/>
            </a:pPr>
            <a:endParaRPr lang="en-US" sz="2800" dirty="0" smtClean="0"/>
          </a:p>
          <a:p>
            <a:pPr lvl="1"/>
            <a:endParaRPr lang="en-US" sz="2400" dirty="0" smtClean="0"/>
          </a:p>
        </p:txBody>
      </p:sp>
      <p:sp>
        <p:nvSpPr>
          <p:cNvPr id="4" name="TextBox 3"/>
          <p:cNvSpPr txBox="1"/>
          <p:nvPr/>
        </p:nvSpPr>
        <p:spPr>
          <a:xfrm>
            <a:off x="1496517" y="1992868"/>
            <a:ext cx="4630883" cy="646331"/>
          </a:xfrm>
          <a:prstGeom prst="rect">
            <a:avLst/>
          </a:prstGeom>
          <a:noFill/>
        </p:spPr>
        <p:txBody>
          <a:bodyPr wrap="none" rtlCol="0">
            <a:spAutoFit/>
          </a:bodyPr>
          <a:lstStyle/>
          <a:p>
            <a:r>
              <a:rPr lang="en-US" sz="3600" b="1" dirty="0" smtClean="0">
                <a:latin typeface="Calibri" pitchFamily="34" charset="0"/>
                <a:cs typeface="Calibri" pitchFamily="34" charset="0"/>
              </a:rPr>
              <a:t>Building Fraction Sense</a:t>
            </a:r>
            <a:endParaRPr lang="en-US" sz="3600" b="1" dirty="0">
              <a:latin typeface="Calibri" pitchFamily="34" charset="0"/>
              <a:cs typeface="Calibri" pitchFamily="34"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840667533"/>
              </p:ext>
            </p:extLst>
          </p:nvPr>
        </p:nvGraphicFramePr>
        <p:xfrm>
          <a:off x="1943100" y="4262437"/>
          <a:ext cx="1598613" cy="919163"/>
        </p:xfrm>
        <a:graphic>
          <a:graphicData uri="http://schemas.openxmlformats.org/presentationml/2006/ole">
            <mc:AlternateContent xmlns:mc="http://schemas.openxmlformats.org/markup-compatibility/2006">
              <mc:Choice xmlns:v="urn:schemas-microsoft-com:vml" Requires="v">
                <p:oleObj spid="_x0000_s1101" name="Equation" r:id="rId4" imgW="685800" imgH="393480" progId="Equation.3">
                  <p:embed/>
                </p:oleObj>
              </mc:Choice>
              <mc:Fallback>
                <p:oleObj name="Equation" r:id="rId4" imgW="685800" imgH="393480" progId="Equation.3">
                  <p:embed/>
                  <p:pic>
                    <p:nvPicPr>
                      <p:cNvPr id="0" name=""/>
                      <p:cNvPicPr/>
                      <p:nvPr/>
                    </p:nvPicPr>
                    <p:blipFill>
                      <a:blip r:embed="rId5"/>
                      <a:stretch>
                        <a:fillRect/>
                      </a:stretch>
                    </p:blipFill>
                    <p:spPr>
                      <a:xfrm>
                        <a:off x="1943100" y="4262437"/>
                        <a:ext cx="1598613" cy="919163"/>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106041123"/>
              </p:ext>
            </p:extLst>
          </p:nvPr>
        </p:nvGraphicFramePr>
        <p:xfrm>
          <a:off x="3886200" y="4267200"/>
          <a:ext cx="1482725" cy="919163"/>
        </p:xfrm>
        <a:graphic>
          <a:graphicData uri="http://schemas.openxmlformats.org/presentationml/2006/ole">
            <mc:AlternateContent xmlns:mc="http://schemas.openxmlformats.org/markup-compatibility/2006">
              <mc:Choice xmlns:v="urn:schemas-microsoft-com:vml" Requires="v">
                <p:oleObj spid="_x0000_s1102" name="Equation" r:id="rId6" imgW="634680" imgH="393480" progId="Equation.3">
                  <p:embed/>
                </p:oleObj>
              </mc:Choice>
              <mc:Fallback>
                <p:oleObj name="Equation" r:id="rId6" imgW="634680" imgH="393480" progId="Equation.3">
                  <p:embed/>
                  <p:pic>
                    <p:nvPicPr>
                      <p:cNvPr id="0" name=""/>
                      <p:cNvPicPr>
                        <a:picLocks noChangeAspect="1" noChangeArrowheads="1"/>
                      </p:cNvPicPr>
                      <p:nvPr/>
                    </p:nvPicPr>
                    <p:blipFill>
                      <a:blip r:embed="rId7"/>
                      <a:srcRect/>
                      <a:stretch>
                        <a:fillRect/>
                      </a:stretch>
                    </p:blipFill>
                    <p:spPr bwMode="auto">
                      <a:xfrm>
                        <a:off x="3886200" y="4267200"/>
                        <a:ext cx="1482725" cy="91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37735890"/>
              </p:ext>
            </p:extLst>
          </p:nvPr>
        </p:nvGraphicFramePr>
        <p:xfrm>
          <a:off x="5626100" y="4243388"/>
          <a:ext cx="2994025" cy="919162"/>
        </p:xfrm>
        <a:graphic>
          <a:graphicData uri="http://schemas.openxmlformats.org/presentationml/2006/ole">
            <mc:AlternateContent xmlns:mc="http://schemas.openxmlformats.org/markup-compatibility/2006">
              <mc:Choice xmlns:v="urn:schemas-microsoft-com:vml" Requires="v">
                <p:oleObj spid="_x0000_s1103" name="Equation" r:id="rId8" imgW="1282680" imgH="393480" progId="Equation.3">
                  <p:embed/>
                </p:oleObj>
              </mc:Choice>
              <mc:Fallback>
                <p:oleObj name="Equation" r:id="rId8" imgW="1282680" imgH="393480" progId="Equation.3">
                  <p:embed/>
                  <p:pic>
                    <p:nvPicPr>
                      <p:cNvPr id="0" name=""/>
                      <p:cNvPicPr>
                        <a:picLocks noChangeAspect="1" noChangeArrowheads="1"/>
                      </p:cNvPicPr>
                      <p:nvPr/>
                    </p:nvPicPr>
                    <p:blipFill>
                      <a:blip r:embed="rId9"/>
                      <a:srcRect/>
                      <a:stretch>
                        <a:fillRect/>
                      </a:stretch>
                    </p:blipFill>
                    <p:spPr bwMode="auto">
                      <a:xfrm>
                        <a:off x="5626100" y="4243388"/>
                        <a:ext cx="2994025" cy="91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33470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1+#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1257300" y="3013501"/>
            <a:ext cx="7772400" cy="830997"/>
          </a:xfrm>
          <a:prstGeom prst="rect">
            <a:avLst/>
          </a:prstGeom>
          <a:noFill/>
        </p:spPr>
        <p:txBody>
          <a:bodyPr wrap="square" rtlCol="0">
            <a:spAutoFit/>
          </a:bodyPr>
          <a:lstStyle/>
          <a:p>
            <a:pPr lvl="0" algn="ctr"/>
            <a:r>
              <a:rPr lang="en-US" sz="4800" dirty="0" smtClean="0">
                <a:latin typeface="Calibri" pitchFamily="34" charset="0"/>
                <a:cs typeface="Calibri" pitchFamily="34" charset="0"/>
              </a:rPr>
              <a:t>10 Minutes</a:t>
            </a:r>
            <a:endParaRPr lang="en-US" sz="1600" dirty="0">
              <a:latin typeface="Calibri" pitchFamily="34" charset="0"/>
              <a:cs typeface="Calibri" pitchFamily="34" charset="0"/>
            </a:endParaRPr>
          </a:p>
        </p:txBody>
      </p:sp>
      <p:sp>
        <p:nvSpPr>
          <p:cNvPr id="7" name="Rectangle 6"/>
          <p:cNvSpPr/>
          <p:nvPr/>
        </p:nvSpPr>
        <p:spPr>
          <a:xfrm>
            <a:off x="1371600" y="1143000"/>
            <a:ext cx="7772400" cy="769441"/>
          </a:xfrm>
          <a:prstGeom prst="rect">
            <a:avLst/>
          </a:prstGeom>
        </p:spPr>
        <p:txBody>
          <a:bodyPr wrap="square">
            <a:spAutoFit/>
          </a:bodyPr>
          <a:lstStyle/>
          <a:p>
            <a:r>
              <a:rPr lang="en-US" sz="4400" dirty="0" smtClean="0">
                <a:solidFill>
                  <a:schemeClr val="bg1"/>
                </a:solidFill>
                <a:latin typeface="Impact" pitchFamily="34" charset="0"/>
                <a:cs typeface="Arial" pitchFamily="34" charset="0"/>
              </a:rPr>
              <a:t>Break</a:t>
            </a:r>
            <a:endParaRPr lang="en-US" sz="4400" dirty="0" smtClean="0">
              <a:solidFill>
                <a:schemeClr val="bg1"/>
              </a:solidFill>
              <a:latin typeface="Impact" pitchFamily="34" charset="0"/>
            </a:endParaRPr>
          </a:p>
        </p:txBody>
      </p:sp>
    </p:spTree>
    <p:extLst>
      <p:ext uri="{BB962C8B-B14F-4D97-AF65-F5344CB8AC3E}">
        <p14:creationId xmlns:p14="http://schemas.microsoft.com/office/powerpoint/2010/main" val="37855246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1600200" y="1167825"/>
            <a:ext cx="7086600" cy="553998"/>
          </a:xfrm>
          <a:prstGeom prst="rect">
            <a:avLst/>
          </a:prstGeom>
          <a:noFill/>
        </p:spPr>
        <p:txBody>
          <a:bodyPr wrap="square" rtlCol="0">
            <a:spAutoFit/>
          </a:bodyPr>
          <a:lstStyle/>
          <a:p>
            <a:endParaRPr lang="en-US" sz="3000" b="1" dirty="0">
              <a:solidFill>
                <a:schemeClr val="bg1"/>
              </a:solidFill>
              <a:latin typeface="Arial" pitchFamily="34" charset="0"/>
              <a:cs typeface="Arial" pitchFamily="34" charset="0"/>
            </a:endParaRPr>
          </a:p>
        </p:txBody>
      </p:sp>
      <p:sp>
        <p:nvSpPr>
          <p:cNvPr id="7" name="Rectangle 6"/>
          <p:cNvSpPr/>
          <p:nvPr/>
        </p:nvSpPr>
        <p:spPr>
          <a:xfrm>
            <a:off x="1371600" y="1143000"/>
            <a:ext cx="7772400" cy="769441"/>
          </a:xfrm>
          <a:prstGeom prst="rect">
            <a:avLst/>
          </a:prstGeom>
        </p:spPr>
        <p:txBody>
          <a:bodyPr wrap="square">
            <a:spAutoFit/>
          </a:bodyPr>
          <a:lstStyle/>
          <a:p>
            <a:r>
              <a:rPr lang="en-US" sz="4400" dirty="0" smtClean="0">
                <a:solidFill>
                  <a:schemeClr val="bg1"/>
                </a:solidFill>
                <a:latin typeface="Impact" pitchFamily="34" charset="0"/>
                <a:cs typeface="Arial" pitchFamily="34" charset="0"/>
              </a:rPr>
              <a:t>Pre-Assessment</a:t>
            </a:r>
            <a:endParaRPr lang="en-US" sz="4400" dirty="0" smtClean="0">
              <a:solidFill>
                <a:schemeClr val="bg1"/>
              </a:solidFill>
              <a:latin typeface="Impact" pitchFamily="34" charset="0"/>
            </a:endParaRPr>
          </a:p>
        </p:txBody>
      </p:sp>
      <p:sp>
        <p:nvSpPr>
          <p:cNvPr id="3" name="TextBox 2"/>
          <p:cNvSpPr txBox="1"/>
          <p:nvPr/>
        </p:nvSpPr>
        <p:spPr>
          <a:xfrm>
            <a:off x="1371600" y="1981200"/>
            <a:ext cx="7772400" cy="4462760"/>
          </a:xfrm>
          <a:prstGeom prst="rect">
            <a:avLst/>
          </a:prstGeom>
          <a:noFill/>
        </p:spPr>
        <p:txBody>
          <a:bodyPr wrap="square" rtlCol="0">
            <a:spAutoFit/>
          </a:bodyPr>
          <a:lstStyle/>
          <a:p>
            <a:pPr marL="285750" indent="-285750">
              <a:buFont typeface="Arial" pitchFamily="34" charset="0"/>
              <a:buChar char="•"/>
            </a:pPr>
            <a:r>
              <a:rPr lang="en-US" sz="3600" dirty="0" smtClean="0">
                <a:latin typeface="Calibri" pitchFamily="34" charset="0"/>
                <a:cs typeface="Calibri" pitchFamily="34" charset="0"/>
              </a:rPr>
              <a:t>Rationale</a:t>
            </a:r>
          </a:p>
          <a:p>
            <a:pPr marL="285750" indent="-285750">
              <a:buFont typeface="Arial" pitchFamily="34" charset="0"/>
              <a:buChar char="•"/>
            </a:pPr>
            <a:r>
              <a:rPr lang="en-US" sz="3600" dirty="0" smtClean="0">
                <a:latin typeface="Calibri" pitchFamily="34" charset="0"/>
                <a:cs typeface="Calibri" pitchFamily="34" charset="0"/>
              </a:rPr>
              <a:t>Anonymous</a:t>
            </a:r>
          </a:p>
          <a:p>
            <a:pPr marL="285750" indent="-285750">
              <a:buFont typeface="Arial" pitchFamily="34" charset="0"/>
              <a:buChar char="•"/>
            </a:pPr>
            <a:r>
              <a:rPr lang="en-US" sz="3600" dirty="0" smtClean="0">
                <a:latin typeface="Calibri" pitchFamily="34" charset="0"/>
                <a:cs typeface="Calibri" pitchFamily="34" charset="0"/>
              </a:rPr>
              <a:t>Make your code: The first 2 letters of your mother’s maiden name and one more than your birth date (</a:t>
            </a:r>
            <a:r>
              <a:rPr lang="en-US" sz="3600" i="1" dirty="0" smtClean="0">
                <a:latin typeface="Calibri" pitchFamily="34" charset="0"/>
                <a:cs typeface="Calibri" pitchFamily="34" charset="0"/>
              </a:rPr>
              <a:t>day </a:t>
            </a:r>
            <a:r>
              <a:rPr lang="en-US" sz="3600" dirty="0" smtClean="0">
                <a:latin typeface="Calibri" pitchFamily="34" charset="0"/>
                <a:cs typeface="Calibri" pitchFamily="34" charset="0"/>
              </a:rPr>
              <a:t>only)</a:t>
            </a:r>
          </a:p>
          <a:p>
            <a:pPr lvl="1"/>
            <a:r>
              <a:rPr lang="en-US" sz="3600" dirty="0" smtClean="0">
                <a:latin typeface="Calibri" pitchFamily="34" charset="0"/>
                <a:cs typeface="Calibri" pitchFamily="34" charset="0"/>
              </a:rPr>
              <a:t>	Example: </a:t>
            </a:r>
            <a:r>
              <a:rPr lang="en-US" sz="3200" dirty="0" smtClean="0">
                <a:latin typeface="Calibri" pitchFamily="34" charset="0"/>
                <a:cs typeface="Calibri" pitchFamily="34" charset="0"/>
              </a:rPr>
              <a:t>Maiden name: </a:t>
            </a:r>
            <a:r>
              <a:rPr lang="en-US" sz="3200" dirty="0" smtClean="0">
                <a:solidFill>
                  <a:srgbClr val="FF0000"/>
                </a:solidFill>
                <a:latin typeface="Calibri" pitchFamily="34" charset="0"/>
                <a:cs typeface="Calibri" pitchFamily="34" charset="0"/>
              </a:rPr>
              <a:t>Go</a:t>
            </a:r>
            <a:r>
              <a:rPr lang="en-US" sz="3200" dirty="0" smtClean="0">
                <a:latin typeface="Calibri" pitchFamily="34" charset="0"/>
                <a:cs typeface="Calibri" pitchFamily="34" charset="0"/>
              </a:rPr>
              <a:t>ld</a:t>
            </a:r>
          </a:p>
          <a:p>
            <a:pPr lvl="1"/>
            <a:r>
              <a:rPr lang="en-US" sz="3200" dirty="0">
                <a:latin typeface="Calibri" pitchFamily="34" charset="0"/>
                <a:cs typeface="Calibri" pitchFamily="34" charset="0"/>
              </a:rPr>
              <a:t> </a:t>
            </a:r>
            <a:r>
              <a:rPr lang="en-US" sz="3200" dirty="0" smtClean="0">
                <a:latin typeface="Calibri" pitchFamily="34" charset="0"/>
                <a:cs typeface="Calibri" pitchFamily="34" charset="0"/>
              </a:rPr>
              <a:t>                        Birthday: March </a:t>
            </a:r>
            <a:r>
              <a:rPr lang="en-US" sz="3200" dirty="0" smtClean="0">
                <a:solidFill>
                  <a:srgbClr val="FF0000"/>
                </a:solidFill>
                <a:latin typeface="Calibri" pitchFamily="34" charset="0"/>
                <a:cs typeface="Calibri" pitchFamily="34" charset="0"/>
              </a:rPr>
              <a:t>24</a:t>
            </a:r>
            <a:r>
              <a:rPr lang="en-US" sz="3200" dirty="0" smtClean="0">
                <a:latin typeface="Calibri" pitchFamily="34" charset="0"/>
                <a:cs typeface="Calibri" pitchFamily="34" charset="0"/>
              </a:rPr>
              <a:t>, 1974</a:t>
            </a:r>
          </a:p>
          <a:p>
            <a:pPr lvl="1"/>
            <a:r>
              <a:rPr lang="en-US" sz="3600" dirty="0" smtClean="0"/>
              <a:t>		</a:t>
            </a:r>
            <a:r>
              <a:rPr lang="en-US" sz="3600" b="1" dirty="0" smtClean="0">
                <a:latin typeface="Calibri" pitchFamily="34" charset="0"/>
                <a:cs typeface="Calibri" pitchFamily="34" charset="0"/>
              </a:rPr>
              <a:t>         Code = GO25</a:t>
            </a:r>
            <a:endParaRPr lang="en-US" sz="3600" b="1" dirty="0">
              <a:latin typeface="Calibri" pitchFamily="34" charset="0"/>
              <a:cs typeface="Calibri" pitchFamily="34" charset="0"/>
            </a:endParaRPr>
          </a:p>
        </p:txBody>
      </p:sp>
    </p:spTree>
    <p:extLst>
      <p:ext uri="{BB962C8B-B14F-4D97-AF65-F5344CB8AC3E}">
        <p14:creationId xmlns:p14="http://schemas.microsoft.com/office/powerpoint/2010/main" val="3785524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1587708" y="1143000"/>
            <a:ext cx="7086600" cy="553998"/>
          </a:xfrm>
          <a:prstGeom prst="rect">
            <a:avLst/>
          </a:prstGeom>
          <a:noFill/>
        </p:spPr>
        <p:txBody>
          <a:bodyPr wrap="square" rtlCol="0">
            <a:spAutoFit/>
          </a:bodyPr>
          <a:lstStyle/>
          <a:p>
            <a:endParaRPr lang="en-US" sz="3000" b="1" dirty="0">
              <a:solidFill>
                <a:schemeClr val="bg1"/>
              </a:solidFill>
              <a:latin typeface="Arial" pitchFamily="34" charset="0"/>
              <a:cs typeface="Arial" pitchFamily="34" charset="0"/>
            </a:endParaRPr>
          </a:p>
        </p:txBody>
      </p:sp>
      <p:sp>
        <p:nvSpPr>
          <p:cNvPr id="7" name="Rectangle 6"/>
          <p:cNvSpPr/>
          <p:nvPr/>
        </p:nvSpPr>
        <p:spPr>
          <a:xfrm>
            <a:off x="1371600" y="1143000"/>
            <a:ext cx="7772400" cy="769441"/>
          </a:xfrm>
          <a:prstGeom prst="rect">
            <a:avLst/>
          </a:prstGeom>
        </p:spPr>
        <p:txBody>
          <a:bodyPr wrap="square">
            <a:spAutoFit/>
          </a:bodyPr>
          <a:lstStyle/>
          <a:p>
            <a:r>
              <a:rPr lang="en-US" sz="4400" dirty="0" smtClean="0">
                <a:solidFill>
                  <a:schemeClr val="bg1"/>
                </a:solidFill>
                <a:latin typeface="Impact" pitchFamily="34" charset="0"/>
                <a:cs typeface="Arial" pitchFamily="34" charset="0"/>
              </a:rPr>
              <a:t>Orientation to the CCSS</a:t>
            </a:r>
            <a:endParaRPr lang="en-US" sz="4400" dirty="0" smtClean="0">
              <a:solidFill>
                <a:schemeClr val="bg1"/>
              </a:solidFill>
              <a:latin typeface="Impact" pitchFamily="34" charset="0"/>
            </a:endParaRPr>
          </a:p>
        </p:txBody>
      </p:sp>
      <p:sp>
        <p:nvSpPr>
          <p:cNvPr id="2" name="TextBox 1"/>
          <p:cNvSpPr txBox="1"/>
          <p:nvPr/>
        </p:nvSpPr>
        <p:spPr>
          <a:xfrm>
            <a:off x="2280878" y="3124200"/>
            <a:ext cx="5849679" cy="1569660"/>
          </a:xfrm>
          <a:prstGeom prst="rect">
            <a:avLst/>
          </a:prstGeom>
          <a:noFill/>
        </p:spPr>
        <p:txBody>
          <a:bodyPr wrap="none" rtlCol="0">
            <a:spAutoFit/>
          </a:bodyPr>
          <a:lstStyle/>
          <a:p>
            <a:pPr algn="ctr"/>
            <a:r>
              <a:rPr lang="en-US" sz="4800" b="1" dirty="0" smtClean="0">
                <a:latin typeface="Calibri" pitchFamily="34" charset="0"/>
                <a:cs typeface="Calibri" pitchFamily="34" charset="0"/>
              </a:rPr>
              <a:t>“Toward Greater </a:t>
            </a:r>
          </a:p>
          <a:p>
            <a:pPr algn="ctr"/>
            <a:r>
              <a:rPr lang="en-US" sz="4800" b="1" dirty="0" smtClean="0">
                <a:latin typeface="Calibri" pitchFamily="34" charset="0"/>
                <a:cs typeface="Calibri" pitchFamily="34" charset="0"/>
              </a:rPr>
              <a:t>Focus and Coherence”</a:t>
            </a:r>
            <a:endParaRPr lang="en-US" sz="4800" b="1" dirty="0">
              <a:latin typeface="Calibri" pitchFamily="34" charset="0"/>
              <a:cs typeface="Calibri" pitchFamily="34" charset="0"/>
            </a:endParaRPr>
          </a:p>
        </p:txBody>
      </p:sp>
    </p:spTree>
    <p:extLst>
      <p:ext uri="{BB962C8B-B14F-4D97-AF65-F5344CB8AC3E}">
        <p14:creationId xmlns:p14="http://schemas.microsoft.com/office/powerpoint/2010/main" val="2167474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1600200" y="1167825"/>
            <a:ext cx="7086600" cy="553998"/>
          </a:xfrm>
          <a:prstGeom prst="rect">
            <a:avLst/>
          </a:prstGeom>
          <a:noFill/>
        </p:spPr>
        <p:txBody>
          <a:bodyPr wrap="square" rtlCol="0">
            <a:spAutoFit/>
          </a:bodyPr>
          <a:lstStyle/>
          <a:p>
            <a:endParaRPr lang="en-US" sz="3000" b="1" dirty="0">
              <a:solidFill>
                <a:schemeClr val="bg1"/>
              </a:solidFill>
              <a:latin typeface="Arial" pitchFamily="34" charset="0"/>
              <a:cs typeface="Arial" pitchFamily="34" charset="0"/>
            </a:endParaRPr>
          </a:p>
        </p:txBody>
      </p:sp>
      <p:sp>
        <p:nvSpPr>
          <p:cNvPr id="4" name="TextBox 3"/>
          <p:cNvSpPr txBox="1"/>
          <p:nvPr/>
        </p:nvSpPr>
        <p:spPr>
          <a:xfrm>
            <a:off x="1296649" y="1842421"/>
            <a:ext cx="8382000" cy="5047536"/>
          </a:xfrm>
          <a:prstGeom prst="rect">
            <a:avLst/>
          </a:prstGeom>
          <a:noFill/>
        </p:spPr>
        <p:txBody>
          <a:bodyPr wrap="square" rtlCol="0">
            <a:spAutoFit/>
          </a:bodyPr>
          <a:lstStyle/>
          <a:p>
            <a:pPr marL="514350" indent="-514350">
              <a:spcAft>
                <a:spcPct val="50000"/>
              </a:spcAft>
              <a:buFont typeface="+mj-lt"/>
              <a:buAutoNum type="romanUcPeriod"/>
            </a:pPr>
            <a:r>
              <a:rPr lang="en-US" sz="2800" dirty="0" smtClean="0">
                <a:latin typeface="Calibri" pitchFamily="34" charset="0"/>
                <a:cs typeface="Calibri" pitchFamily="34" charset="0"/>
              </a:rPr>
              <a:t>Setting the Stage</a:t>
            </a:r>
          </a:p>
          <a:p>
            <a:pPr marL="514350" indent="-514350">
              <a:spcAft>
                <a:spcPct val="50000"/>
              </a:spcAft>
              <a:buFont typeface="+mj-lt"/>
              <a:buAutoNum type="romanUcPeriod"/>
            </a:pPr>
            <a:r>
              <a:rPr lang="en-US" sz="2800" dirty="0" smtClean="0">
                <a:latin typeface="Calibri" pitchFamily="34" charset="0"/>
                <a:cs typeface="Calibri" pitchFamily="34" charset="0"/>
              </a:rPr>
              <a:t>The Characteristics of Learners</a:t>
            </a:r>
          </a:p>
          <a:p>
            <a:pPr marL="514350" indent="-514350">
              <a:spcAft>
                <a:spcPct val="50000"/>
              </a:spcAft>
              <a:buFont typeface="+mj-lt"/>
              <a:buAutoNum type="romanUcPeriod"/>
            </a:pPr>
            <a:r>
              <a:rPr lang="en-US" sz="2800" dirty="0" smtClean="0">
                <a:latin typeface="Calibri" pitchFamily="34" charset="0"/>
                <a:cs typeface="Calibri" pitchFamily="34" charset="0"/>
              </a:rPr>
              <a:t>Trying on the Math</a:t>
            </a:r>
          </a:p>
          <a:p>
            <a:pPr marL="514350" indent="-514350">
              <a:spcAft>
                <a:spcPct val="50000"/>
              </a:spcAft>
              <a:buFont typeface="+mj-lt"/>
              <a:buAutoNum type="romanUcPeriod"/>
            </a:pPr>
            <a:r>
              <a:rPr lang="en-US" sz="2800" dirty="0" smtClean="0">
                <a:latin typeface="Calibri" pitchFamily="34" charset="0"/>
                <a:cs typeface="Calibri" pitchFamily="34" charset="0"/>
              </a:rPr>
              <a:t>Pre-Assessment</a:t>
            </a:r>
          </a:p>
          <a:p>
            <a:pPr marL="514350" indent="-514350">
              <a:spcAft>
                <a:spcPct val="50000"/>
              </a:spcAft>
              <a:buFont typeface="+mj-lt"/>
              <a:buAutoNum type="romanUcPeriod"/>
            </a:pPr>
            <a:r>
              <a:rPr lang="en-US" sz="2800" dirty="0" smtClean="0">
                <a:latin typeface="Calibri" pitchFamily="34" charset="0"/>
                <a:cs typeface="Calibri" pitchFamily="34" charset="0"/>
              </a:rPr>
              <a:t>Orientation to the Math Common Core Standards</a:t>
            </a:r>
          </a:p>
          <a:p>
            <a:pPr marL="514350" indent="-514350">
              <a:spcAft>
                <a:spcPct val="50000"/>
              </a:spcAft>
              <a:buFont typeface="+mj-lt"/>
              <a:buAutoNum type="romanUcPeriod"/>
            </a:pPr>
            <a:r>
              <a:rPr lang="en-US" sz="2800" dirty="0" smtClean="0">
                <a:latin typeface="Calibri" pitchFamily="34" charset="0"/>
                <a:cs typeface="Calibri" pitchFamily="34" charset="0"/>
              </a:rPr>
              <a:t>Math Practices in Action</a:t>
            </a:r>
          </a:p>
          <a:p>
            <a:pPr marL="514350" indent="-514350">
              <a:spcAft>
                <a:spcPct val="50000"/>
              </a:spcAft>
              <a:buFont typeface="+mj-lt"/>
              <a:buAutoNum type="romanUcPeriod"/>
            </a:pPr>
            <a:r>
              <a:rPr lang="en-US" sz="2800" dirty="0" smtClean="0">
                <a:latin typeface="Calibri" pitchFamily="34" charset="0"/>
                <a:cs typeface="Calibri" pitchFamily="34" charset="0"/>
              </a:rPr>
              <a:t> Collaborative Planning Time</a:t>
            </a:r>
          </a:p>
          <a:p>
            <a:pPr marL="514350" indent="-514350">
              <a:spcAft>
                <a:spcPct val="50000"/>
              </a:spcAft>
              <a:buFont typeface="+mj-lt"/>
              <a:buAutoNum type="romanUcPeriod"/>
            </a:pPr>
            <a:r>
              <a:rPr lang="en-US" sz="2800" dirty="0" smtClean="0">
                <a:latin typeface="Calibri" pitchFamily="34" charset="0"/>
                <a:cs typeface="Calibri" pitchFamily="34" charset="0"/>
              </a:rPr>
              <a:t> Reflection and Evaluation</a:t>
            </a:r>
          </a:p>
        </p:txBody>
      </p:sp>
      <p:sp>
        <p:nvSpPr>
          <p:cNvPr id="7" name="Rectangle 6"/>
          <p:cNvSpPr/>
          <p:nvPr/>
        </p:nvSpPr>
        <p:spPr>
          <a:xfrm>
            <a:off x="1371600" y="1143000"/>
            <a:ext cx="7772400" cy="769441"/>
          </a:xfrm>
          <a:prstGeom prst="rect">
            <a:avLst/>
          </a:prstGeom>
        </p:spPr>
        <p:txBody>
          <a:bodyPr wrap="square">
            <a:spAutoFit/>
          </a:bodyPr>
          <a:lstStyle/>
          <a:p>
            <a:r>
              <a:rPr lang="en-US" sz="4400" dirty="0" smtClean="0">
                <a:solidFill>
                  <a:schemeClr val="bg1"/>
                </a:solidFill>
                <a:latin typeface="Impact" pitchFamily="34" charset="0"/>
                <a:cs typeface="Arial" pitchFamily="34" charset="0"/>
              </a:rPr>
              <a:t>Agenda</a:t>
            </a:r>
            <a:endParaRPr lang="en-US" sz="4400" dirty="0" smtClean="0">
              <a:solidFill>
                <a:schemeClr val="bg1"/>
              </a:solidFill>
              <a:latin typeface="Impact" pitchFamily="34" charset="0"/>
            </a:endParaRPr>
          </a:p>
        </p:txBody>
      </p:sp>
      <p:sp>
        <p:nvSpPr>
          <p:cNvPr id="2" name="TextBox 1"/>
          <p:cNvSpPr txBox="1"/>
          <p:nvPr/>
        </p:nvSpPr>
        <p:spPr>
          <a:xfrm>
            <a:off x="2438400" y="3523938"/>
            <a:ext cx="1295400" cy="381000"/>
          </a:xfrm>
          <a:prstGeom prst="rect">
            <a:avLst/>
          </a:prstGeom>
          <a:noFill/>
        </p:spPr>
        <p:txBody>
          <a:bodyPr wrap="square" rtlCol="0">
            <a:spAutoFit/>
          </a:bodyPr>
          <a:lstStyle/>
          <a:p>
            <a:r>
              <a:rPr lang="en-US" i="1" dirty="0" smtClean="0"/>
              <a:t>Break</a:t>
            </a:r>
            <a:endParaRPr lang="en-US" i="1" dirty="0"/>
          </a:p>
        </p:txBody>
      </p:sp>
      <p:sp>
        <p:nvSpPr>
          <p:cNvPr id="8" name="TextBox 7"/>
          <p:cNvSpPr txBox="1"/>
          <p:nvPr/>
        </p:nvSpPr>
        <p:spPr>
          <a:xfrm>
            <a:off x="2440898" y="4800600"/>
            <a:ext cx="1295400" cy="381000"/>
          </a:xfrm>
          <a:prstGeom prst="rect">
            <a:avLst/>
          </a:prstGeom>
          <a:noFill/>
        </p:spPr>
        <p:txBody>
          <a:bodyPr wrap="square" rtlCol="0">
            <a:spAutoFit/>
          </a:bodyPr>
          <a:lstStyle/>
          <a:p>
            <a:r>
              <a:rPr lang="en-US" i="1" dirty="0" smtClean="0"/>
              <a:t>Lunch</a:t>
            </a:r>
            <a:endParaRPr lang="en-US" i="1" dirty="0"/>
          </a:p>
        </p:txBody>
      </p:sp>
    </p:spTree>
    <p:extLst>
      <p:ext uri="{BB962C8B-B14F-4D97-AF65-F5344CB8AC3E}">
        <p14:creationId xmlns:p14="http://schemas.microsoft.com/office/powerpoint/2010/main" val="18152375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8229600" cy="1143000"/>
          </a:xfrm>
        </p:spPr>
        <p:txBody>
          <a:bodyPr>
            <a:normAutofit/>
          </a:bodyPr>
          <a:lstStyle/>
          <a:p>
            <a:r>
              <a:rPr lang="en-US" sz="4000" dirty="0" smtClean="0">
                <a:solidFill>
                  <a:schemeClr val="bg1"/>
                </a:solidFill>
                <a:latin typeface="Impact" pitchFamily="34" charset="0"/>
              </a:rPr>
              <a:t>Common Core Standards Framework</a:t>
            </a:r>
            <a:endParaRPr lang="en-US" sz="4000" dirty="0">
              <a:solidFill>
                <a:schemeClr val="bg1"/>
              </a:solidFill>
              <a:latin typeface="Impact" pitchFamily="34" charset="0"/>
            </a:endParaRPr>
          </a:p>
        </p:txBody>
      </p:sp>
      <p:sp>
        <p:nvSpPr>
          <p:cNvPr id="4" name="Rectangle 3"/>
          <p:cNvSpPr/>
          <p:nvPr/>
        </p:nvSpPr>
        <p:spPr>
          <a:xfrm>
            <a:off x="0" y="1828800"/>
            <a:ext cx="9144000" cy="502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Diagram 4"/>
          <p:cNvGraphicFramePr/>
          <p:nvPr>
            <p:extLst>
              <p:ext uri="{D42A27DB-BD31-4B8C-83A1-F6EECF244321}">
                <p14:modId xmlns:p14="http://schemas.microsoft.com/office/powerpoint/2010/main" val="2957885558"/>
              </p:ext>
            </p:extLst>
          </p:nvPr>
        </p:nvGraphicFramePr>
        <p:xfrm>
          <a:off x="1176945" y="2438400"/>
          <a:ext cx="6595456" cy="3695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1181100" y="2324100"/>
            <a:ext cx="6781800" cy="4038600"/>
          </a:xfrm>
          <a:prstGeom prst="rect">
            <a:avLst/>
          </a:prstGeom>
          <a:noFill/>
          <a:ln w="38100">
            <a:solidFill>
              <a:srgbClr val="CC66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060469" y="1841054"/>
            <a:ext cx="2971800" cy="523220"/>
          </a:xfrm>
          <a:prstGeom prst="rect">
            <a:avLst/>
          </a:prstGeom>
          <a:noFill/>
        </p:spPr>
        <p:txBody>
          <a:bodyPr wrap="square" rtlCol="0">
            <a:spAutoFit/>
          </a:bodyPr>
          <a:lstStyle/>
          <a:p>
            <a:pPr algn="ctr"/>
            <a:r>
              <a:rPr lang="en-US" sz="2800" b="1" dirty="0" smtClean="0">
                <a:latin typeface="Calibri" pitchFamily="34" charset="0"/>
                <a:cs typeface="Calibri" pitchFamily="34" charset="0"/>
              </a:rPr>
              <a:t>Curriculum</a:t>
            </a:r>
            <a:endParaRPr lang="en-US" sz="2800" b="1" dirty="0">
              <a:latin typeface="Calibri" pitchFamily="34" charset="0"/>
              <a:cs typeface="Calibri" pitchFamily="34" charset="0"/>
            </a:endParaRPr>
          </a:p>
        </p:txBody>
      </p:sp>
      <p:sp>
        <p:nvSpPr>
          <p:cNvPr id="8" name="TextBox 7"/>
          <p:cNvSpPr txBox="1"/>
          <p:nvPr/>
        </p:nvSpPr>
        <p:spPr>
          <a:xfrm flipV="1">
            <a:off x="530911" y="3657600"/>
            <a:ext cx="615553" cy="1219201"/>
          </a:xfrm>
          <a:prstGeom prst="rect">
            <a:avLst/>
          </a:prstGeom>
          <a:noFill/>
        </p:spPr>
        <p:txBody>
          <a:bodyPr vert="vert" wrap="square" rtlCol="0">
            <a:spAutoFit/>
          </a:bodyPr>
          <a:lstStyle/>
          <a:p>
            <a:r>
              <a:rPr lang="en-US" sz="2800" b="1" dirty="0" smtClean="0">
                <a:latin typeface="Calibri" pitchFamily="34" charset="0"/>
                <a:cs typeface="Calibri" pitchFamily="34" charset="0"/>
              </a:rPr>
              <a:t>Equity</a:t>
            </a:r>
            <a:endParaRPr lang="en-US" sz="2800" b="1" dirty="0">
              <a:latin typeface="Calibri" pitchFamily="34" charset="0"/>
              <a:cs typeface="Calibri" pitchFamily="34" charset="0"/>
            </a:endParaRPr>
          </a:p>
        </p:txBody>
      </p:sp>
      <p:sp>
        <p:nvSpPr>
          <p:cNvPr id="9" name="TextBox 8"/>
          <p:cNvSpPr txBox="1"/>
          <p:nvPr/>
        </p:nvSpPr>
        <p:spPr>
          <a:xfrm>
            <a:off x="8000048" y="2789128"/>
            <a:ext cx="615553" cy="3108543"/>
          </a:xfrm>
          <a:prstGeom prst="rect">
            <a:avLst/>
          </a:prstGeom>
          <a:noFill/>
        </p:spPr>
        <p:txBody>
          <a:bodyPr vert="vert" wrap="square" rtlCol="0">
            <a:spAutoFit/>
          </a:bodyPr>
          <a:lstStyle/>
          <a:p>
            <a:pPr algn="ctr"/>
            <a:r>
              <a:rPr lang="en-US" sz="2800" b="1" dirty="0" smtClean="0">
                <a:latin typeface="Calibri" pitchFamily="34" charset="0"/>
                <a:cs typeface="Calibri" pitchFamily="34" charset="0"/>
              </a:rPr>
              <a:t>Assessment</a:t>
            </a:r>
            <a:endParaRPr lang="en-US" sz="2800" b="1" dirty="0">
              <a:latin typeface="Calibri" pitchFamily="34" charset="0"/>
              <a:cs typeface="Calibri" pitchFamily="34" charset="0"/>
            </a:endParaRPr>
          </a:p>
        </p:txBody>
      </p:sp>
      <p:sp>
        <p:nvSpPr>
          <p:cNvPr id="10" name="TextBox 9"/>
          <p:cNvSpPr txBox="1"/>
          <p:nvPr/>
        </p:nvSpPr>
        <p:spPr>
          <a:xfrm>
            <a:off x="3124200" y="6362700"/>
            <a:ext cx="4191000" cy="523220"/>
          </a:xfrm>
          <a:prstGeom prst="rect">
            <a:avLst/>
          </a:prstGeom>
          <a:noFill/>
        </p:spPr>
        <p:txBody>
          <a:bodyPr wrap="square" rtlCol="0">
            <a:spAutoFit/>
          </a:bodyPr>
          <a:lstStyle/>
          <a:p>
            <a:r>
              <a:rPr lang="en-US" sz="2800" b="1" dirty="0" smtClean="0">
                <a:latin typeface="Calibri" pitchFamily="34" charset="0"/>
                <a:cs typeface="Calibri" pitchFamily="34" charset="0"/>
              </a:rPr>
              <a:t>Teaching &amp; Learning</a:t>
            </a:r>
            <a:endParaRPr lang="en-US" sz="2800" b="1" dirty="0">
              <a:latin typeface="Calibri" pitchFamily="34" charset="0"/>
              <a:cs typeface="Calibri" pitchFamily="34" charset="0"/>
            </a:endParaRPr>
          </a:p>
        </p:txBody>
      </p:sp>
    </p:spTree>
    <p:extLst>
      <p:ext uri="{BB962C8B-B14F-4D97-AF65-F5344CB8AC3E}">
        <p14:creationId xmlns:p14="http://schemas.microsoft.com/office/powerpoint/2010/main" val="2968699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308391" y="2058836"/>
            <a:ext cx="3793761" cy="4638020"/>
          </a:xfrm>
          <a:prstGeom prst="rect">
            <a:avLst/>
          </a:prstGeom>
          <a:solidFill>
            <a:schemeClr val="bg1"/>
          </a:solidFill>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1404078" y="2067580"/>
            <a:ext cx="3793761" cy="4638020"/>
          </a:xfrm>
          <a:prstGeom prst="rect">
            <a:avLst/>
          </a:prstGeom>
          <a:solidFill>
            <a:schemeClr val="bg1"/>
          </a:solidFill>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554" name="Rectangle 2"/>
          <p:cNvSpPr>
            <a:spLocks noGrp="1" noChangeArrowheads="1"/>
          </p:cNvSpPr>
          <p:nvPr>
            <p:ph type="title"/>
          </p:nvPr>
        </p:nvSpPr>
        <p:spPr>
          <a:xfrm>
            <a:off x="1438275" y="1143000"/>
            <a:ext cx="7705725" cy="609600"/>
          </a:xfrm>
        </p:spPr>
        <p:txBody>
          <a:bodyPr>
            <a:noAutofit/>
          </a:bodyPr>
          <a:lstStyle/>
          <a:p>
            <a:pPr algn="l"/>
            <a:r>
              <a:rPr lang="en-US" sz="3900" dirty="0" smtClean="0">
                <a:solidFill>
                  <a:schemeClr val="bg1"/>
                </a:solidFill>
                <a:latin typeface="Impact" pitchFamily="34" charset="0"/>
              </a:rPr>
              <a:t>Practices in Math and Science</a:t>
            </a:r>
          </a:p>
        </p:txBody>
      </p:sp>
      <p:sp>
        <p:nvSpPr>
          <p:cNvPr id="4" name="Rectangle 3"/>
          <p:cNvSpPr/>
          <p:nvPr/>
        </p:nvSpPr>
        <p:spPr>
          <a:xfrm>
            <a:off x="1431560" y="2590800"/>
            <a:ext cx="8120922" cy="4893647"/>
          </a:xfrm>
          <a:prstGeom prst="rect">
            <a:avLst/>
          </a:prstGeom>
        </p:spPr>
        <p:txBody>
          <a:bodyPr wrap="square" numCol="2">
            <a:spAutoFit/>
          </a:bodyPr>
          <a:lstStyle/>
          <a:p>
            <a:pPr marL="514350" indent="-514350">
              <a:buFont typeface="+mj-lt"/>
              <a:buAutoNum type="arabicPeriod"/>
            </a:pPr>
            <a:r>
              <a:rPr lang="en-US" sz="2400" dirty="0" smtClean="0">
                <a:solidFill>
                  <a:srgbClr val="FF0000"/>
                </a:solidFill>
                <a:latin typeface="Calibri" pitchFamily="34" charset="0"/>
                <a:cs typeface="Calibri" pitchFamily="34" charset="0"/>
              </a:rPr>
              <a:t>Make </a:t>
            </a:r>
            <a:r>
              <a:rPr lang="en-US" sz="2400" dirty="0">
                <a:solidFill>
                  <a:srgbClr val="FF0000"/>
                </a:solidFill>
                <a:latin typeface="Calibri" pitchFamily="34" charset="0"/>
                <a:cs typeface="Calibri" pitchFamily="34" charset="0"/>
              </a:rPr>
              <a:t>sense of problems and persevere in solving them. </a:t>
            </a:r>
            <a:endParaRPr lang="en-US" sz="2400" dirty="0" smtClean="0">
              <a:solidFill>
                <a:srgbClr val="FF0000"/>
              </a:solidFill>
              <a:latin typeface="Calibri" pitchFamily="34" charset="0"/>
              <a:cs typeface="Calibri" pitchFamily="34" charset="0"/>
            </a:endParaRPr>
          </a:p>
          <a:p>
            <a:pPr marL="228600" indent="-228600">
              <a:buFont typeface="+mj-lt"/>
              <a:buAutoNum type="arabicPeriod"/>
            </a:pPr>
            <a:endParaRPr lang="en-US" sz="800" dirty="0">
              <a:solidFill>
                <a:srgbClr val="FF0000"/>
              </a:solidFill>
              <a:latin typeface="Calibri" pitchFamily="34" charset="0"/>
              <a:cs typeface="Calibri" pitchFamily="34" charset="0"/>
            </a:endParaRPr>
          </a:p>
          <a:p>
            <a:pPr marL="514350" indent="-514350">
              <a:buFont typeface="+mj-lt"/>
              <a:buAutoNum type="arabicPeriod"/>
            </a:pPr>
            <a:r>
              <a:rPr lang="en-US" sz="2400" dirty="0" smtClean="0">
                <a:latin typeface="Calibri" pitchFamily="34" charset="0"/>
                <a:cs typeface="Calibri" pitchFamily="34" charset="0"/>
              </a:rPr>
              <a:t>Reason </a:t>
            </a:r>
            <a:r>
              <a:rPr lang="en-US" sz="2400" dirty="0">
                <a:latin typeface="Calibri" pitchFamily="34" charset="0"/>
                <a:cs typeface="Calibri" pitchFamily="34" charset="0"/>
              </a:rPr>
              <a:t>abstractly and quantitatively. </a:t>
            </a:r>
            <a:endParaRPr lang="en-US" sz="2400" dirty="0" smtClean="0">
              <a:latin typeface="Calibri" pitchFamily="34" charset="0"/>
              <a:cs typeface="Calibri" pitchFamily="34" charset="0"/>
            </a:endParaRPr>
          </a:p>
          <a:p>
            <a:pPr marL="228600" indent="-228600">
              <a:buFont typeface="+mj-lt"/>
              <a:buAutoNum type="arabicPeriod"/>
            </a:pPr>
            <a:endParaRPr lang="en-US" sz="800" dirty="0">
              <a:latin typeface="Calibri" pitchFamily="34" charset="0"/>
              <a:cs typeface="Calibri" pitchFamily="34" charset="0"/>
            </a:endParaRPr>
          </a:p>
          <a:p>
            <a:pPr marL="514350" indent="-514350">
              <a:buFont typeface="+mj-lt"/>
              <a:buAutoNum type="arabicPeriod"/>
            </a:pPr>
            <a:r>
              <a:rPr lang="en-US" sz="2400" dirty="0" smtClean="0">
                <a:latin typeface="Calibri" pitchFamily="34" charset="0"/>
                <a:cs typeface="Calibri" pitchFamily="34" charset="0"/>
              </a:rPr>
              <a:t>Construct </a:t>
            </a:r>
            <a:r>
              <a:rPr lang="en-US" sz="2400" dirty="0">
                <a:latin typeface="Calibri" pitchFamily="34" charset="0"/>
                <a:cs typeface="Calibri" pitchFamily="34" charset="0"/>
              </a:rPr>
              <a:t>viable </a:t>
            </a:r>
            <a:r>
              <a:rPr lang="en-US" sz="2400" dirty="0" smtClean="0">
                <a:latin typeface="Calibri" pitchFamily="34" charset="0"/>
                <a:cs typeface="Calibri" pitchFamily="34" charset="0"/>
              </a:rPr>
              <a:t> arguments </a:t>
            </a:r>
            <a:r>
              <a:rPr lang="en-US" sz="2400" dirty="0">
                <a:latin typeface="Calibri" pitchFamily="34" charset="0"/>
                <a:cs typeface="Calibri" pitchFamily="34" charset="0"/>
              </a:rPr>
              <a:t>and critique </a:t>
            </a:r>
            <a:r>
              <a:rPr lang="en-US" sz="2400" dirty="0" smtClean="0">
                <a:latin typeface="Calibri" pitchFamily="34" charset="0"/>
                <a:cs typeface="Calibri" pitchFamily="34" charset="0"/>
              </a:rPr>
              <a:t>  the  reasoning </a:t>
            </a:r>
            <a:r>
              <a:rPr lang="en-US" sz="2400" dirty="0">
                <a:latin typeface="Calibri" pitchFamily="34" charset="0"/>
                <a:cs typeface="Calibri" pitchFamily="34" charset="0"/>
              </a:rPr>
              <a:t>of others</a:t>
            </a:r>
            <a:r>
              <a:rPr lang="en-US" sz="2400" dirty="0" smtClean="0">
                <a:latin typeface="Calibri" pitchFamily="34" charset="0"/>
                <a:cs typeface="Calibri" pitchFamily="34" charset="0"/>
              </a:rPr>
              <a:t>. </a:t>
            </a:r>
          </a:p>
          <a:p>
            <a:pPr marL="228600" indent="-228600">
              <a:buFont typeface="+mj-lt"/>
              <a:buAutoNum type="arabicPeriod"/>
            </a:pPr>
            <a:endParaRPr lang="en-US" sz="800" dirty="0" smtClean="0">
              <a:latin typeface="Calibri" pitchFamily="34" charset="0"/>
              <a:cs typeface="Calibri" pitchFamily="34" charset="0"/>
            </a:endParaRPr>
          </a:p>
          <a:p>
            <a:pPr marL="514350" indent="-514350">
              <a:buFont typeface="+mj-lt"/>
              <a:buAutoNum type="arabicPeriod"/>
            </a:pPr>
            <a:r>
              <a:rPr lang="en-US" sz="2400" dirty="0" smtClean="0">
                <a:solidFill>
                  <a:srgbClr val="FF0000"/>
                </a:solidFill>
                <a:latin typeface="Calibri" pitchFamily="34" charset="0"/>
                <a:cs typeface="Calibri" pitchFamily="34" charset="0"/>
              </a:rPr>
              <a:t>Model </a:t>
            </a:r>
            <a:r>
              <a:rPr lang="en-US" sz="2400" dirty="0">
                <a:solidFill>
                  <a:srgbClr val="FF0000"/>
                </a:solidFill>
                <a:latin typeface="Calibri" pitchFamily="34" charset="0"/>
                <a:cs typeface="Calibri" pitchFamily="34" charset="0"/>
              </a:rPr>
              <a:t>with mathematics</a:t>
            </a:r>
            <a:r>
              <a:rPr lang="en-US" sz="2400" dirty="0" smtClean="0">
                <a:solidFill>
                  <a:srgbClr val="FF0000"/>
                </a:solidFill>
                <a:latin typeface="Calibri" pitchFamily="34" charset="0"/>
                <a:cs typeface="Calibri" pitchFamily="34" charset="0"/>
              </a:rPr>
              <a:t>.</a:t>
            </a:r>
          </a:p>
          <a:p>
            <a:pPr marL="514350" indent="-514350">
              <a:buFont typeface="+mj-lt"/>
              <a:buAutoNum type="arabicPeriod"/>
            </a:pPr>
            <a:endParaRPr lang="en-US" sz="2400" dirty="0">
              <a:solidFill>
                <a:srgbClr val="FF0000"/>
              </a:solidFill>
              <a:latin typeface="Calibri" pitchFamily="34" charset="0"/>
              <a:cs typeface="Calibri" pitchFamily="34" charset="0"/>
            </a:endParaRPr>
          </a:p>
          <a:p>
            <a:pPr marL="514350" indent="-514350">
              <a:buFont typeface="+mj-lt"/>
              <a:buAutoNum type="arabicPeriod"/>
            </a:pPr>
            <a:endParaRPr lang="en-US" sz="2400" dirty="0" smtClean="0">
              <a:solidFill>
                <a:srgbClr val="FF0000"/>
              </a:solidFill>
              <a:latin typeface="Calibri" pitchFamily="34" charset="0"/>
              <a:cs typeface="Calibri" pitchFamily="34" charset="0"/>
            </a:endParaRPr>
          </a:p>
          <a:p>
            <a:endParaRPr lang="en-US" sz="2400" dirty="0" smtClean="0">
              <a:solidFill>
                <a:srgbClr val="FF0000"/>
              </a:solidFill>
              <a:latin typeface="Calibri" pitchFamily="34" charset="0"/>
              <a:cs typeface="Calibri" pitchFamily="34" charset="0"/>
            </a:endParaRPr>
          </a:p>
          <a:p>
            <a:pPr marL="457200" indent="-457200">
              <a:buAutoNum type="arabicPeriod"/>
            </a:pPr>
            <a:r>
              <a:rPr lang="en-US" sz="2400" dirty="0" smtClean="0">
                <a:solidFill>
                  <a:srgbClr val="FF0000"/>
                </a:solidFill>
                <a:latin typeface="Calibri" pitchFamily="34" charset="0"/>
                <a:cs typeface="Calibri" pitchFamily="34" charset="0"/>
              </a:rPr>
              <a:t>Adding questions and defining problems</a:t>
            </a:r>
          </a:p>
          <a:p>
            <a:pPr marL="457200" indent="-457200">
              <a:buAutoNum type="arabicPeriod"/>
            </a:pPr>
            <a:endParaRPr lang="en-US" sz="800" dirty="0" smtClean="0">
              <a:solidFill>
                <a:srgbClr val="FF0000"/>
              </a:solidFill>
              <a:latin typeface="Calibri" pitchFamily="34" charset="0"/>
              <a:cs typeface="Calibri" pitchFamily="34" charset="0"/>
            </a:endParaRPr>
          </a:p>
          <a:p>
            <a:pPr marL="457200" indent="-457200">
              <a:buAutoNum type="arabicPeriod"/>
            </a:pPr>
            <a:r>
              <a:rPr lang="en-US" sz="2400" dirty="0" smtClean="0">
                <a:latin typeface="Calibri" pitchFamily="34" charset="0"/>
                <a:cs typeface="Calibri" pitchFamily="34" charset="0"/>
              </a:rPr>
              <a:t>Developing and using models</a:t>
            </a:r>
          </a:p>
          <a:p>
            <a:pPr marL="457200" indent="-457200">
              <a:buFont typeface="+mj-lt"/>
              <a:buAutoNum type="arabicPeriod"/>
            </a:pPr>
            <a:r>
              <a:rPr lang="en-US" sz="2400" dirty="0" smtClean="0">
                <a:latin typeface="Calibri" pitchFamily="34" charset="0"/>
                <a:cs typeface="Calibri" pitchFamily="34" charset="0"/>
              </a:rPr>
              <a:t>Planning and carrying                    out investigations</a:t>
            </a:r>
          </a:p>
          <a:p>
            <a:pPr marL="457200" indent="-457200">
              <a:buFont typeface="+mj-lt"/>
              <a:buAutoNum type="arabicPeriod"/>
            </a:pPr>
            <a:endParaRPr lang="en-US" sz="800" dirty="0" smtClean="0">
              <a:latin typeface="Calibri" pitchFamily="34" charset="0"/>
              <a:cs typeface="Calibri" pitchFamily="34" charset="0"/>
            </a:endParaRPr>
          </a:p>
          <a:p>
            <a:pPr marL="457200" indent="-457200">
              <a:buFont typeface="+mj-lt"/>
              <a:buAutoNum type="arabicPeriod"/>
            </a:pPr>
            <a:r>
              <a:rPr lang="en-US" sz="2400" dirty="0" smtClean="0">
                <a:latin typeface="Calibri" pitchFamily="34" charset="0"/>
                <a:cs typeface="Calibri" pitchFamily="34" charset="0"/>
              </a:rPr>
              <a:t>Analyzing and                 interpreting data</a:t>
            </a:r>
          </a:p>
          <a:p>
            <a:pPr marL="457200" indent="-457200">
              <a:buAutoNum type="arabicPeriod"/>
            </a:pPr>
            <a:endParaRPr lang="en-US" sz="2400" dirty="0">
              <a:solidFill>
                <a:srgbClr val="FF0000"/>
              </a:solidFill>
              <a:latin typeface="Calibri" pitchFamily="34" charset="0"/>
              <a:cs typeface="Calibri" pitchFamily="34" charset="0"/>
            </a:endParaRPr>
          </a:p>
          <a:p>
            <a:pPr marL="514350" indent="-514350">
              <a:buFont typeface="+mj-lt"/>
              <a:buAutoNum type="arabicPeriod"/>
            </a:pPr>
            <a:endParaRPr lang="en-US" sz="2800" dirty="0">
              <a:solidFill>
                <a:srgbClr val="FF0000"/>
              </a:solidFill>
              <a:latin typeface="Calibri" pitchFamily="34" charset="0"/>
              <a:cs typeface="Calibri" pitchFamily="34" charset="0"/>
            </a:endParaRPr>
          </a:p>
        </p:txBody>
      </p:sp>
      <p:sp>
        <p:nvSpPr>
          <p:cNvPr id="2" name="TextBox 1"/>
          <p:cNvSpPr txBox="1"/>
          <p:nvPr/>
        </p:nvSpPr>
        <p:spPr>
          <a:xfrm>
            <a:off x="2335967" y="2067580"/>
            <a:ext cx="2178802" cy="523220"/>
          </a:xfrm>
          <a:prstGeom prst="rect">
            <a:avLst/>
          </a:prstGeom>
          <a:noFill/>
        </p:spPr>
        <p:txBody>
          <a:bodyPr wrap="none" rtlCol="0">
            <a:spAutoFit/>
          </a:bodyPr>
          <a:lstStyle/>
          <a:p>
            <a:r>
              <a:rPr lang="en-US" sz="2800" b="1" dirty="0" smtClean="0"/>
              <a:t>Mathematics</a:t>
            </a:r>
            <a:endParaRPr lang="en-US" sz="2800" b="1" dirty="0"/>
          </a:p>
        </p:txBody>
      </p:sp>
      <p:sp>
        <p:nvSpPr>
          <p:cNvPr id="5" name="TextBox 4"/>
          <p:cNvSpPr txBox="1"/>
          <p:nvPr/>
        </p:nvSpPr>
        <p:spPr>
          <a:xfrm>
            <a:off x="6400800" y="2036537"/>
            <a:ext cx="1319592" cy="523220"/>
          </a:xfrm>
          <a:prstGeom prst="rect">
            <a:avLst/>
          </a:prstGeom>
          <a:noFill/>
        </p:spPr>
        <p:txBody>
          <a:bodyPr wrap="none" rtlCol="0">
            <a:spAutoFit/>
          </a:bodyPr>
          <a:lstStyle/>
          <a:p>
            <a:r>
              <a:rPr lang="en-US" sz="2800" b="1" dirty="0" smtClean="0"/>
              <a:t>Science</a:t>
            </a:r>
            <a:endParaRPr lang="en-US" sz="2800" b="1" dirty="0"/>
          </a:p>
        </p:txBody>
      </p:sp>
    </p:spTree>
    <p:extLst>
      <p:ext uri="{BB962C8B-B14F-4D97-AF65-F5344CB8AC3E}">
        <p14:creationId xmlns:p14="http://schemas.microsoft.com/office/powerpoint/2010/main" val="2322147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297773" y="2067580"/>
            <a:ext cx="3793761" cy="4638020"/>
          </a:xfrm>
          <a:prstGeom prst="rect">
            <a:avLst/>
          </a:prstGeom>
          <a:solidFill>
            <a:schemeClr val="bg1"/>
          </a:solidFill>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1404078" y="2067580"/>
            <a:ext cx="3793761" cy="4638020"/>
          </a:xfrm>
          <a:prstGeom prst="rect">
            <a:avLst/>
          </a:prstGeom>
          <a:solidFill>
            <a:schemeClr val="bg1"/>
          </a:solidFill>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554" name="Rectangle 2"/>
          <p:cNvSpPr>
            <a:spLocks noGrp="1" noChangeArrowheads="1"/>
          </p:cNvSpPr>
          <p:nvPr>
            <p:ph type="title"/>
          </p:nvPr>
        </p:nvSpPr>
        <p:spPr>
          <a:xfrm>
            <a:off x="1438275" y="1143000"/>
            <a:ext cx="7705725" cy="609600"/>
          </a:xfrm>
        </p:spPr>
        <p:txBody>
          <a:bodyPr>
            <a:noAutofit/>
          </a:bodyPr>
          <a:lstStyle/>
          <a:p>
            <a:pPr algn="l"/>
            <a:r>
              <a:rPr lang="en-US" sz="3900" dirty="0" smtClean="0">
                <a:solidFill>
                  <a:schemeClr val="bg1"/>
                </a:solidFill>
                <a:latin typeface="Impact" pitchFamily="34" charset="0"/>
              </a:rPr>
              <a:t>Practices in Math and Science</a:t>
            </a:r>
          </a:p>
        </p:txBody>
      </p:sp>
      <p:sp>
        <p:nvSpPr>
          <p:cNvPr id="4" name="Rectangle 3"/>
          <p:cNvSpPr/>
          <p:nvPr/>
        </p:nvSpPr>
        <p:spPr>
          <a:xfrm>
            <a:off x="1404078" y="2590801"/>
            <a:ext cx="7739922" cy="4893647"/>
          </a:xfrm>
          <a:prstGeom prst="rect">
            <a:avLst/>
          </a:prstGeom>
        </p:spPr>
        <p:txBody>
          <a:bodyPr wrap="square" numCol="2">
            <a:spAutoFit/>
          </a:bodyPr>
          <a:lstStyle/>
          <a:p>
            <a:pPr marL="457200" indent="-457200">
              <a:buFont typeface="+mj-lt"/>
              <a:buAutoNum type="arabicPeriod" startAt="5"/>
            </a:pPr>
            <a:r>
              <a:rPr lang="en-US" sz="2400" dirty="0" smtClean="0">
                <a:latin typeface="Calibri" pitchFamily="34" charset="0"/>
                <a:cs typeface="Calibri" pitchFamily="34" charset="0"/>
              </a:rPr>
              <a:t>Use appropriate tools strategically</a:t>
            </a:r>
            <a:endParaRPr lang="en-US" sz="2400" dirty="0">
              <a:latin typeface="Calibri" pitchFamily="34" charset="0"/>
              <a:cs typeface="Calibri" pitchFamily="34" charset="0"/>
            </a:endParaRPr>
          </a:p>
          <a:p>
            <a:pPr marL="514350" indent="-514350">
              <a:buFont typeface="+mj-lt"/>
              <a:buAutoNum type="arabicPeriod" startAt="5"/>
            </a:pPr>
            <a:r>
              <a:rPr lang="en-US" sz="2400" dirty="0" smtClean="0">
                <a:solidFill>
                  <a:srgbClr val="FF0000"/>
                </a:solidFill>
                <a:latin typeface="Calibri" pitchFamily="34" charset="0"/>
                <a:cs typeface="Calibri" pitchFamily="34" charset="0"/>
              </a:rPr>
              <a:t>Attend to precision </a:t>
            </a:r>
          </a:p>
          <a:p>
            <a:pPr marL="514350" indent="-514350">
              <a:buFont typeface="+mj-lt"/>
              <a:buAutoNum type="arabicPeriod" startAt="5"/>
            </a:pPr>
            <a:endParaRPr lang="en-US" sz="800" dirty="0" smtClean="0">
              <a:solidFill>
                <a:srgbClr val="FF0000"/>
              </a:solidFill>
              <a:latin typeface="Calibri" pitchFamily="34" charset="0"/>
              <a:cs typeface="Calibri" pitchFamily="34" charset="0"/>
            </a:endParaRPr>
          </a:p>
          <a:p>
            <a:pPr marL="514350" indent="-514350">
              <a:buFont typeface="+mj-lt"/>
              <a:buAutoNum type="arabicPeriod" startAt="5"/>
            </a:pPr>
            <a:r>
              <a:rPr lang="en-US" sz="2400" dirty="0" smtClean="0">
                <a:latin typeface="Calibri" pitchFamily="34" charset="0"/>
                <a:cs typeface="Calibri" pitchFamily="34" charset="0"/>
              </a:rPr>
              <a:t>Look for and make use     of structure</a:t>
            </a:r>
          </a:p>
          <a:p>
            <a:pPr marL="514350" indent="-514350">
              <a:buFont typeface="+mj-lt"/>
              <a:buAutoNum type="arabicPeriod" startAt="5"/>
            </a:pPr>
            <a:endParaRPr lang="en-US" sz="800" dirty="0" smtClean="0">
              <a:latin typeface="Calibri" pitchFamily="34" charset="0"/>
              <a:cs typeface="Calibri" pitchFamily="34" charset="0"/>
            </a:endParaRPr>
          </a:p>
          <a:p>
            <a:pPr marL="514350" indent="-514350">
              <a:buFont typeface="+mj-lt"/>
              <a:buAutoNum type="arabicPeriod" startAt="5"/>
            </a:pPr>
            <a:r>
              <a:rPr lang="en-US" sz="2400" dirty="0">
                <a:latin typeface="Calibri" pitchFamily="34" charset="0"/>
                <a:cs typeface="Calibri" pitchFamily="34" charset="0"/>
              </a:rPr>
              <a:t>Look for and express regularity in repeated </a:t>
            </a:r>
            <a:r>
              <a:rPr lang="en-US" sz="2400" dirty="0" smtClean="0">
                <a:latin typeface="Calibri" pitchFamily="34" charset="0"/>
                <a:cs typeface="Calibri" pitchFamily="34" charset="0"/>
              </a:rPr>
              <a:t>reasoning</a:t>
            </a:r>
            <a:r>
              <a:rPr lang="en-US" sz="2400" dirty="0">
                <a:latin typeface="Calibri" pitchFamily="34" charset="0"/>
                <a:cs typeface="Calibri" pitchFamily="34" charset="0"/>
              </a:rPr>
              <a:t>. </a:t>
            </a:r>
          </a:p>
          <a:p>
            <a:pPr marL="514350" indent="-514350">
              <a:buFont typeface="+mj-lt"/>
              <a:buAutoNum type="arabicPeriod" startAt="5"/>
            </a:pPr>
            <a:endParaRPr lang="en-US" sz="2400" dirty="0" smtClean="0">
              <a:solidFill>
                <a:srgbClr val="FF0000"/>
              </a:solidFill>
              <a:latin typeface="Calibri" pitchFamily="34" charset="0"/>
              <a:cs typeface="Calibri" pitchFamily="34" charset="0"/>
            </a:endParaRPr>
          </a:p>
          <a:p>
            <a:pPr marL="514350" indent="-514350">
              <a:buFont typeface="+mj-lt"/>
              <a:buAutoNum type="arabicPeriod" startAt="5"/>
            </a:pPr>
            <a:endParaRPr lang="en-US" sz="2400" dirty="0">
              <a:solidFill>
                <a:srgbClr val="FF0000"/>
              </a:solidFill>
              <a:latin typeface="Calibri" pitchFamily="34" charset="0"/>
              <a:cs typeface="Calibri" pitchFamily="34" charset="0"/>
            </a:endParaRPr>
          </a:p>
          <a:p>
            <a:pPr marL="514350" indent="-514350">
              <a:buFont typeface="+mj-lt"/>
              <a:buAutoNum type="arabicPeriod" startAt="5"/>
            </a:pPr>
            <a:endParaRPr lang="en-US" sz="2400" dirty="0" smtClean="0">
              <a:solidFill>
                <a:srgbClr val="FF0000"/>
              </a:solidFill>
              <a:latin typeface="Calibri" pitchFamily="34" charset="0"/>
              <a:cs typeface="Calibri" pitchFamily="34" charset="0"/>
            </a:endParaRPr>
          </a:p>
          <a:p>
            <a:endParaRPr lang="en-US" sz="2400" dirty="0" smtClean="0">
              <a:solidFill>
                <a:srgbClr val="FF0000"/>
              </a:solidFill>
              <a:latin typeface="Calibri" pitchFamily="34" charset="0"/>
              <a:cs typeface="Calibri" pitchFamily="34" charset="0"/>
            </a:endParaRPr>
          </a:p>
          <a:p>
            <a:r>
              <a:rPr lang="en-US" sz="2400" dirty="0">
                <a:solidFill>
                  <a:srgbClr val="FF0000"/>
                </a:solidFill>
                <a:latin typeface="Calibri" pitchFamily="34" charset="0"/>
                <a:cs typeface="Calibri" pitchFamily="34" charset="0"/>
              </a:rPr>
              <a:t> </a:t>
            </a:r>
            <a:r>
              <a:rPr lang="en-US" sz="2400" dirty="0" smtClean="0">
                <a:solidFill>
                  <a:srgbClr val="FF0000"/>
                </a:solidFill>
                <a:latin typeface="Calibri" pitchFamily="34" charset="0"/>
                <a:cs typeface="Calibri" pitchFamily="34" charset="0"/>
              </a:rPr>
              <a:t>   5. </a:t>
            </a:r>
            <a:r>
              <a:rPr lang="en-US" sz="2400" dirty="0">
                <a:solidFill>
                  <a:srgbClr val="FF0000"/>
                </a:solidFill>
                <a:latin typeface="Calibri" pitchFamily="34" charset="0"/>
                <a:cs typeface="Calibri" pitchFamily="34" charset="0"/>
              </a:rPr>
              <a:t>Using mathematics and </a:t>
            </a:r>
            <a:r>
              <a:rPr lang="en-US" sz="2400" dirty="0" smtClean="0">
                <a:solidFill>
                  <a:srgbClr val="FF0000"/>
                </a:solidFill>
                <a:latin typeface="Calibri" pitchFamily="34" charset="0"/>
                <a:cs typeface="Calibri" pitchFamily="34" charset="0"/>
              </a:rPr>
              <a:t> </a:t>
            </a:r>
          </a:p>
          <a:p>
            <a:r>
              <a:rPr lang="en-US" sz="2400" dirty="0">
                <a:solidFill>
                  <a:srgbClr val="FF0000"/>
                </a:solidFill>
                <a:latin typeface="Calibri" pitchFamily="34" charset="0"/>
                <a:cs typeface="Calibri" pitchFamily="34" charset="0"/>
              </a:rPr>
              <a:t> </a:t>
            </a:r>
            <a:r>
              <a:rPr lang="en-US" sz="2400" dirty="0" smtClean="0">
                <a:solidFill>
                  <a:srgbClr val="FF0000"/>
                </a:solidFill>
                <a:latin typeface="Calibri" pitchFamily="34" charset="0"/>
                <a:cs typeface="Calibri" pitchFamily="34" charset="0"/>
              </a:rPr>
              <a:t>       computational thinking</a:t>
            </a:r>
          </a:p>
          <a:p>
            <a:endParaRPr lang="en-US" sz="800" dirty="0" smtClean="0">
              <a:solidFill>
                <a:srgbClr val="FF0000"/>
              </a:solidFill>
              <a:latin typeface="Calibri" pitchFamily="34" charset="0"/>
              <a:cs typeface="Calibri" pitchFamily="34" charset="0"/>
            </a:endParaRPr>
          </a:p>
          <a:p>
            <a:r>
              <a:rPr lang="en-US" sz="2400" dirty="0" smtClean="0">
                <a:latin typeface="Calibri" pitchFamily="34" charset="0"/>
                <a:cs typeface="Calibri" pitchFamily="34" charset="0"/>
              </a:rPr>
              <a:t>   6. Constructing explanations </a:t>
            </a:r>
          </a:p>
          <a:p>
            <a:r>
              <a:rPr lang="en-US" sz="2400" dirty="0" smtClean="0">
                <a:latin typeface="Calibri" pitchFamily="34" charset="0"/>
                <a:cs typeface="Calibri" pitchFamily="34" charset="0"/>
              </a:rPr>
              <a:t>       and designing solutions</a:t>
            </a:r>
          </a:p>
          <a:p>
            <a:endParaRPr lang="en-US" sz="800" dirty="0" smtClean="0">
              <a:latin typeface="Calibri" pitchFamily="34" charset="0"/>
              <a:cs typeface="Calibri" pitchFamily="34" charset="0"/>
            </a:endParaRPr>
          </a:p>
          <a:p>
            <a:r>
              <a:rPr lang="en-US" sz="2400" dirty="0" smtClean="0">
                <a:latin typeface="Calibri" pitchFamily="34" charset="0"/>
                <a:cs typeface="Calibri" pitchFamily="34" charset="0"/>
              </a:rPr>
              <a:t>   7. Engaging in argument </a:t>
            </a:r>
          </a:p>
          <a:p>
            <a:r>
              <a:rPr lang="en-US" sz="2400" dirty="0">
                <a:latin typeface="Calibri" pitchFamily="34" charset="0"/>
                <a:cs typeface="Calibri" pitchFamily="34" charset="0"/>
              </a:rPr>
              <a:t> </a:t>
            </a:r>
            <a:r>
              <a:rPr lang="en-US" sz="2400" dirty="0" smtClean="0">
                <a:latin typeface="Calibri" pitchFamily="34" charset="0"/>
                <a:cs typeface="Calibri" pitchFamily="34" charset="0"/>
              </a:rPr>
              <a:t>      from evidence</a:t>
            </a:r>
          </a:p>
          <a:p>
            <a:r>
              <a:rPr lang="en-US" sz="2400" dirty="0" smtClean="0">
                <a:solidFill>
                  <a:srgbClr val="FF0000"/>
                </a:solidFill>
                <a:latin typeface="Calibri" pitchFamily="34" charset="0"/>
                <a:cs typeface="Calibri" pitchFamily="34" charset="0"/>
              </a:rPr>
              <a:t>   8. Obtaining, evaluating, </a:t>
            </a:r>
          </a:p>
          <a:p>
            <a:r>
              <a:rPr lang="en-US" sz="2400" dirty="0">
                <a:solidFill>
                  <a:srgbClr val="FF0000"/>
                </a:solidFill>
                <a:latin typeface="Calibri" pitchFamily="34" charset="0"/>
                <a:cs typeface="Calibri" pitchFamily="34" charset="0"/>
              </a:rPr>
              <a:t> </a:t>
            </a:r>
            <a:r>
              <a:rPr lang="en-US" sz="2400" dirty="0" smtClean="0">
                <a:solidFill>
                  <a:srgbClr val="FF0000"/>
                </a:solidFill>
                <a:latin typeface="Calibri" pitchFamily="34" charset="0"/>
                <a:cs typeface="Calibri" pitchFamily="34" charset="0"/>
              </a:rPr>
              <a:t>      and communicating</a:t>
            </a:r>
          </a:p>
          <a:p>
            <a:r>
              <a:rPr lang="en-US" sz="2400" dirty="0">
                <a:solidFill>
                  <a:srgbClr val="FF0000"/>
                </a:solidFill>
                <a:latin typeface="Calibri" pitchFamily="34" charset="0"/>
                <a:cs typeface="Calibri" pitchFamily="34" charset="0"/>
              </a:rPr>
              <a:t> </a:t>
            </a:r>
            <a:r>
              <a:rPr lang="en-US" sz="2400" dirty="0" smtClean="0">
                <a:solidFill>
                  <a:srgbClr val="FF0000"/>
                </a:solidFill>
                <a:latin typeface="Calibri" pitchFamily="34" charset="0"/>
                <a:cs typeface="Calibri" pitchFamily="34" charset="0"/>
              </a:rPr>
              <a:t>       information </a:t>
            </a:r>
          </a:p>
        </p:txBody>
      </p:sp>
      <p:sp>
        <p:nvSpPr>
          <p:cNvPr id="2" name="TextBox 1"/>
          <p:cNvSpPr txBox="1"/>
          <p:nvPr/>
        </p:nvSpPr>
        <p:spPr>
          <a:xfrm>
            <a:off x="2335967" y="2067580"/>
            <a:ext cx="2178802" cy="523220"/>
          </a:xfrm>
          <a:prstGeom prst="rect">
            <a:avLst/>
          </a:prstGeom>
          <a:noFill/>
        </p:spPr>
        <p:txBody>
          <a:bodyPr wrap="none" rtlCol="0">
            <a:spAutoFit/>
          </a:bodyPr>
          <a:lstStyle/>
          <a:p>
            <a:r>
              <a:rPr lang="en-US" sz="2800" b="1" dirty="0" smtClean="0"/>
              <a:t>Mathematics</a:t>
            </a:r>
            <a:endParaRPr lang="en-US" sz="2800" b="1" dirty="0"/>
          </a:p>
        </p:txBody>
      </p:sp>
      <p:sp>
        <p:nvSpPr>
          <p:cNvPr id="5" name="TextBox 4"/>
          <p:cNvSpPr txBox="1"/>
          <p:nvPr/>
        </p:nvSpPr>
        <p:spPr>
          <a:xfrm>
            <a:off x="6172200" y="2066517"/>
            <a:ext cx="1319592" cy="523220"/>
          </a:xfrm>
          <a:prstGeom prst="rect">
            <a:avLst/>
          </a:prstGeom>
          <a:noFill/>
        </p:spPr>
        <p:txBody>
          <a:bodyPr wrap="none" rtlCol="0">
            <a:spAutoFit/>
          </a:bodyPr>
          <a:lstStyle/>
          <a:p>
            <a:r>
              <a:rPr lang="en-US" sz="2800" b="1" dirty="0" smtClean="0"/>
              <a:t>Science</a:t>
            </a:r>
            <a:endParaRPr lang="en-US" sz="2800" b="1" dirty="0"/>
          </a:p>
        </p:txBody>
      </p:sp>
    </p:spTree>
    <p:extLst>
      <p:ext uri="{BB962C8B-B14F-4D97-AF65-F5344CB8AC3E}">
        <p14:creationId xmlns:p14="http://schemas.microsoft.com/office/powerpoint/2010/main" val="4202880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1143000" y="1773243"/>
            <a:ext cx="8001000" cy="1369606"/>
          </a:xfrm>
          <a:prstGeom prst="rect">
            <a:avLst/>
          </a:prstGeom>
          <a:noFill/>
          <a:ln w="9525">
            <a:noFill/>
            <a:miter lim="800000"/>
            <a:headEnd/>
            <a:tailEnd/>
          </a:ln>
        </p:spPr>
        <p:txBody>
          <a:bodyPr wrap="square">
            <a:spAutoFit/>
          </a:bodyPr>
          <a:lstStyle/>
          <a:p>
            <a:endParaRPr lang="en-US" sz="1100" dirty="0" smtClean="0">
              <a:solidFill>
                <a:srgbClr val="002060"/>
              </a:solidFill>
            </a:endParaRPr>
          </a:p>
          <a:p>
            <a:pPr algn="ctr"/>
            <a:endParaRPr lang="en-US" sz="4000" b="1" dirty="0" smtClean="0">
              <a:solidFill>
                <a:srgbClr val="002060"/>
              </a:solidFill>
            </a:endParaRPr>
          </a:p>
          <a:p>
            <a:pPr algn="ctr">
              <a:buFont typeface="Arial" pitchFamily="34" charset="0"/>
              <a:buChar char="•"/>
            </a:pPr>
            <a:endParaRPr lang="en-US" sz="3200" b="1" dirty="0">
              <a:solidFill>
                <a:srgbClr val="002060"/>
              </a:solidFill>
            </a:endParaRPr>
          </a:p>
        </p:txBody>
      </p:sp>
      <p:sp>
        <p:nvSpPr>
          <p:cNvPr id="2" name="Rectangle 1"/>
          <p:cNvSpPr/>
          <p:nvPr/>
        </p:nvSpPr>
        <p:spPr>
          <a:xfrm>
            <a:off x="1447800" y="1905000"/>
            <a:ext cx="7543800" cy="4955203"/>
          </a:xfrm>
          <a:prstGeom prst="rect">
            <a:avLst/>
          </a:prstGeom>
        </p:spPr>
        <p:txBody>
          <a:bodyPr wrap="square">
            <a:spAutoFit/>
          </a:bodyPr>
          <a:lstStyle/>
          <a:p>
            <a:pPr marL="285750" indent="-285750">
              <a:buFont typeface="Wingdings" pitchFamily="2" charset="2"/>
              <a:buChar char="§"/>
            </a:pPr>
            <a:r>
              <a:rPr lang="en-US" sz="2800" b="1" dirty="0">
                <a:solidFill>
                  <a:srgbClr val="C00000"/>
                </a:solidFill>
                <a:latin typeface="Calibri" pitchFamily="34" charset="0"/>
                <a:cs typeface="Calibri" pitchFamily="34" charset="0"/>
              </a:rPr>
              <a:t>Domains</a:t>
            </a:r>
            <a:r>
              <a:rPr lang="en-US" sz="2800" dirty="0">
                <a:latin typeface="Calibri" pitchFamily="34" charset="0"/>
                <a:cs typeface="Calibri" pitchFamily="34" charset="0"/>
              </a:rPr>
              <a:t> are larger groups of related standards. Standards from different domains may sometimes be closely related.</a:t>
            </a:r>
          </a:p>
          <a:p>
            <a:pPr marL="285750" indent="-285750">
              <a:buFont typeface="Wingdings" pitchFamily="2" charset="2"/>
              <a:buChar char="§"/>
            </a:pPr>
            <a:endParaRPr lang="en-US" sz="1200" dirty="0">
              <a:latin typeface="Calibri" pitchFamily="34" charset="0"/>
              <a:cs typeface="Calibri" pitchFamily="34" charset="0"/>
            </a:endParaRPr>
          </a:p>
          <a:p>
            <a:pPr marL="285750" indent="-285750">
              <a:buFont typeface="Wingdings" pitchFamily="2" charset="2"/>
              <a:buChar char="§"/>
            </a:pPr>
            <a:r>
              <a:rPr lang="en-US" sz="2800" b="1" dirty="0">
                <a:solidFill>
                  <a:srgbClr val="C00000"/>
                </a:solidFill>
                <a:latin typeface="Calibri" pitchFamily="34" charset="0"/>
                <a:cs typeface="Calibri" pitchFamily="34" charset="0"/>
              </a:rPr>
              <a:t>Clusters</a:t>
            </a:r>
            <a:r>
              <a:rPr lang="en-US" sz="2800" b="1" dirty="0">
                <a:solidFill>
                  <a:srgbClr val="CC6600"/>
                </a:solidFill>
                <a:latin typeface="Calibri" pitchFamily="34" charset="0"/>
                <a:cs typeface="Calibri" pitchFamily="34" charset="0"/>
              </a:rPr>
              <a:t> </a:t>
            </a:r>
            <a:r>
              <a:rPr lang="en-US" sz="2800" dirty="0">
                <a:latin typeface="Calibri" pitchFamily="34" charset="0"/>
                <a:cs typeface="Calibri" pitchFamily="34" charset="0"/>
              </a:rPr>
              <a:t>are groups of related standards. </a:t>
            </a:r>
            <a:r>
              <a:rPr lang="en-US" sz="2800" dirty="0" smtClean="0">
                <a:latin typeface="Calibri" pitchFamily="34" charset="0"/>
                <a:cs typeface="Calibri" pitchFamily="34" charset="0"/>
              </a:rPr>
              <a:t>                 Note </a:t>
            </a:r>
            <a:r>
              <a:rPr lang="en-US" sz="2800" dirty="0">
                <a:latin typeface="Calibri" pitchFamily="34" charset="0"/>
                <a:cs typeface="Calibri" pitchFamily="34" charset="0"/>
              </a:rPr>
              <a:t>that standards from different </a:t>
            </a:r>
            <a:r>
              <a:rPr lang="en-US" sz="2800" dirty="0" smtClean="0">
                <a:latin typeface="Calibri" pitchFamily="34" charset="0"/>
                <a:cs typeface="Calibri" pitchFamily="34" charset="0"/>
              </a:rPr>
              <a:t>clusters                 may </a:t>
            </a:r>
            <a:r>
              <a:rPr lang="en-US" sz="2800" dirty="0">
                <a:latin typeface="Calibri" pitchFamily="34" charset="0"/>
                <a:cs typeface="Calibri" pitchFamily="34" charset="0"/>
              </a:rPr>
              <a:t>sometimes be closely related, because </a:t>
            </a:r>
            <a:r>
              <a:rPr lang="en-US" sz="2800" dirty="0" smtClean="0">
                <a:latin typeface="Calibri" pitchFamily="34" charset="0"/>
                <a:cs typeface="Calibri" pitchFamily="34" charset="0"/>
              </a:rPr>
              <a:t>mathematics is </a:t>
            </a:r>
            <a:r>
              <a:rPr lang="en-US" sz="2800" dirty="0">
                <a:latin typeface="Calibri" pitchFamily="34" charset="0"/>
                <a:cs typeface="Calibri" pitchFamily="34" charset="0"/>
              </a:rPr>
              <a:t>a connected subject</a:t>
            </a:r>
            <a:r>
              <a:rPr lang="en-US" sz="2800" dirty="0" smtClean="0">
                <a:latin typeface="Calibri" pitchFamily="34" charset="0"/>
                <a:cs typeface="Calibri" pitchFamily="34" charset="0"/>
              </a:rPr>
              <a:t>.</a:t>
            </a:r>
          </a:p>
          <a:p>
            <a:pPr marL="285750" indent="-285750">
              <a:buFont typeface="Wingdings" pitchFamily="2" charset="2"/>
              <a:buChar char="§"/>
            </a:pPr>
            <a:endParaRPr lang="en-US" sz="1200" dirty="0">
              <a:latin typeface="Calibri" pitchFamily="34" charset="0"/>
              <a:cs typeface="Calibri" pitchFamily="34" charset="0"/>
            </a:endParaRPr>
          </a:p>
          <a:p>
            <a:pPr marL="285750" indent="-285750">
              <a:buFont typeface="Wingdings" pitchFamily="2" charset="2"/>
              <a:buChar char="§"/>
            </a:pPr>
            <a:r>
              <a:rPr lang="en-US" sz="2800" b="1" dirty="0">
                <a:solidFill>
                  <a:srgbClr val="C00000"/>
                </a:solidFill>
                <a:latin typeface="Calibri" pitchFamily="34" charset="0"/>
                <a:cs typeface="Calibri" pitchFamily="34" charset="0"/>
              </a:rPr>
              <a:t>Standards</a:t>
            </a:r>
            <a:r>
              <a:rPr lang="en-US" sz="2800" b="1" dirty="0">
                <a:solidFill>
                  <a:srgbClr val="CC6600"/>
                </a:solidFill>
                <a:latin typeface="Calibri" pitchFamily="34" charset="0"/>
                <a:cs typeface="Calibri" pitchFamily="34" charset="0"/>
              </a:rPr>
              <a:t> </a:t>
            </a:r>
            <a:r>
              <a:rPr lang="en-US" sz="2800" dirty="0">
                <a:latin typeface="Calibri" pitchFamily="34" charset="0"/>
                <a:cs typeface="Calibri" pitchFamily="34" charset="0"/>
              </a:rPr>
              <a:t>define what students should understand and be able to do.</a:t>
            </a:r>
          </a:p>
          <a:p>
            <a:pPr marL="285750" indent="-285750">
              <a:buFont typeface="Wingdings" pitchFamily="2" charset="2"/>
              <a:buChar char="§"/>
            </a:pPr>
            <a:endParaRPr lang="en-US" sz="2800" dirty="0" smtClean="0">
              <a:latin typeface="Calibri" pitchFamily="34" charset="0"/>
              <a:cs typeface="Calibri" pitchFamily="34" charset="0"/>
            </a:endParaRPr>
          </a:p>
          <a:p>
            <a:pPr marL="285750" indent="-285750">
              <a:buFont typeface="Wingdings" pitchFamily="2" charset="2"/>
              <a:buChar char="§"/>
            </a:pPr>
            <a:endParaRPr lang="en-US" sz="1200" dirty="0">
              <a:latin typeface="Calibri" pitchFamily="34" charset="0"/>
              <a:cs typeface="Calibri" pitchFamily="34" charset="0"/>
            </a:endParaRPr>
          </a:p>
        </p:txBody>
      </p:sp>
      <p:sp>
        <p:nvSpPr>
          <p:cNvPr id="3" name="TextBox 2"/>
          <p:cNvSpPr txBox="1"/>
          <p:nvPr/>
        </p:nvSpPr>
        <p:spPr>
          <a:xfrm>
            <a:off x="1420090" y="1111523"/>
            <a:ext cx="7419110" cy="769441"/>
          </a:xfrm>
          <a:prstGeom prst="rect">
            <a:avLst/>
          </a:prstGeom>
          <a:noFill/>
        </p:spPr>
        <p:txBody>
          <a:bodyPr wrap="square" rtlCol="0">
            <a:spAutoFit/>
          </a:bodyPr>
          <a:lstStyle/>
          <a:p>
            <a:r>
              <a:rPr lang="en-US" sz="4400" dirty="0" smtClean="0">
                <a:solidFill>
                  <a:schemeClr val="bg1"/>
                </a:solidFill>
                <a:latin typeface="Impact" pitchFamily="34" charset="0"/>
              </a:rPr>
              <a:t>Math Content Standards Format </a:t>
            </a:r>
            <a:endParaRPr lang="en-US" sz="4400" dirty="0">
              <a:solidFill>
                <a:schemeClr val="bg1"/>
              </a:solidFill>
              <a:latin typeface="Impact" pitchFamily="34" charset="0"/>
            </a:endParaRPr>
          </a:p>
        </p:txBody>
      </p:sp>
    </p:spTree>
    <p:extLst>
      <p:ext uri="{BB962C8B-B14F-4D97-AF65-F5344CB8AC3E}">
        <p14:creationId xmlns:p14="http://schemas.microsoft.com/office/powerpoint/2010/main" val="27481184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636066"/>
            <a:ext cx="9218812" cy="52219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1260763" y="1786622"/>
            <a:ext cx="6435437" cy="4572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378527" y="1066800"/>
            <a:ext cx="8229600" cy="685800"/>
          </a:xfrm>
        </p:spPr>
        <p:txBody>
          <a:bodyPr>
            <a:normAutofit fontScale="90000"/>
          </a:bodyPr>
          <a:lstStyle/>
          <a:p>
            <a:pPr algn="l"/>
            <a:r>
              <a:rPr lang="en-US" sz="4800" dirty="0" smtClean="0">
                <a:solidFill>
                  <a:schemeClr val="bg1"/>
                </a:solidFill>
                <a:latin typeface="Impact" pitchFamily="34" charset="0"/>
              </a:rPr>
              <a:t>Format Example</a:t>
            </a:r>
            <a:endParaRPr lang="en-US" sz="4800" dirty="0">
              <a:solidFill>
                <a:schemeClr val="bg1"/>
              </a:solidFill>
              <a:latin typeface="Impact" pitchFamily="34" charset="0"/>
            </a:endParaRPr>
          </a:p>
        </p:txBody>
      </p:sp>
      <p:sp>
        <p:nvSpPr>
          <p:cNvPr id="3" name="Rectangle 2"/>
          <p:cNvSpPr/>
          <p:nvPr/>
        </p:nvSpPr>
        <p:spPr>
          <a:xfrm>
            <a:off x="1260763" y="1786622"/>
            <a:ext cx="6781800" cy="4924425"/>
          </a:xfrm>
          <a:prstGeom prst="rect">
            <a:avLst/>
          </a:prstGeom>
        </p:spPr>
        <p:txBody>
          <a:bodyPr wrap="square">
            <a:spAutoFit/>
          </a:bodyPr>
          <a:lstStyle/>
          <a:p>
            <a:r>
              <a:rPr lang="en-US" sz="2600" b="1" dirty="0">
                <a:solidFill>
                  <a:srgbClr val="CC6600"/>
                </a:solidFill>
                <a:latin typeface="Calibri" pitchFamily="34" charset="0"/>
                <a:cs typeface="Calibri" pitchFamily="34" charset="0"/>
              </a:rPr>
              <a:t>Ratios and Proportional Relationships </a:t>
            </a:r>
            <a:r>
              <a:rPr lang="en-US" sz="2600" b="1" dirty="0" smtClean="0">
                <a:solidFill>
                  <a:srgbClr val="CC6600"/>
                </a:solidFill>
                <a:latin typeface="Calibri" pitchFamily="34" charset="0"/>
                <a:cs typeface="Calibri" pitchFamily="34" charset="0"/>
              </a:rPr>
              <a:t>   7.RP                   </a:t>
            </a:r>
            <a:r>
              <a:rPr lang="en-US" b="1" dirty="0">
                <a:latin typeface="Calibri" pitchFamily="34" charset="0"/>
                <a:cs typeface="Calibri" pitchFamily="34" charset="0"/>
              </a:rPr>
              <a:t>Analyze proportional relationships and use them to solve </a:t>
            </a:r>
            <a:r>
              <a:rPr lang="en-US" b="1" dirty="0" smtClean="0">
                <a:latin typeface="Calibri" pitchFamily="34" charset="0"/>
                <a:cs typeface="Calibri" pitchFamily="34" charset="0"/>
              </a:rPr>
              <a:t>real-world and </a:t>
            </a:r>
            <a:r>
              <a:rPr lang="en-US" b="1" dirty="0">
                <a:latin typeface="Calibri" pitchFamily="34" charset="0"/>
                <a:cs typeface="Calibri" pitchFamily="34" charset="0"/>
              </a:rPr>
              <a:t>mathematical problems</a:t>
            </a:r>
            <a:r>
              <a:rPr lang="en-US" b="1" dirty="0" smtClean="0">
                <a:latin typeface="Calibri" pitchFamily="34" charset="0"/>
                <a:cs typeface="Calibri" pitchFamily="34" charset="0"/>
              </a:rPr>
              <a:t>.</a:t>
            </a:r>
          </a:p>
          <a:p>
            <a:r>
              <a:rPr lang="en-US" sz="1400" dirty="0">
                <a:latin typeface="Calibri" pitchFamily="34" charset="0"/>
                <a:cs typeface="Calibri" pitchFamily="34" charset="0"/>
              </a:rPr>
              <a:t>1. Compute unit rates associated with ratios of fractions, including ratios</a:t>
            </a:r>
          </a:p>
          <a:p>
            <a:r>
              <a:rPr lang="en-US" sz="1400" dirty="0">
                <a:latin typeface="Calibri" pitchFamily="34" charset="0"/>
                <a:cs typeface="Calibri" pitchFamily="34" charset="0"/>
              </a:rPr>
              <a:t>of lengths, areas and other quantities measured in like or </a:t>
            </a:r>
            <a:r>
              <a:rPr lang="en-US" sz="1400" dirty="0" smtClean="0">
                <a:latin typeface="Calibri" pitchFamily="34" charset="0"/>
                <a:cs typeface="Calibri" pitchFamily="34" charset="0"/>
              </a:rPr>
              <a:t>different units</a:t>
            </a:r>
            <a:r>
              <a:rPr lang="en-US" sz="1400" dirty="0">
                <a:latin typeface="Calibri" pitchFamily="34" charset="0"/>
                <a:cs typeface="Calibri" pitchFamily="34" charset="0"/>
              </a:rPr>
              <a:t>. </a:t>
            </a:r>
            <a:r>
              <a:rPr lang="en-US" sz="1400" i="1" dirty="0">
                <a:latin typeface="Calibri" pitchFamily="34" charset="0"/>
                <a:cs typeface="Calibri" pitchFamily="34" charset="0"/>
              </a:rPr>
              <a:t>For example, if a person walks 1/2 mile in each 1/4 hour, </a:t>
            </a:r>
            <a:r>
              <a:rPr lang="en-US" sz="1400" i="1" dirty="0" smtClean="0">
                <a:latin typeface="Calibri" pitchFamily="34" charset="0"/>
                <a:cs typeface="Calibri" pitchFamily="34" charset="0"/>
              </a:rPr>
              <a:t>compute the </a:t>
            </a:r>
            <a:r>
              <a:rPr lang="en-US" sz="1400" i="1" dirty="0">
                <a:latin typeface="Calibri" pitchFamily="34" charset="0"/>
                <a:cs typeface="Calibri" pitchFamily="34" charset="0"/>
              </a:rPr>
              <a:t>unit rate as the complex fraction 1/2/1/4 miles per hour, equivalently </a:t>
            </a:r>
            <a:r>
              <a:rPr lang="en-US" sz="1400" i="1" dirty="0" smtClean="0">
                <a:latin typeface="Calibri" pitchFamily="34" charset="0"/>
                <a:cs typeface="Calibri" pitchFamily="34" charset="0"/>
              </a:rPr>
              <a:t>2 miles </a:t>
            </a:r>
            <a:r>
              <a:rPr lang="en-US" sz="1400" i="1" dirty="0">
                <a:latin typeface="Calibri" pitchFamily="34" charset="0"/>
                <a:cs typeface="Calibri" pitchFamily="34" charset="0"/>
              </a:rPr>
              <a:t>per hour.</a:t>
            </a:r>
          </a:p>
          <a:p>
            <a:r>
              <a:rPr lang="en-US" sz="1400" dirty="0">
                <a:latin typeface="Calibri" pitchFamily="34" charset="0"/>
                <a:cs typeface="Calibri" pitchFamily="34" charset="0"/>
              </a:rPr>
              <a:t>2. Recognize and represent proportional relationships </a:t>
            </a:r>
            <a:r>
              <a:rPr lang="en-US" sz="1400" dirty="0" smtClean="0">
                <a:latin typeface="Calibri" pitchFamily="34" charset="0"/>
                <a:cs typeface="Calibri" pitchFamily="34" charset="0"/>
              </a:rPr>
              <a:t>between quantities</a:t>
            </a:r>
            <a:r>
              <a:rPr lang="en-US" sz="1400" dirty="0">
                <a:latin typeface="Calibri" pitchFamily="34" charset="0"/>
                <a:cs typeface="Calibri" pitchFamily="34" charset="0"/>
              </a:rPr>
              <a:t>.</a:t>
            </a:r>
          </a:p>
          <a:p>
            <a:r>
              <a:rPr lang="en-US" sz="1400" dirty="0">
                <a:latin typeface="Calibri" pitchFamily="34" charset="0"/>
                <a:cs typeface="Calibri" pitchFamily="34" charset="0"/>
              </a:rPr>
              <a:t>a. Decide whether two quantities are in a proportional </a:t>
            </a:r>
            <a:r>
              <a:rPr lang="en-US" sz="1400" dirty="0" smtClean="0">
                <a:latin typeface="Calibri" pitchFamily="34" charset="0"/>
                <a:cs typeface="Calibri" pitchFamily="34" charset="0"/>
              </a:rPr>
              <a:t>relationship, e.g</a:t>
            </a:r>
            <a:r>
              <a:rPr lang="en-US" sz="1400" dirty="0">
                <a:latin typeface="Calibri" pitchFamily="34" charset="0"/>
                <a:cs typeface="Calibri" pitchFamily="34" charset="0"/>
              </a:rPr>
              <a:t>., by testing for equivalent ratios in a table or graphing on </a:t>
            </a:r>
            <a:r>
              <a:rPr lang="en-US" sz="1400" dirty="0" smtClean="0">
                <a:latin typeface="Calibri" pitchFamily="34" charset="0"/>
                <a:cs typeface="Calibri" pitchFamily="34" charset="0"/>
              </a:rPr>
              <a:t>a coordinate </a:t>
            </a:r>
            <a:r>
              <a:rPr lang="en-US" sz="1400" dirty="0">
                <a:latin typeface="Calibri" pitchFamily="34" charset="0"/>
                <a:cs typeface="Calibri" pitchFamily="34" charset="0"/>
              </a:rPr>
              <a:t>plane and observing whether the graph is a </a:t>
            </a:r>
            <a:r>
              <a:rPr lang="en-US" sz="1400" dirty="0" smtClean="0">
                <a:latin typeface="Calibri" pitchFamily="34" charset="0"/>
                <a:cs typeface="Calibri" pitchFamily="34" charset="0"/>
              </a:rPr>
              <a:t>straight line </a:t>
            </a:r>
            <a:r>
              <a:rPr lang="en-US" sz="1400" dirty="0">
                <a:latin typeface="Calibri" pitchFamily="34" charset="0"/>
                <a:cs typeface="Calibri" pitchFamily="34" charset="0"/>
              </a:rPr>
              <a:t>through the origin.</a:t>
            </a:r>
          </a:p>
          <a:p>
            <a:r>
              <a:rPr lang="en-US" sz="1400" dirty="0">
                <a:latin typeface="Calibri" pitchFamily="34" charset="0"/>
                <a:cs typeface="Calibri" pitchFamily="34" charset="0"/>
              </a:rPr>
              <a:t>b. Identify the constant of proportionality (unit rate) in </a:t>
            </a:r>
            <a:r>
              <a:rPr lang="en-US" sz="1400" dirty="0" smtClean="0">
                <a:latin typeface="Calibri" pitchFamily="34" charset="0"/>
                <a:cs typeface="Calibri" pitchFamily="34" charset="0"/>
              </a:rPr>
              <a:t>tables, graphs</a:t>
            </a:r>
            <a:r>
              <a:rPr lang="en-US" sz="1400" dirty="0">
                <a:latin typeface="Calibri" pitchFamily="34" charset="0"/>
                <a:cs typeface="Calibri" pitchFamily="34" charset="0"/>
              </a:rPr>
              <a:t>, equations, diagrams, and verbal descriptions </a:t>
            </a:r>
            <a:r>
              <a:rPr lang="en-US" sz="1400" dirty="0" smtClean="0">
                <a:latin typeface="Calibri" pitchFamily="34" charset="0"/>
                <a:cs typeface="Calibri" pitchFamily="34" charset="0"/>
              </a:rPr>
              <a:t>of proportional </a:t>
            </a:r>
            <a:r>
              <a:rPr lang="en-US" sz="1400" dirty="0">
                <a:latin typeface="Calibri" pitchFamily="34" charset="0"/>
                <a:cs typeface="Calibri" pitchFamily="34" charset="0"/>
              </a:rPr>
              <a:t>relationships.</a:t>
            </a:r>
          </a:p>
          <a:p>
            <a:r>
              <a:rPr lang="en-US" sz="1400" dirty="0">
                <a:latin typeface="Calibri" pitchFamily="34" charset="0"/>
                <a:cs typeface="Calibri" pitchFamily="34" charset="0"/>
              </a:rPr>
              <a:t>c. Represent proportional relationships by equations. </a:t>
            </a:r>
            <a:r>
              <a:rPr lang="en-US" sz="1400" i="1" dirty="0">
                <a:latin typeface="Calibri" pitchFamily="34" charset="0"/>
                <a:cs typeface="Calibri" pitchFamily="34" charset="0"/>
              </a:rPr>
              <a:t>For example, </a:t>
            </a:r>
            <a:r>
              <a:rPr lang="en-US" sz="1400" i="1" dirty="0" smtClean="0">
                <a:latin typeface="Calibri" pitchFamily="34" charset="0"/>
                <a:cs typeface="Calibri" pitchFamily="34" charset="0"/>
              </a:rPr>
              <a:t>if total </a:t>
            </a:r>
            <a:r>
              <a:rPr lang="en-US" sz="1400" i="1" dirty="0">
                <a:latin typeface="Calibri" pitchFamily="34" charset="0"/>
                <a:cs typeface="Calibri" pitchFamily="34" charset="0"/>
              </a:rPr>
              <a:t>cost t is proportional to the number n of items purchased </a:t>
            </a:r>
            <a:r>
              <a:rPr lang="en-US" sz="1400" i="1" dirty="0" smtClean="0">
                <a:latin typeface="Calibri" pitchFamily="34" charset="0"/>
                <a:cs typeface="Calibri" pitchFamily="34" charset="0"/>
              </a:rPr>
              <a:t>at a </a:t>
            </a:r>
            <a:r>
              <a:rPr lang="en-US" sz="1400" i="1" dirty="0">
                <a:latin typeface="Calibri" pitchFamily="34" charset="0"/>
                <a:cs typeface="Calibri" pitchFamily="34" charset="0"/>
              </a:rPr>
              <a:t>constant price p, the relationship between the total cost and </a:t>
            </a:r>
            <a:r>
              <a:rPr lang="en-US" sz="1400" i="1" dirty="0" smtClean="0">
                <a:latin typeface="Calibri" pitchFamily="34" charset="0"/>
                <a:cs typeface="Calibri" pitchFamily="34" charset="0"/>
              </a:rPr>
              <a:t>the number </a:t>
            </a:r>
            <a:r>
              <a:rPr lang="en-US" sz="1400" i="1" dirty="0">
                <a:latin typeface="Calibri" pitchFamily="34" charset="0"/>
                <a:cs typeface="Calibri" pitchFamily="34" charset="0"/>
              </a:rPr>
              <a:t>of items can be expressed as t = </a:t>
            </a:r>
            <a:r>
              <a:rPr lang="en-US" sz="1400" i="1" dirty="0" err="1">
                <a:latin typeface="Calibri" pitchFamily="34" charset="0"/>
                <a:cs typeface="Calibri" pitchFamily="34" charset="0"/>
              </a:rPr>
              <a:t>pn</a:t>
            </a:r>
            <a:r>
              <a:rPr lang="en-US" sz="1400" dirty="0">
                <a:latin typeface="Calibri" pitchFamily="34" charset="0"/>
                <a:cs typeface="Calibri" pitchFamily="34" charset="0"/>
              </a:rPr>
              <a:t>.</a:t>
            </a:r>
          </a:p>
          <a:p>
            <a:r>
              <a:rPr lang="en-US" sz="1400" dirty="0">
                <a:latin typeface="Calibri" pitchFamily="34" charset="0"/>
                <a:cs typeface="Calibri" pitchFamily="34" charset="0"/>
              </a:rPr>
              <a:t>d. Explain what a point </a:t>
            </a:r>
            <a:r>
              <a:rPr lang="en-US" sz="1400" i="1" dirty="0">
                <a:latin typeface="Calibri" pitchFamily="34" charset="0"/>
                <a:cs typeface="Calibri" pitchFamily="34" charset="0"/>
              </a:rPr>
              <a:t>(x, y) </a:t>
            </a:r>
            <a:r>
              <a:rPr lang="en-US" sz="1400" dirty="0">
                <a:latin typeface="Calibri" pitchFamily="34" charset="0"/>
                <a:cs typeface="Calibri" pitchFamily="34" charset="0"/>
              </a:rPr>
              <a:t>on the graph of a </a:t>
            </a:r>
            <a:r>
              <a:rPr lang="en-US" sz="1400" dirty="0" smtClean="0">
                <a:latin typeface="Calibri" pitchFamily="34" charset="0"/>
                <a:cs typeface="Calibri" pitchFamily="34" charset="0"/>
              </a:rPr>
              <a:t>proportional relationship </a:t>
            </a:r>
            <a:r>
              <a:rPr lang="en-US" sz="1400" dirty="0">
                <a:latin typeface="Calibri" pitchFamily="34" charset="0"/>
                <a:cs typeface="Calibri" pitchFamily="34" charset="0"/>
              </a:rPr>
              <a:t>means in terms of the situation, with special </a:t>
            </a:r>
            <a:r>
              <a:rPr lang="en-US" sz="1400" dirty="0" smtClean="0">
                <a:latin typeface="Calibri" pitchFamily="34" charset="0"/>
                <a:cs typeface="Calibri" pitchFamily="34" charset="0"/>
              </a:rPr>
              <a:t>attention to </a:t>
            </a:r>
            <a:r>
              <a:rPr lang="en-US" sz="1400" dirty="0">
                <a:latin typeface="Calibri" pitchFamily="34" charset="0"/>
                <a:cs typeface="Calibri" pitchFamily="34" charset="0"/>
              </a:rPr>
              <a:t>the points (0, 0) and (1, </a:t>
            </a:r>
            <a:r>
              <a:rPr lang="en-US" sz="1400" i="1" dirty="0">
                <a:latin typeface="Calibri" pitchFamily="34" charset="0"/>
                <a:cs typeface="Calibri" pitchFamily="34" charset="0"/>
              </a:rPr>
              <a:t>r) </a:t>
            </a:r>
            <a:r>
              <a:rPr lang="en-US" sz="1400" dirty="0">
                <a:latin typeface="Calibri" pitchFamily="34" charset="0"/>
                <a:cs typeface="Calibri" pitchFamily="34" charset="0"/>
              </a:rPr>
              <a:t>where </a:t>
            </a:r>
            <a:r>
              <a:rPr lang="en-US" sz="1400" i="1" dirty="0">
                <a:latin typeface="Calibri" pitchFamily="34" charset="0"/>
                <a:cs typeface="Calibri" pitchFamily="34" charset="0"/>
              </a:rPr>
              <a:t>r </a:t>
            </a:r>
            <a:r>
              <a:rPr lang="en-US" sz="1400" dirty="0">
                <a:latin typeface="Calibri" pitchFamily="34" charset="0"/>
                <a:cs typeface="Calibri" pitchFamily="34" charset="0"/>
              </a:rPr>
              <a:t>is the unit rate.</a:t>
            </a:r>
          </a:p>
          <a:p>
            <a:r>
              <a:rPr lang="en-US" sz="1400" dirty="0">
                <a:latin typeface="Calibri" pitchFamily="34" charset="0"/>
                <a:cs typeface="Calibri" pitchFamily="34" charset="0"/>
              </a:rPr>
              <a:t>3. Use proportional relationships to solve multistep ratio and </a:t>
            </a:r>
            <a:r>
              <a:rPr lang="en-US" sz="1400" dirty="0" smtClean="0">
                <a:latin typeface="Calibri" pitchFamily="34" charset="0"/>
                <a:cs typeface="Calibri" pitchFamily="34" charset="0"/>
              </a:rPr>
              <a:t>percent problems</a:t>
            </a:r>
            <a:r>
              <a:rPr lang="en-US" sz="1400" dirty="0">
                <a:latin typeface="Calibri" pitchFamily="34" charset="0"/>
                <a:cs typeface="Calibri" pitchFamily="34" charset="0"/>
              </a:rPr>
              <a:t>. </a:t>
            </a:r>
            <a:r>
              <a:rPr lang="en-US" sz="1400" i="1" dirty="0">
                <a:latin typeface="Calibri" pitchFamily="34" charset="0"/>
                <a:cs typeface="Calibri" pitchFamily="34" charset="0"/>
              </a:rPr>
              <a:t>Examples: simple interest, tax, markups and </a:t>
            </a:r>
            <a:r>
              <a:rPr lang="en-US" sz="1400" i="1" dirty="0" smtClean="0">
                <a:latin typeface="Calibri" pitchFamily="34" charset="0"/>
                <a:cs typeface="Calibri" pitchFamily="34" charset="0"/>
              </a:rPr>
              <a:t>markdowns, gratuities </a:t>
            </a:r>
            <a:r>
              <a:rPr lang="en-US" sz="1400" i="1" dirty="0">
                <a:latin typeface="Calibri" pitchFamily="34" charset="0"/>
                <a:cs typeface="Calibri" pitchFamily="34" charset="0"/>
              </a:rPr>
              <a:t>and commissions, fees, percent increase and decrease, </a:t>
            </a:r>
            <a:r>
              <a:rPr lang="en-US" sz="1400" i="1" dirty="0" smtClean="0">
                <a:latin typeface="Calibri" pitchFamily="34" charset="0"/>
                <a:cs typeface="Calibri" pitchFamily="34" charset="0"/>
              </a:rPr>
              <a:t>percent error</a:t>
            </a:r>
            <a:r>
              <a:rPr lang="en-US" sz="1400" i="1" dirty="0">
                <a:latin typeface="Calibri" pitchFamily="34" charset="0"/>
                <a:cs typeface="Calibri" pitchFamily="34" charset="0"/>
              </a:rPr>
              <a:t>.</a:t>
            </a:r>
            <a:endParaRPr lang="en-US" sz="1400" dirty="0">
              <a:latin typeface="Calibri" pitchFamily="34" charset="0"/>
              <a:cs typeface="Calibri" pitchFamily="34" charset="0"/>
            </a:endParaRPr>
          </a:p>
        </p:txBody>
      </p:sp>
      <p:cxnSp>
        <p:nvCxnSpPr>
          <p:cNvPr id="6" name="Straight Arrow Connector 5"/>
          <p:cNvCxnSpPr/>
          <p:nvPr/>
        </p:nvCxnSpPr>
        <p:spPr>
          <a:xfrm flipH="1">
            <a:off x="7685807" y="1826191"/>
            <a:ext cx="477983" cy="242837"/>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916486" y="1751378"/>
            <a:ext cx="1371600" cy="461665"/>
          </a:xfrm>
          <a:prstGeom prst="rect">
            <a:avLst/>
          </a:prstGeom>
          <a:noFill/>
        </p:spPr>
        <p:txBody>
          <a:bodyPr wrap="square" rtlCol="0">
            <a:spAutoFit/>
          </a:bodyPr>
          <a:lstStyle/>
          <a:p>
            <a:r>
              <a:rPr lang="en-US" sz="2400" b="1" dirty="0">
                <a:solidFill>
                  <a:srgbClr val="C00000"/>
                </a:solidFill>
                <a:latin typeface="Calibri" pitchFamily="34" charset="0"/>
                <a:cs typeface="Calibri" pitchFamily="34" charset="0"/>
              </a:rPr>
              <a:t>Domain</a:t>
            </a:r>
          </a:p>
        </p:txBody>
      </p:sp>
      <p:sp>
        <p:nvSpPr>
          <p:cNvPr id="10" name="Right Bracket 9"/>
          <p:cNvSpPr/>
          <p:nvPr/>
        </p:nvSpPr>
        <p:spPr>
          <a:xfrm>
            <a:off x="7719753" y="2243822"/>
            <a:ext cx="504307" cy="4386966"/>
          </a:xfrm>
          <a:prstGeom prst="rightBracket">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12" name="Straight Arrow Connector 11"/>
          <p:cNvCxnSpPr/>
          <p:nvPr/>
        </p:nvCxnSpPr>
        <p:spPr>
          <a:xfrm flipV="1">
            <a:off x="346363" y="2870662"/>
            <a:ext cx="914400" cy="6096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0" y="3554612"/>
            <a:ext cx="1517073" cy="461665"/>
          </a:xfrm>
          <a:prstGeom prst="rect">
            <a:avLst/>
          </a:prstGeom>
          <a:noFill/>
        </p:spPr>
        <p:txBody>
          <a:bodyPr wrap="square" rtlCol="0">
            <a:spAutoFit/>
          </a:bodyPr>
          <a:lstStyle/>
          <a:p>
            <a:r>
              <a:rPr lang="en-US" sz="2400" b="1" dirty="0" smtClean="0">
                <a:solidFill>
                  <a:srgbClr val="C00000"/>
                </a:solidFill>
                <a:latin typeface="Calibri" pitchFamily="34" charset="0"/>
                <a:cs typeface="Calibri" pitchFamily="34" charset="0"/>
              </a:rPr>
              <a:t>Standard</a:t>
            </a:r>
            <a:endParaRPr lang="en-US" sz="2400" b="1" dirty="0">
              <a:solidFill>
                <a:srgbClr val="C00000"/>
              </a:solidFill>
              <a:latin typeface="Calibri" pitchFamily="34" charset="0"/>
              <a:cs typeface="Calibri" pitchFamily="34" charset="0"/>
            </a:endParaRPr>
          </a:p>
        </p:txBody>
      </p:sp>
      <p:sp>
        <p:nvSpPr>
          <p:cNvPr id="15" name="TextBox 14"/>
          <p:cNvSpPr txBox="1"/>
          <p:nvPr/>
        </p:nvSpPr>
        <p:spPr>
          <a:xfrm>
            <a:off x="8153400" y="4050452"/>
            <a:ext cx="1773383" cy="461665"/>
          </a:xfrm>
          <a:prstGeom prst="rect">
            <a:avLst/>
          </a:prstGeom>
          <a:noFill/>
        </p:spPr>
        <p:txBody>
          <a:bodyPr wrap="square" rtlCol="0">
            <a:spAutoFit/>
          </a:bodyPr>
          <a:lstStyle/>
          <a:p>
            <a:r>
              <a:rPr lang="en-US" sz="2400" b="1" dirty="0" smtClean="0">
                <a:solidFill>
                  <a:srgbClr val="C00000"/>
                </a:solidFill>
                <a:latin typeface="Calibri" pitchFamily="34" charset="0"/>
                <a:cs typeface="Calibri" pitchFamily="34" charset="0"/>
              </a:rPr>
              <a:t>Cluster</a:t>
            </a:r>
            <a:endParaRPr lang="en-US" sz="2400" b="1" dirty="0">
              <a:solidFill>
                <a:srgbClr val="C00000"/>
              </a:solidFill>
              <a:latin typeface="Calibri" pitchFamily="34" charset="0"/>
              <a:cs typeface="Calibri" pitchFamily="34" charset="0"/>
            </a:endParaRPr>
          </a:p>
        </p:txBody>
      </p:sp>
    </p:spTree>
    <p:extLst>
      <p:ext uri="{BB962C8B-B14F-4D97-AF65-F5344CB8AC3E}">
        <p14:creationId xmlns:p14="http://schemas.microsoft.com/office/powerpoint/2010/main" val="32405631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752600"/>
            <a:ext cx="9144000" cy="5105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22" name="Title 3"/>
          <p:cNvSpPr>
            <a:spLocks noGrp="1"/>
          </p:cNvSpPr>
          <p:nvPr>
            <p:ph type="title"/>
          </p:nvPr>
        </p:nvSpPr>
        <p:spPr>
          <a:xfrm>
            <a:off x="1143000" y="914400"/>
            <a:ext cx="8229600" cy="990600"/>
          </a:xfrm>
        </p:spPr>
        <p:txBody>
          <a:bodyPr>
            <a:normAutofit/>
          </a:bodyPr>
          <a:lstStyle/>
          <a:p>
            <a:r>
              <a:rPr lang="en-US" sz="3800" dirty="0">
                <a:solidFill>
                  <a:schemeClr val="bg1"/>
                </a:solidFill>
                <a:latin typeface="Impact" pitchFamily="34" charset="0"/>
                <a:cs typeface="Calibri" pitchFamily="34" charset="0"/>
              </a:rPr>
              <a:t>Learning Progression Across Domains</a:t>
            </a:r>
            <a:endParaRPr lang="en-US" sz="3800" dirty="0" smtClean="0">
              <a:latin typeface="Impact" pitchFamily="34" charset="0"/>
              <a:cs typeface="Calibri" pitchFamily="34" charset="0"/>
            </a:endParaRPr>
          </a:p>
        </p:txBody>
      </p:sp>
      <p:graphicFrame>
        <p:nvGraphicFramePr>
          <p:cNvPr id="173449" name="Group 393"/>
          <p:cNvGraphicFramePr>
            <a:graphicFrameLocks noGrp="1"/>
          </p:cNvGraphicFramePr>
          <p:nvPr>
            <p:ph idx="1"/>
            <p:extLst>
              <p:ext uri="{D42A27DB-BD31-4B8C-83A1-F6EECF244321}">
                <p14:modId xmlns:p14="http://schemas.microsoft.com/office/powerpoint/2010/main" val="3257433607"/>
              </p:ext>
            </p:extLst>
          </p:nvPr>
        </p:nvGraphicFramePr>
        <p:xfrm>
          <a:off x="-9132" y="1752600"/>
          <a:ext cx="9153133" cy="5142847"/>
        </p:xfrm>
        <a:graphic>
          <a:graphicData uri="http://schemas.openxmlformats.org/drawingml/2006/table">
            <a:tbl>
              <a:tblPr/>
              <a:tblGrid>
                <a:gridCol w="971092"/>
                <a:gridCol w="193211"/>
                <a:gridCol w="596431"/>
                <a:gridCol w="811485"/>
                <a:gridCol w="819884"/>
                <a:gridCol w="779562"/>
                <a:gridCol w="840045"/>
                <a:gridCol w="1023175"/>
                <a:gridCol w="1031575"/>
                <a:gridCol w="988433"/>
                <a:gridCol w="1098240"/>
              </a:tblGrid>
              <a:tr h="367190">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charset="0"/>
                          <a:cs typeface="Arial" charset="0"/>
                        </a:rPr>
                        <a:t>K</a:t>
                      </a:r>
                      <a:endParaRPr kumimoji="0" lang="en-US" sz="1600" b="1" i="0" u="none" strike="noStrike" cap="none" normalizeH="0" baseline="0" dirty="0" smtClean="0">
                        <a:ln>
                          <a:noFill/>
                        </a:ln>
                        <a:solidFill>
                          <a:schemeClr val="tx1"/>
                        </a:solidFill>
                        <a:effectLst/>
                        <a:latin typeface="Arial" charset="0"/>
                      </a:endParaRPr>
                    </a:p>
                  </a:txBody>
                  <a:tcPr marL="86069" marR="86069"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charset="0"/>
                          <a:cs typeface="Arial" charset="0"/>
                        </a:rPr>
                        <a:t>1</a:t>
                      </a:r>
                      <a:endParaRPr kumimoji="0" lang="en-US" sz="1600" b="1" i="0" u="none" strike="noStrike" cap="none" normalizeH="0" baseline="0" dirty="0" smtClean="0">
                        <a:ln>
                          <a:noFill/>
                        </a:ln>
                        <a:solidFill>
                          <a:schemeClr val="tx1"/>
                        </a:solidFill>
                        <a:effectLst/>
                        <a:latin typeface="Arial" charset="0"/>
                      </a:endParaRPr>
                    </a:p>
                  </a:txBody>
                  <a:tcPr marL="86069" marR="86069"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charset="0"/>
                          <a:cs typeface="Arial" charset="0"/>
                        </a:rPr>
                        <a:t>2</a:t>
                      </a:r>
                      <a:endParaRPr kumimoji="0" lang="en-US" sz="1600" b="1" i="0" u="none" strike="noStrike" cap="none" normalizeH="0" baseline="0" dirty="0" smtClean="0">
                        <a:ln>
                          <a:noFill/>
                        </a:ln>
                        <a:solidFill>
                          <a:schemeClr val="tx1"/>
                        </a:solidFill>
                        <a:effectLst/>
                        <a:latin typeface="Arial" charset="0"/>
                      </a:endParaRPr>
                    </a:p>
                  </a:txBody>
                  <a:tcPr marL="86069" marR="86069"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charset="0"/>
                          <a:cs typeface="Arial" charset="0"/>
                        </a:rPr>
                        <a:t>3</a:t>
                      </a:r>
                      <a:endParaRPr kumimoji="0" lang="en-US" sz="1600" b="1" i="0" u="none" strike="noStrike" cap="none" normalizeH="0" baseline="0" dirty="0" smtClean="0">
                        <a:ln>
                          <a:noFill/>
                        </a:ln>
                        <a:solidFill>
                          <a:schemeClr val="tx1"/>
                        </a:solidFill>
                        <a:effectLst/>
                        <a:latin typeface="Arial" charset="0"/>
                      </a:endParaRPr>
                    </a:p>
                  </a:txBody>
                  <a:tcPr marL="86069" marR="86069"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charset="0"/>
                          <a:cs typeface="Arial" charset="0"/>
                        </a:rPr>
                        <a:t>4</a:t>
                      </a:r>
                      <a:endParaRPr kumimoji="0" lang="en-US" sz="1600" b="1" i="0" u="none" strike="noStrike" cap="none" normalizeH="0" baseline="0" dirty="0" smtClean="0">
                        <a:ln>
                          <a:noFill/>
                        </a:ln>
                        <a:solidFill>
                          <a:schemeClr val="tx1"/>
                        </a:solidFill>
                        <a:effectLst/>
                        <a:latin typeface="Arial" charset="0"/>
                      </a:endParaRPr>
                    </a:p>
                  </a:txBody>
                  <a:tcPr marL="86069" marR="86069"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charset="0"/>
                          <a:cs typeface="Arial" charset="0"/>
                        </a:rPr>
                        <a:t>5</a:t>
                      </a:r>
                      <a:endParaRPr kumimoji="0" lang="en-US" sz="1600" b="1" i="0" u="none" strike="noStrike" cap="none" normalizeH="0" baseline="0" dirty="0" smtClean="0">
                        <a:ln>
                          <a:noFill/>
                        </a:ln>
                        <a:solidFill>
                          <a:schemeClr val="tx1"/>
                        </a:solidFill>
                        <a:effectLst/>
                        <a:latin typeface="Arial" charset="0"/>
                      </a:endParaRPr>
                    </a:p>
                  </a:txBody>
                  <a:tcPr marL="86069" marR="86069"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charset="0"/>
                          <a:cs typeface="Arial" charset="0"/>
                        </a:rPr>
                        <a:t>6</a:t>
                      </a:r>
                      <a:endParaRPr kumimoji="0" lang="en-US" sz="1600" b="1" i="0" u="none" strike="noStrike" cap="none" normalizeH="0" baseline="0" dirty="0" smtClean="0">
                        <a:ln>
                          <a:noFill/>
                        </a:ln>
                        <a:solidFill>
                          <a:schemeClr val="tx1"/>
                        </a:solidFill>
                        <a:effectLst/>
                        <a:latin typeface="Arial" charset="0"/>
                      </a:endParaRPr>
                    </a:p>
                  </a:txBody>
                  <a:tcPr marL="86069" marR="86069"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charset="0"/>
                          <a:cs typeface="Arial" charset="0"/>
                        </a:rPr>
                        <a:t>7</a:t>
                      </a:r>
                      <a:endParaRPr kumimoji="0" lang="en-US" sz="1600" b="1" i="0" u="none" strike="noStrike" cap="none" normalizeH="0" baseline="0" dirty="0" smtClean="0">
                        <a:ln>
                          <a:noFill/>
                        </a:ln>
                        <a:solidFill>
                          <a:schemeClr val="tx1"/>
                        </a:solidFill>
                        <a:effectLst/>
                        <a:latin typeface="Arial" charset="0"/>
                      </a:endParaRPr>
                    </a:p>
                  </a:txBody>
                  <a:tcPr marL="86069" marR="86069"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charset="0"/>
                          <a:cs typeface="Arial" charset="0"/>
                        </a:rPr>
                        <a:t>8</a:t>
                      </a:r>
                      <a:endParaRPr kumimoji="0" lang="en-US" sz="1600" b="1" i="0" u="none" strike="noStrike" cap="none" normalizeH="0" baseline="0" dirty="0" smtClean="0">
                        <a:ln>
                          <a:noFill/>
                        </a:ln>
                        <a:solidFill>
                          <a:schemeClr val="tx1"/>
                        </a:solidFill>
                        <a:effectLst/>
                        <a:latin typeface="Arial" charset="0"/>
                      </a:endParaRPr>
                    </a:p>
                  </a:txBody>
                  <a:tcPr marL="86069" marR="86069"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charset="0"/>
                          <a:cs typeface="Arial" charset="0"/>
                        </a:rPr>
                        <a:t>9-12</a:t>
                      </a:r>
                      <a:endParaRPr kumimoji="0" lang="en-US" sz="1600" b="1" i="0" u="none" strike="noStrike" cap="none" normalizeH="0" baseline="0" dirty="0" smtClean="0">
                        <a:ln>
                          <a:noFill/>
                        </a:ln>
                        <a:solidFill>
                          <a:schemeClr val="tx1"/>
                        </a:solidFill>
                        <a:effectLst/>
                        <a:latin typeface="Arial" charset="0"/>
                      </a:endParaRPr>
                    </a:p>
                  </a:txBody>
                  <a:tcPr marL="86069" marR="86069"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712806">
                <a:tc gridSpan="2">
                  <a:txBody>
                    <a:bodyPr/>
                    <a:lstStyle/>
                    <a:p>
                      <a:pPr marL="0" marR="0" lvl="0" indent="0" algn="ctr" defTabSz="914400" rtl="0" eaLnBrk="1" fontAlgn="t" latinLnBrk="0" hangingPunct="1">
                        <a:lnSpc>
                          <a:spcPct val="100000"/>
                        </a:lnSpc>
                        <a:spcBef>
                          <a:spcPts val="0"/>
                        </a:spcBef>
                        <a:spcAft>
                          <a:spcPts val="0"/>
                        </a:spcAft>
                        <a:buClrTx/>
                        <a:buSzTx/>
                        <a:buFontTx/>
                        <a:buNone/>
                        <a:tabLst/>
                      </a:pPr>
                      <a:r>
                        <a:rPr kumimoji="0" lang="en-US" sz="1400" b="1" i="0" u="none" strike="noStrike" cap="none" normalizeH="0" baseline="0" dirty="0" smtClean="0">
                          <a:ln>
                            <a:noFill/>
                          </a:ln>
                          <a:solidFill>
                            <a:srgbClr val="000000"/>
                          </a:solidFill>
                          <a:effectLst/>
                          <a:latin typeface="Arial" charset="0"/>
                          <a:cs typeface="Arial" charset="0"/>
                        </a:rPr>
                        <a:t>Counting &amp; Cardinality</a:t>
                      </a:r>
                      <a:endParaRPr kumimoji="0" lang="en-US" sz="1400" b="1" i="0" u="none" strike="noStrike" cap="none" normalizeH="0" baseline="0" dirty="0" smtClean="0">
                        <a:ln>
                          <a:noFill/>
                        </a:ln>
                        <a:solidFill>
                          <a:schemeClr val="tx1"/>
                        </a:solidFill>
                        <a:effectLst/>
                        <a:latin typeface="Arial" charset="0"/>
                      </a:endParaRPr>
                    </a:p>
                  </a:txBody>
                  <a:tcPr marL="86069" marR="86069"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ts val="0"/>
                        </a:spcBef>
                        <a:spcAft>
                          <a:spcPts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txBody>
                  <a:tcPr marL="86069" marR="86069" marT="45725" marB="45725"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ts val="0"/>
                        </a:spcBef>
                        <a:spcAft>
                          <a:spcPts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txBody>
                  <a:tcPr marL="86069" marR="86069" marT="45725" marB="45725"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ts val="0"/>
                        </a:spcBef>
                        <a:spcAft>
                          <a:spcPts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txBody>
                  <a:tcPr marL="86069" marR="86069" marT="45725" marB="45725"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ts val="0"/>
                        </a:spcBef>
                        <a:spcAft>
                          <a:spcPts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txBody>
                  <a:tcPr marL="86069" marR="86069" marT="45725" marB="45725"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ts val="0"/>
                        </a:spcBef>
                        <a:spcAft>
                          <a:spcPts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txBody>
                  <a:tcPr marL="86069" marR="86069" marT="45725" marB="45725"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ts val="0"/>
                        </a:spcBef>
                        <a:spcAft>
                          <a:spcPts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txBody>
                  <a:tcPr marL="86069" marR="86069" marT="45725" marB="45725"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ts val="0"/>
                        </a:spcBef>
                        <a:spcAft>
                          <a:spcPts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txBody>
                  <a:tcPr marL="86069" marR="86069" marT="45725" marB="45725"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ts val="0"/>
                        </a:spcBef>
                        <a:spcAft>
                          <a:spcPts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txBody>
                  <a:tcPr marL="86069" marR="86069" marT="45725" marB="45725"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ts val="0"/>
                        </a:spcBef>
                        <a:spcAft>
                          <a:spcPts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txBody>
                  <a:tcPr marL="86069" marR="86069" marT="45725" marB="45725"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712806">
                <a:tc gridSpan="7">
                  <a:txBody>
                    <a:bodyPr/>
                    <a:lstStyle/>
                    <a:p>
                      <a:pPr marL="0" marR="0" lvl="0" indent="0" algn="ctr" defTabSz="914400" rtl="0" eaLnBrk="1" fontAlgn="t" latinLnBrk="0" hangingPunct="1">
                        <a:lnSpc>
                          <a:spcPct val="100000"/>
                        </a:lnSpc>
                        <a:spcBef>
                          <a:spcPts val="0"/>
                        </a:spcBef>
                        <a:spcAft>
                          <a:spcPts val="0"/>
                        </a:spcAft>
                        <a:buClrTx/>
                        <a:buSzTx/>
                        <a:buFontTx/>
                        <a:buNone/>
                        <a:tabLst/>
                      </a:pPr>
                      <a:r>
                        <a:rPr kumimoji="0" lang="en-US" sz="1400" b="1" i="0" u="none" strike="noStrike" cap="none" normalizeH="0" baseline="0" dirty="0" smtClean="0">
                          <a:ln>
                            <a:noFill/>
                          </a:ln>
                          <a:solidFill>
                            <a:srgbClr val="000000"/>
                          </a:solidFill>
                          <a:effectLst/>
                          <a:latin typeface="Arial" charset="0"/>
                          <a:cs typeface="Arial" charset="0"/>
                        </a:rPr>
                        <a:t>Number and Operations in Base Ten</a:t>
                      </a:r>
                      <a:endParaRPr kumimoji="0" lang="en-US" sz="1400" b="1" i="0" u="none" strike="noStrike" cap="none" normalizeH="0" baseline="0" dirty="0" smtClean="0">
                        <a:ln>
                          <a:noFill/>
                        </a:ln>
                        <a:solidFill>
                          <a:schemeClr val="tx1"/>
                        </a:solidFill>
                        <a:effectLst/>
                        <a:latin typeface="Arial" charset="0"/>
                      </a:endParaRPr>
                    </a:p>
                  </a:txBody>
                  <a:tcPr marL="86069" marR="86069"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t" latinLnBrk="0" hangingPunct="1">
                        <a:lnSpc>
                          <a:spcPct val="100000"/>
                        </a:lnSpc>
                        <a:spcBef>
                          <a:spcPts val="0"/>
                        </a:spcBef>
                        <a:spcAft>
                          <a:spcPts val="0"/>
                        </a:spcAft>
                        <a:buClrTx/>
                        <a:buSzTx/>
                        <a:buFontTx/>
                        <a:buNone/>
                        <a:tabLst/>
                      </a:pPr>
                      <a:r>
                        <a:rPr kumimoji="0" lang="en-US" sz="1400" b="1" i="0" u="none" strike="noStrike" cap="none" normalizeH="0" baseline="0" dirty="0" smtClean="0">
                          <a:ln>
                            <a:noFill/>
                          </a:ln>
                          <a:solidFill>
                            <a:srgbClr val="000000"/>
                          </a:solidFill>
                          <a:effectLst/>
                          <a:latin typeface="Arial" charset="0"/>
                          <a:cs typeface="Arial" charset="0"/>
                        </a:rPr>
                        <a:t>Ratios and Proportional Relationships</a:t>
                      </a:r>
                      <a:endParaRPr kumimoji="0" lang="en-US" sz="1400" b="1" i="0" u="none" strike="noStrike" cap="none" normalizeH="0" baseline="0" dirty="0" smtClean="0">
                        <a:ln>
                          <a:noFill/>
                        </a:ln>
                        <a:solidFill>
                          <a:schemeClr val="tx1"/>
                        </a:solidFill>
                        <a:effectLst/>
                        <a:latin typeface="Arial" charset="0"/>
                      </a:endParaRPr>
                    </a:p>
                  </a:txBody>
                  <a:tcPr marL="86069" marR="86069"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ts val="0"/>
                        </a:spcBef>
                        <a:spcAft>
                          <a:spcPts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txBody>
                  <a:tcPr marL="86069" marR="86069"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pPr>
                      <a:r>
                        <a:rPr kumimoji="0" lang="en-US" sz="1400" b="1" i="0" u="none" strike="noStrike" cap="none" normalizeH="0" baseline="0" dirty="0" smtClean="0">
                          <a:ln>
                            <a:noFill/>
                          </a:ln>
                          <a:solidFill>
                            <a:srgbClr val="000000"/>
                          </a:solidFill>
                          <a:effectLst/>
                          <a:latin typeface="Arial" charset="0"/>
                          <a:cs typeface="Arial" charset="0"/>
                        </a:rPr>
                        <a:t>Number &amp; Quantity</a:t>
                      </a:r>
                      <a:endParaRPr kumimoji="0" lang="en-US" sz="1400" b="1" i="0" u="none" strike="noStrike" cap="none" normalizeH="0" baseline="0" dirty="0" smtClean="0">
                        <a:ln>
                          <a:noFill/>
                        </a:ln>
                        <a:solidFill>
                          <a:schemeClr val="tx1"/>
                        </a:solidFill>
                        <a:effectLst/>
                        <a:latin typeface="Arial" charset="0"/>
                      </a:endParaRPr>
                    </a:p>
                  </a:txBody>
                  <a:tcPr marL="86069" marR="86069"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r>
              <a:tr h="712806">
                <a:tc>
                  <a:txBody>
                    <a:bodyPr/>
                    <a:lstStyle/>
                    <a:p>
                      <a:pPr marL="0" marR="0" lvl="0" indent="0" algn="ctr" defTabSz="914400" rtl="0" eaLnBrk="0" fontAlgn="base" latinLnBrk="0" hangingPunct="0">
                        <a:lnSpc>
                          <a:spcPct val="100000"/>
                        </a:lnSpc>
                        <a:spcBef>
                          <a:spcPts val="0"/>
                        </a:spcBef>
                        <a:spcAft>
                          <a:spcPts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txBody>
                  <a:tcPr marL="86069" marR="86069" marT="45725" marB="45725"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0" fontAlgn="base" latinLnBrk="0" hangingPunct="0">
                        <a:lnSpc>
                          <a:spcPct val="100000"/>
                        </a:lnSpc>
                        <a:spcBef>
                          <a:spcPts val="0"/>
                        </a:spcBef>
                        <a:spcAft>
                          <a:spcPts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txBody>
                  <a:tcPr marL="86069" marR="86069" marT="45725" marB="45725"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ts val="0"/>
                        </a:spcBef>
                        <a:spcAft>
                          <a:spcPts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txBody>
                  <a:tcPr marL="86069" marR="86069" marT="45725" marB="45725"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pPr>
                      <a:r>
                        <a:rPr kumimoji="0" lang="en-US" sz="1400" b="1" i="0" u="none" strike="noStrike" cap="none" normalizeH="0" baseline="0" dirty="0" smtClean="0">
                          <a:ln>
                            <a:noFill/>
                          </a:ln>
                          <a:solidFill>
                            <a:srgbClr val="000000"/>
                          </a:solidFill>
                          <a:effectLst/>
                          <a:latin typeface="Arial" charset="0"/>
                          <a:cs typeface="Arial" charset="0"/>
                        </a:rPr>
                        <a:t>Number and Operations – Fractions</a:t>
                      </a:r>
                      <a:endParaRPr kumimoji="0" lang="en-US" sz="1400" b="1" i="0" u="none" strike="noStrike" cap="none" normalizeH="0" baseline="0" dirty="0" smtClean="0">
                        <a:ln>
                          <a:noFill/>
                        </a:ln>
                        <a:solidFill>
                          <a:schemeClr val="tx1"/>
                        </a:solidFill>
                        <a:effectLst/>
                        <a:latin typeface="Arial" charset="0"/>
                      </a:endParaRPr>
                    </a:p>
                  </a:txBody>
                  <a:tcPr marL="86069" marR="86069"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t" latinLnBrk="0" hangingPunct="1">
                        <a:lnSpc>
                          <a:spcPct val="100000"/>
                        </a:lnSpc>
                        <a:spcBef>
                          <a:spcPts val="0"/>
                        </a:spcBef>
                        <a:spcAft>
                          <a:spcPts val="0"/>
                        </a:spcAft>
                        <a:buClrTx/>
                        <a:buSzTx/>
                        <a:buFontTx/>
                        <a:buNone/>
                        <a:tabLst/>
                      </a:pPr>
                      <a:r>
                        <a:rPr kumimoji="0" lang="en-US" sz="1400" b="1" i="0" u="none" strike="noStrike" cap="none" normalizeH="0" baseline="0" dirty="0" smtClean="0">
                          <a:ln>
                            <a:noFill/>
                          </a:ln>
                          <a:solidFill>
                            <a:srgbClr val="000000"/>
                          </a:solidFill>
                          <a:effectLst/>
                          <a:latin typeface="Arial" charset="0"/>
                          <a:cs typeface="Arial" charset="0"/>
                        </a:rPr>
                        <a:t>The Number System</a:t>
                      </a:r>
                      <a:endParaRPr kumimoji="0" lang="en-US" sz="1400" b="1" i="0" u="none" strike="noStrike" cap="none" normalizeH="0" baseline="0" dirty="0" smtClean="0">
                        <a:ln>
                          <a:noFill/>
                        </a:ln>
                        <a:solidFill>
                          <a:schemeClr val="tx1"/>
                        </a:solidFill>
                        <a:effectLst/>
                        <a:latin typeface="Arial" charset="0"/>
                      </a:endParaRPr>
                    </a:p>
                  </a:txBody>
                  <a:tcPr marL="86069" marR="86069" marT="45725" marB="45725"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hMerge="1">
                  <a:txBody>
                    <a:bodyPr/>
                    <a:lstStyle/>
                    <a:p>
                      <a:endParaRPr lang="en-US"/>
                    </a:p>
                  </a:txBody>
                  <a:tcPr/>
                </a:tc>
                <a:tc vMerge="1">
                  <a:txBody>
                    <a:bodyPr/>
                    <a:lstStyle/>
                    <a:p>
                      <a:endParaRPr lang="en-US"/>
                    </a:p>
                  </a:txBody>
                  <a:tcPr/>
                </a:tc>
              </a:tr>
              <a:tr h="575136">
                <a:tc rowSpan="2" gridSpan="7">
                  <a:txBody>
                    <a:bodyPr/>
                    <a:lstStyle/>
                    <a:p>
                      <a:pPr marL="0" marR="0" lvl="0" indent="0" algn="ctr" defTabSz="914400" rtl="0" eaLnBrk="1" fontAlgn="ctr" latinLnBrk="0" hangingPunct="1">
                        <a:lnSpc>
                          <a:spcPct val="100000"/>
                        </a:lnSpc>
                        <a:spcBef>
                          <a:spcPts val="0"/>
                        </a:spcBef>
                        <a:spcAft>
                          <a:spcPts val="0"/>
                        </a:spcAft>
                        <a:buClrTx/>
                        <a:buSzTx/>
                        <a:buFontTx/>
                        <a:buNone/>
                        <a:tabLst/>
                      </a:pPr>
                      <a:r>
                        <a:rPr kumimoji="0" lang="en-US" sz="1400" b="1" i="0" u="none" strike="noStrike" cap="none" normalizeH="0" baseline="0" dirty="0" smtClean="0">
                          <a:ln>
                            <a:noFill/>
                          </a:ln>
                          <a:solidFill>
                            <a:srgbClr val="000000"/>
                          </a:solidFill>
                          <a:effectLst/>
                          <a:latin typeface="Arial" charset="0"/>
                          <a:cs typeface="Arial" charset="0"/>
                        </a:rPr>
                        <a:t>Operations and Algebraic Thinking</a:t>
                      </a:r>
                      <a:endParaRPr kumimoji="0" lang="en-US" sz="1400" b="1" i="0" u="none" strike="noStrike" cap="none" normalizeH="0" baseline="0" dirty="0" smtClean="0">
                        <a:ln>
                          <a:noFill/>
                        </a:ln>
                        <a:solidFill>
                          <a:schemeClr val="tx1"/>
                        </a:solidFill>
                        <a:effectLst/>
                        <a:latin typeface="Arial" charset="0"/>
                      </a:endParaRPr>
                    </a:p>
                  </a:txBody>
                  <a:tcPr marL="86069" marR="86069"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gridSpan="3">
                  <a:txBody>
                    <a:bodyPr/>
                    <a:lstStyle/>
                    <a:p>
                      <a:pPr marL="0" marR="0" lvl="0" indent="0" algn="ctr" defTabSz="914400" rtl="0" eaLnBrk="1" fontAlgn="t" latinLnBrk="0" hangingPunct="1">
                        <a:lnSpc>
                          <a:spcPct val="100000"/>
                        </a:lnSpc>
                        <a:spcBef>
                          <a:spcPts val="0"/>
                        </a:spcBef>
                        <a:spcAft>
                          <a:spcPts val="0"/>
                        </a:spcAft>
                        <a:buClrTx/>
                        <a:buSzTx/>
                        <a:buFontTx/>
                        <a:buNone/>
                        <a:tabLst/>
                      </a:pPr>
                      <a:r>
                        <a:rPr kumimoji="0" lang="en-US" sz="1400" b="1" i="0" u="none" strike="noStrike" kern="1200" cap="none" normalizeH="0" baseline="0" dirty="0" smtClean="0">
                          <a:ln>
                            <a:noFill/>
                          </a:ln>
                          <a:solidFill>
                            <a:srgbClr val="000000"/>
                          </a:solidFill>
                          <a:effectLst/>
                          <a:latin typeface="Arial" charset="0"/>
                          <a:ea typeface="+mn-ea"/>
                          <a:cs typeface="Arial" charset="0"/>
                        </a:rPr>
                        <a:t>Expressions and Equations</a:t>
                      </a:r>
                    </a:p>
                  </a:txBody>
                  <a:tcPr marL="86069" marR="86069"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pPr>
                      <a:r>
                        <a:rPr kumimoji="0" lang="en-US" sz="1400" b="1" i="0" u="none" strike="noStrike" kern="1200" cap="none" normalizeH="0" baseline="0" dirty="0" smtClean="0">
                          <a:ln>
                            <a:noFill/>
                          </a:ln>
                          <a:solidFill>
                            <a:srgbClr val="000000"/>
                          </a:solidFill>
                          <a:effectLst/>
                          <a:latin typeface="Arial" charset="0"/>
                          <a:ea typeface="+mn-ea"/>
                          <a:cs typeface="Arial" charset="0"/>
                        </a:rPr>
                        <a:t>Algebra</a:t>
                      </a:r>
                    </a:p>
                  </a:txBody>
                  <a:tcPr marL="86069" marR="86069"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716074">
                <a:tc gridSpan="7"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lvl="0" indent="0" algn="ctr" defTabSz="914400" rtl="0" eaLnBrk="0" fontAlgn="base" latinLnBrk="0" hangingPunct="0">
                        <a:lnSpc>
                          <a:spcPct val="100000"/>
                        </a:lnSpc>
                        <a:spcBef>
                          <a:spcPts val="0"/>
                        </a:spcBef>
                        <a:spcAft>
                          <a:spcPts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txBody>
                  <a:tcPr marL="86069" marR="86069" marT="45725" marB="45725"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ts val="0"/>
                        </a:spcBef>
                        <a:spcAft>
                          <a:spcPts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txBody>
                  <a:tcPr marL="86069" marR="86069" marT="45725" marB="45725"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pPr>
                      <a:r>
                        <a:rPr kumimoji="0" lang="en-US" sz="1300" b="1" i="0" u="none" strike="noStrike" cap="none" normalizeH="0" baseline="0" dirty="0" smtClean="0">
                          <a:ln>
                            <a:noFill/>
                          </a:ln>
                          <a:solidFill>
                            <a:srgbClr val="000000"/>
                          </a:solidFill>
                          <a:effectLst/>
                          <a:latin typeface="Arial" charset="0"/>
                          <a:cs typeface="Arial" charset="0"/>
                        </a:rPr>
                        <a:t>Functions</a:t>
                      </a:r>
                      <a:endParaRPr kumimoji="0" lang="en-US" sz="1300" b="1" i="0" u="none" strike="noStrike" cap="none" normalizeH="0" baseline="0" dirty="0" smtClean="0">
                        <a:ln>
                          <a:noFill/>
                        </a:ln>
                        <a:solidFill>
                          <a:schemeClr val="tx1"/>
                        </a:solidFill>
                        <a:effectLst/>
                        <a:latin typeface="Arial" charset="0"/>
                      </a:endParaRPr>
                    </a:p>
                  </a:txBody>
                  <a:tcPr marL="86069" marR="86069"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indent="0" algn="ctr">
                        <a:spcBef>
                          <a:spcPts val="0"/>
                        </a:spcBef>
                        <a:spcAft>
                          <a:spcPts val="0"/>
                        </a:spcAft>
                      </a:pPr>
                      <a:r>
                        <a:rPr kumimoji="0" lang="en-US" sz="1400" b="1" i="0" u="none" strike="noStrike" kern="1200" cap="none" normalizeH="0" baseline="0" dirty="0" smtClean="0">
                          <a:ln>
                            <a:noFill/>
                          </a:ln>
                          <a:solidFill>
                            <a:srgbClr val="000000"/>
                          </a:solidFill>
                          <a:effectLst/>
                          <a:latin typeface="Arial" charset="0"/>
                          <a:ea typeface="+mn-ea"/>
                          <a:cs typeface="Arial" charset="0"/>
                        </a:rPr>
                        <a:t>Functions</a:t>
                      </a:r>
                      <a:endParaRPr kumimoji="0" lang="en-US" sz="1400" b="1" i="0" u="none" strike="noStrike" kern="1200" cap="none" normalizeH="0" baseline="0" dirty="0">
                        <a:ln>
                          <a:noFill/>
                        </a:ln>
                        <a:solidFill>
                          <a:srgbClr val="000000"/>
                        </a:solidFill>
                        <a:effectLst/>
                        <a:latin typeface="Arial" charset="0"/>
                        <a:ea typeface="+mn-ea"/>
                        <a:cs typeface="Arial" charset="0"/>
                      </a:endParaRPr>
                    </a:p>
                  </a:txBody>
                  <a:tcPr marL="86069" marR="86069"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595775">
                <a:tc gridSpan="10">
                  <a:txBody>
                    <a:bodyPr/>
                    <a:lstStyle/>
                    <a:p>
                      <a:pPr marL="0" marR="0" lvl="0" indent="0" algn="ctr" defTabSz="914400" rtl="0" eaLnBrk="1" fontAlgn="t" latinLnBrk="0" hangingPunct="1">
                        <a:lnSpc>
                          <a:spcPct val="100000"/>
                        </a:lnSpc>
                        <a:spcBef>
                          <a:spcPts val="0"/>
                        </a:spcBef>
                        <a:spcAft>
                          <a:spcPts val="0"/>
                        </a:spcAft>
                        <a:buClrTx/>
                        <a:buSzTx/>
                        <a:buFontTx/>
                        <a:buNone/>
                        <a:tabLst/>
                      </a:pPr>
                      <a:r>
                        <a:rPr kumimoji="0" lang="en-US" sz="1400" b="1" i="0" u="none" strike="noStrike" cap="none" normalizeH="0" baseline="0" dirty="0" smtClean="0">
                          <a:ln>
                            <a:noFill/>
                          </a:ln>
                          <a:solidFill>
                            <a:srgbClr val="000000"/>
                          </a:solidFill>
                          <a:effectLst/>
                          <a:latin typeface="Arial" charset="0"/>
                          <a:cs typeface="Arial" charset="0"/>
                        </a:rPr>
                        <a:t>Geometry</a:t>
                      </a:r>
                      <a:endParaRPr kumimoji="0" lang="en-US" sz="1400" b="1" i="0" u="none" strike="noStrike" cap="none" normalizeH="0" baseline="0" dirty="0" smtClean="0">
                        <a:ln>
                          <a:noFill/>
                        </a:ln>
                        <a:solidFill>
                          <a:schemeClr val="tx1"/>
                        </a:solidFill>
                        <a:effectLst/>
                        <a:latin typeface="Arial" charset="0"/>
                      </a:endParaRPr>
                    </a:p>
                  </a:txBody>
                  <a:tcPr marL="86069" marR="86069"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pPr>
                      <a:r>
                        <a:rPr kumimoji="0" lang="en-US" sz="1400" b="1" i="0" u="none" strike="noStrike" cap="none" normalizeH="0" baseline="0" dirty="0" smtClean="0">
                          <a:ln>
                            <a:noFill/>
                          </a:ln>
                          <a:solidFill>
                            <a:srgbClr val="000000"/>
                          </a:solidFill>
                          <a:effectLst/>
                          <a:latin typeface="Arial" charset="0"/>
                          <a:cs typeface="Arial" charset="0"/>
                        </a:rPr>
                        <a:t>Geometry</a:t>
                      </a:r>
                      <a:endParaRPr kumimoji="0" lang="en-US" sz="1400" b="1" i="0" u="none" strike="noStrike" cap="none" normalizeH="0" baseline="0" dirty="0" smtClean="0">
                        <a:ln>
                          <a:noFill/>
                        </a:ln>
                        <a:solidFill>
                          <a:schemeClr val="tx1"/>
                        </a:solidFill>
                        <a:effectLst/>
                        <a:latin typeface="Arial" charset="0"/>
                      </a:endParaRPr>
                    </a:p>
                  </a:txBody>
                  <a:tcPr marL="86069" marR="86069"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00"/>
                    </a:solidFill>
                  </a:tcPr>
                </a:tc>
              </a:tr>
              <a:tr h="712806">
                <a:tc gridSpan="7">
                  <a:txBody>
                    <a:bodyPr/>
                    <a:lstStyle/>
                    <a:p>
                      <a:pPr marL="0" marR="0" lvl="0" indent="0" algn="ctr" defTabSz="914400" rtl="0" eaLnBrk="1" fontAlgn="ctr" latinLnBrk="0" hangingPunct="1">
                        <a:lnSpc>
                          <a:spcPct val="100000"/>
                        </a:lnSpc>
                        <a:spcBef>
                          <a:spcPts val="0"/>
                        </a:spcBef>
                        <a:spcAft>
                          <a:spcPts val="0"/>
                        </a:spcAft>
                        <a:buClrTx/>
                        <a:buSzTx/>
                        <a:buFontTx/>
                        <a:buNone/>
                        <a:tabLst/>
                      </a:pPr>
                      <a:r>
                        <a:rPr kumimoji="0" lang="en-US" sz="1400" b="1" i="0" u="none" strike="noStrike" cap="none" normalizeH="0" baseline="0" dirty="0" smtClean="0">
                          <a:ln>
                            <a:noFill/>
                          </a:ln>
                          <a:solidFill>
                            <a:srgbClr val="000000"/>
                          </a:solidFill>
                          <a:effectLst/>
                          <a:latin typeface="Arial" charset="0"/>
                          <a:cs typeface="Arial" charset="0"/>
                        </a:rPr>
                        <a:t>Measurement and Data</a:t>
                      </a:r>
                      <a:endParaRPr kumimoji="0" lang="en-US" sz="1400" b="1" i="0" u="none" strike="noStrike" cap="none" normalizeH="0" baseline="0" dirty="0" smtClean="0">
                        <a:ln>
                          <a:noFill/>
                        </a:ln>
                        <a:solidFill>
                          <a:schemeClr val="tx1"/>
                        </a:solidFill>
                        <a:effectLst/>
                        <a:latin typeface="Arial" charset="0"/>
                      </a:endParaRPr>
                    </a:p>
                  </a:txBody>
                  <a:tcPr marL="86069" marR="86069"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ctr" latinLnBrk="0" hangingPunct="1">
                        <a:lnSpc>
                          <a:spcPct val="100000"/>
                        </a:lnSpc>
                        <a:spcBef>
                          <a:spcPts val="0"/>
                        </a:spcBef>
                        <a:spcAft>
                          <a:spcPts val="0"/>
                        </a:spcAft>
                        <a:buClrTx/>
                        <a:buSzTx/>
                        <a:buFontTx/>
                        <a:buNone/>
                        <a:tabLst/>
                      </a:pPr>
                      <a:r>
                        <a:rPr kumimoji="0" lang="en-US" sz="1400" b="1" i="0" u="none" strike="noStrike" cap="none" normalizeH="0" baseline="0" dirty="0" smtClean="0">
                          <a:ln>
                            <a:noFill/>
                          </a:ln>
                          <a:solidFill>
                            <a:srgbClr val="000000"/>
                          </a:solidFill>
                          <a:effectLst/>
                          <a:latin typeface="Arial" charset="0"/>
                          <a:cs typeface="Arial" charset="0"/>
                        </a:rPr>
                        <a:t>Statistics and Probability</a:t>
                      </a:r>
                      <a:endParaRPr kumimoji="0" lang="en-US" sz="1400" b="1" i="0" u="none" strike="noStrike" cap="none" normalizeH="0" baseline="0" dirty="0" smtClean="0">
                        <a:ln>
                          <a:noFill/>
                        </a:ln>
                        <a:solidFill>
                          <a:schemeClr val="tx1"/>
                        </a:solidFill>
                        <a:effectLst/>
                        <a:latin typeface="Arial" charset="0"/>
                      </a:endParaRPr>
                    </a:p>
                  </a:txBody>
                  <a:tcPr marL="86069" marR="86069"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8080"/>
                    </a:solidFill>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pPr>
                      <a:r>
                        <a:rPr kumimoji="0" lang="en-US" sz="1400" b="1" i="0" u="none" strike="noStrike" cap="none" normalizeH="0" baseline="0" dirty="0" smtClean="0">
                          <a:ln>
                            <a:noFill/>
                          </a:ln>
                          <a:solidFill>
                            <a:srgbClr val="000000"/>
                          </a:solidFill>
                          <a:effectLst/>
                          <a:latin typeface="Arial" charset="0"/>
                          <a:cs typeface="Arial" charset="0"/>
                        </a:rPr>
                        <a:t>Statistics &amp; Probability</a:t>
                      </a:r>
                      <a:endParaRPr kumimoji="0" lang="en-US" sz="1400" b="1" i="0" u="none" strike="noStrike" cap="none" normalizeH="0" baseline="0" dirty="0" smtClean="0">
                        <a:ln>
                          <a:noFill/>
                        </a:ln>
                        <a:solidFill>
                          <a:schemeClr val="tx1"/>
                        </a:solidFill>
                        <a:effectLst/>
                        <a:latin typeface="Arial" charset="0"/>
                      </a:endParaRPr>
                    </a:p>
                  </a:txBody>
                  <a:tcPr marL="86069" marR="86069"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8080"/>
                    </a:solidFill>
                  </a:tcPr>
                </a:tc>
              </a:tr>
            </a:tbl>
          </a:graphicData>
        </a:graphic>
      </p:graphicFrame>
    </p:spTree>
    <p:extLst>
      <p:ext uri="{BB962C8B-B14F-4D97-AF65-F5344CB8AC3E}">
        <p14:creationId xmlns:p14="http://schemas.microsoft.com/office/powerpoint/2010/main" val="3580680637"/>
      </p:ext>
    </p:extLst>
  </p:cSld>
  <p:clrMapOvr>
    <a:masterClrMapping/>
  </p:clrMapOvr>
  <p:transition spd="med"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371600" y="990600"/>
            <a:ext cx="8382000" cy="868362"/>
          </a:xfrm>
        </p:spPr>
        <p:txBody>
          <a:bodyPr>
            <a:normAutofit/>
          </a:bodyPr>
          <a:lstStyle/>
          <a:p>
            <a:pPr algn="l" eaLnBrk="1" hangingPunct="1"/>
            <a:r>
              <a:rPr lang="en-US" dirty="0" smtClean="0">
                <a:solidFill>
                  <a:schemeClr val="bg1"/>
                </a:solidFill>
                <a:latin typeface="Impact" pitchFamily="34" charset="0"/>
                <a:ea typeface="ＭＳ Ｐゴシック" pitchFamily="34" charset="-128"/>
                <a:cs typeface="Calibri" pitchFamily="34" charset="0"/>
              </a:rPr>
              <a:t>Math Instructional Shifts </a:t>
            </a:r>
            <a:endParaRPr lang="en-US" b="0" dirty="0" smtClean="0">
              <a:solidFill>
                <a:schemeClr val="bg1"/>
              </a:solidFill>
              <a:latin typeface="Impact" pitchFamily="34" charset="0"/>
              <a:ea typeface="ＭＳ Ｐゴシック" pitchFamily="34" charset="-128"/>
              <a:cs typeface="Calibri" pitchFamily="34" charset="0"/>
            </a:endParaRPr>
          </a:p>
        </p:txBody>
      </p:sp>
      <p:sp>
        <p:nvSpPr>
          <p:cNvPr id="14339" name="Rectangle 3"/>
          <p:cNvSpPr>
            <a:spLocks noGrp="1" noChangeArrowheads="1"/>
          </p:cNvSpPr>
          <p:nvPr>
            <p:ph type="body" idx="1"/>
          </p:nvPr>
        </p:nvSpPr>
        <p:spPr>
          <a:xfrm>
            <a:off x="1447800" y="1905000"/>
            <a:ext cx="8153400" cy="4525963"/>
          </a:xfrm>
        </p:spPr>
        <p:txBody>
          <a:bodyPr>
            <a:normAutofit lnSpcReduction="10000"/>
          </a:bodyPr>
          <a:lstStyle/>
          <a:p>
            <a:pPr marL="0" indent="0">
              <a:lnSpc>
                <a:spcPct val="120000"/>
              </a:lnSpc>
              <a:spcBef>
                <a:spcPct val="0"/>
              </a:spcBef>
              <a:spcAft>
                <a:spcPts val="600"/>
              </a:spcAft>
              <a:buNone/>
            </a:pPr>
            <a:endParaRPr lang="en-US" sz="800" dirty="0" smtClean="0">
              <a:latin typeface="Helvetica" pitchFamily="64" charset="0"/>
              <a:ea typeface="ＭＳ Ｐゴシック" pitchFamily="34" charset="-128"/>
            </a:endParaRPr>
          </a:p>
          <a:p>
            <a:pPr marL="463550" indent="-463550">
              <a:lnSpc>
                <a:spcPct val="120000"/>
              </a:lnSpc>
              <a:spcBef>
                <a:spcPct val="0"/>
              </a:spcBef>
              <a:spcAft>
                <a:spcPts val="600"/>
              </a:spcAft>
            </a:pPr>
            <a:r>
              <a:rPr lang="en-US" sz="3600" dirty="0" smtClean="0">
                <a:latin typeface="Calibri" pitchFamily="34" charset="0"/>
                <a:ea typeface="ＭＳ Ｐゴシック" pitchFamily="34" charset="-128"/>
                <a:cs typeface="Calibri" pitchFamily="34" charset="0"/>
              </a:rPr>
              <a:t>Focus</a:t>
            </a:r>
          </a:p>
          <a:p>
            <a:pPr marL="463550" indent="-463550">
              <a:lnSpc>
                <a:spcPct val="120000"/>
              </a:lnSpc>
              <a:spcBef>
                <a:spcPct val="0"/>
              </a:spcBef>
              <a:spcAft>
                <a:spcPts val="600"/>
              </a:spcAft>
            </a:pPr>
            <a:r>
              <a:rPr lang="en-US" sz="3600" dirty="0" smtClean="0">
                <a:latin typeface="Calibri" pitchFamily="34" charset="0"/>
                <a:ea typeface="ＭＳ Ｐゴシック" pitchFamily="34" charset="-128"/>
                <a:cs typeface="Calibri" pitchFamily="34" charset="0"/>
              </a:rPr>
              <a:t>Coherence </a:t>
            </a:r>
          </a:p>
          <a:p>
            <a:pPr marL="463550" indent="-463550">
              <a:lnSpc>
                <a:spcPct val="120000"/>
              </a:lnSpc>
              <a:spcBef>
                <a:spcPct val="0"/>
              </a:spcBef>
              <a:spcAft>
                <a:spcPts val="600"/>
              </a:spcAft>
            </a:pPr>
            <a:r>
              <a:rPr lang="en-US" sz="3600" dirty="0" smtClean="0">
                <a:latin typeface="Calibri" pitchFamily="34" charset="0"/>
                <a:ea typeface="ＭＳ Ｐゴシック" pitchFamily="34" charset="-128"/>
                <a:cs typeface="Calibri" pitchFamily="34" charset="0"/>
              </a:rPr>
              <a:t>Fluency</a:t>
            </a:r>
          </a:p>
          <a:p>
            <a:pPr marL="463550" indent="-463550">
              <a:lnSpc>
                <a:spcPct val="120000"/>
              </a:lnSpc>
              <a:spcBef>
                <a:spcPct val="0"/>
              </a:spcBef>
              <a:spcAft>
                <a:spcPts val="600"/>
              </a:spcAft>
            </a:pPr>
            <a:r>
              <a:rPr lang="en-US" sz="3600" dirty="0" smtClean="0">
                <a:latin typeface="Calibri" pitchFamily="34" charset="0"/>
                <a:ea typeface="ＭＳ Ｐゴシック" pitchFamily="34" charset="-128"/>
                <a:cs typeface="Calibri" pitchFamily="34" charset="0"/>
              </a:rPr>
              <a:t>Deep Understanding </a:t>
            </a:r>
          </a:p>
          <a:p>
            <a:pPr marL="463550" indent="-463550">
              <a:lnSpc>
                <a:spcPct val="120000"/>
              </a:lnSpc>
              <a:spcBef>
                <a:spcPct val="0"/>
              </a:spcBef>
              <a:spcAft>
                <a:spcPts val="600"/>
              </a:spcAft>
            </a:pPr>
            <a:r>
              <a:rPr lang="en-US" sz="3600" dirty="0" smtClean="0">
                <a:latin typeface="Calibri" pitchFamily="34" charset="0"/>
                <a:ea typeface="ＭＳ Ｐゴシック" pitchFamily="34" charset="-128"/>
                <a:cs typeface="Calibri" pitchFamily="34" charset="0"/>
              </a:rPr>
              <a:t>Application </a:t>
            </a:r>
          </a:p>
          <a:p>
            <a:pPr marL="463550" indent="-463550">
              <a:lnSpc>
                <a:spcPct val="120000"/>
              </a:lnSpc>
              <a:spcBef>
                <a:spcPct val="0"/>
              </a:spcBef>
              <a:spcAft>
                <a:spcPts val="600"/>
              </a:spcAft>
            </a:pPr>
            <a:r>
              <a:rPr lang="en-US" sz="3600" dirty="0" smtClean="0">
                <a:latin typeface="Calibri" pitchFamily="34" charset="0"/>
                <a:ea typeface="ＭＳ Ｐゴシック" pitchFamily="34" charset="-128"/>
                <a:cs typeface="Calibri" pitchFamily="34" charset="0"/>
              </a:rPr>
              <a:t>Dual Intensity</a:t>
            </a:r>
            <a:endParaRPr lang="en-US" sz="3600" dirty="0">
              <a:latin typeface="Calibri" pitchFamily="34" charset="0"/>
              <a:ea typeface="ＭＳ Ｐゴシック" pitchFamily="34" charset="-128"/>
              <a:cs typeface="Calibri" pitchFamily="34" charset="0"/>
            </a:endParaRPr>
          </a:p>
          <a:p>
            <a:pPr marL="463550" indent="-463550">
              <a:lnSpc>
                <a:spcPct val="120000"/>
              </a:lnSpc>
              <a:spcBef>
                <a:spcPct val="0"/>
              </a:spcBef>
              <a:spcAft>
                <a:spcPts val="600"/>
              </a:spcAft>
            </a:pPr>
            <a:endParaRPr lang="en-US" sz="3600" dirty="0" smtClean="0">
              <a:latin typeface="Calibri" pitchFamily="34" charset="0"/>
              <a:ea typeface="ＭＳ Ｐゴシック" pitchFamily="34" charset="-128"/>
              <a:cs typeface="Calibri" pitchFamily="34" charset="0"/>
            </a:endParaRPr>
          </a:p>
        </p:txBody>
      </p:sp>
      <p:sp>
        <p:nvSpPr>
          <p:cNvPr id="2" name="Right Brace 1"/>
          <p:cNvSpPr/>
          <p:nvPr/>
        </p:nvSpPr>
        <p:spPr>
          <a:xfrm>
            <a:off x="5562600" y="3657600"/>
            <a:ext cx="914400" cy="2590800"/>
          </a:xfrm>
          <a:prstGeom prst="rightBrace">
            <a:avLst>
              <a:gd name="adj1" fmla="val 8333"/>
              <a:gd name="adj2" fmla="val 51157"/>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3" name="TextBox 2"/>
          <p:cNvSpPr txBox="1"/>
          <p:nvPr/>
        </p:nvSpPr>
        <p:spPr>
          <a:xfrm>
            <a:off x="6553200" y="4687669"/>
            <a:ext cx="1600200" cy="646331"/>
          </a:xfrm>
          <a:prstGeom prst="rect">
            <a:avLst/>
          </a:prstGeom>
          <a:noFill/>
        </p:spPr>
        <p:txBody>
          <a:bodyPr wrap="square" rtlCol="0">
            <a:spAutoFit/>
          </a:bodyPr>
          <a:lstStyle/>
          <a:p>
            <a:r>
              <a:rPr lang="en-US" sz="3600" dirty="0" smtClean="0">
                <a:latin typeface="Calibri" pitchFamily="34" charset="0"/>
                <a:cs typeface="Calibri" pitchFamily="34" charset="0"/>
              </a:rPr>
              <a:t>Rigor</a:t>
            </a:r>
            <a:endParaRPr lang="en-US" sz="3600" dirty="0">
              <a:latin typeface="Calibri" pitchFamily="34" charset="0"/>
              <a:cs typeface="Calibri" pitchFamily="34" charset="0"/>
            </a:endParaRPr>
          </a:p>
        </p:txBody>
      </p:sp>
    </p:spTree>
    <p:extLst>
      <p:ext uri="{BB962C8B-B14F-4D97-AF65-F5344CB8AC3E}">
        <p14:creationId xmlns:p14="http://schemas.microsoft.com/office/powerpoint/2010/main" val="35323438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371600"/>
            <a:ext cx="8001000" cy="639763"/>
          </a:xfrm>
        </p:spPr>
        <p:txBody>
          <a:bodyPr>
            <a:noAutofit/>
          </a:bodyPr>
          <a:lstStyle/>
          <a:p>
            <a:pPr lvl="0"/>
            <a:r>
              <a:rPr lang="en-US" sz="3000" dirty="0">
                <a:solidFill>
                  <a:schemeClr val="bg1"/>
                </a:solidFill>
                <a:latin typeface="Impact" pitchFamily="34" charset="0"/>
                <a:cs typeface="Calibri" pitchFamily="34" charset="0"/>
              </a:rPr>
              <a:t>Mathematics  &amp; Corresponding Science Practices</a:t>
            </a:r>
            <a:br>
              <a:rPr lang="en-US" sz="3000" dirty="0">
                <a:solidFill>
                  <a:schemeClr val="bg1"/>
                </a:solidFill>
                <a:latin typeface="Impact" pitchFamily="34" charset="0"/>
                <a:cs typeface="Calibri" pitchFamily="34" charset="0"/>
              </a:rPr>
            </a:br>
            <a:endParaRPr lang="en-US" sz="3000" dirty="0">
              <a:solidFill>
                <a:schemeClr val="bg1"/>
              </a:solidFill>
              <a:latin typeface="Impact"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210554607"/>
              </p:ext>
            </p:extLst>
          </p:nvPr>
        </p:nvGraphicFramePr>
        <p:xfrm>
          <a:off x="1447800" y="1921135"/>
          <a:ext cx="7696200" cy="4826673"/>
        </p:xfrm>
        <a:graphic>
          <a:graphicData uri="http://schemas.openxmlformats.org/drawingml/2006/table">
            <a:tbl>
              <a:tblPr firstRow="1" firstCol="1" bandRow="1">
                <a:tableStyleId>{616DA210-FB5B-4158-B5E0-FEB733F419BA}</a:tableStyleId>
              </a:tblPr>
              <a:tblGrid>
                <a:gridCol w="3810000"/>
                <a:gridCol w="3886200"/>
              </a:tblGrid>
              <a:tr h="613658">
                <a:tc>
                  <a:txBody>
                    <a:bodyPr/>
                    <a:lstStyle/>
                    <a:p>
                      <a:pPr marL="0" marR="0" algn="ctr">
                        <a:lnSpc>
                          <a:spcPct val="115000"/>
                        </a:lnSpc>
                        <a:spcBef>
                          <a:spcPts val="0"/>
                        </a:spcBef>
                        <a:spcAft>
                          <a:spcPts val="0"/>
                        </a:spcAft>
                      </a:pPr>
                      <a:r>
                        <a:rPr lang="en-US" sz="2800" dirty="0" smtClean="0">
                          <a:effectLst/>
                        </a:rPr>
                        <a:t>Mathematics Practices</a:t>
                      </a:r>
                      <a:endParaRPr lang="en-US" sz="2800" dirty="0">
                        <a:solidFill>
                          <a:schemeClr val="tx1"/>
                        </a:solidFill>
                        <a:effectLst/>
                        <a:latin typeface="Calibri" pitchFamily="34" charset="0"/>
                        <a:ea typeface="Calibri"/>
                        <a:cs typeface="Calibri" pitchFamily="34" charset="0"/>
                      </a:endParaRPr>
                    </a:p>
                  </a:txBody>
                  <a:tcPr marL="68580" marR="68580" marT="0" marB="0">
                    <a:solidFill>
                      <a:srgbClr val="33CC33"/>
                    </a:solidFill>
                  </a:tcPr>
                </a:tc>
                <a:tc>
                  <a:txBody>
                    <a:bodyPr/>
                    <a:lstStyle/>
                    <a:p>
                      <a:pPr marL="0" marR="0" algn="ctr">
                        <a:lnSpc>
                          <a:spcPct val="115000"/>
                        </a:lnSpc>
                        <a:spcBef>
                          <a:spcPts val="0"/>
                        </a:spcBef>
                        <a:spcAft>
                          <a:spcPts val="0"/>
                        </a:spcAft>
                      </a:pPr>
                      <a:r>
                        <a:rPr lang="en-US" sz="2800" dirty="0" smtClean="0">
                          <a:effectLst/>
                        </a:rPr>
                        <a:t>Science Practices</a:t>
                      </a:r>
                      <a:endParaRPr lang="en-US" sz="2800" dirty="0">
                        <a:solidFill>
                          <a:schemeClr val="tx1"/>
                        </a:solidFill>
                        <a:effectLst/>
                        <a:latin typeface="Calibri" pitchFamily="34" charset="0"/>
                        <a:ea typeface="Calibri"/>
                        <a:cs typeface="Calibri" pitchFamily="34" charset="0"/>
                      </a:endParaRPr>
                    </a:p>
                  </a:txBody>
                  <a:tcPr marL="68580" marR="68580" marT="0" marB="0">
                    <a:solidFill>
                      <a:srgbClr val="33CC33"/>
                    </a:solidFill>
                  </a:tcPr>
                </a:tc>
              </a:tr>
              <a:tr h="1268647">
                <a:tc>
                  <a:txBody>
                    <a:bodyPr/>
                    <a:lstStyle/>
                    <a:p>
                      <a:pPr marL="0" marR="0">
                        <a:lnSpc>
                          <a:spcPct val="115000"/>
                        </a:lnSpc>
                        <a:spcBef>
                          <a:spcPts val="0"/>
                        </a:spcBef>
                        <a:spcAft>
                          <a:spcPts val="0"/>
                        </a:spcAft>
                      </a:pPr>
                      <a:r>
                        <a:rPr lang="en-US" sz="2800" b="0" dirty="0" smtClean="0">
                          <a:effectLst/>
                          <a:latin typeface="Calibri" pitchFamily="34" charset="0"/>
                          <a:cs typeface="Calibri" pitchFamily="34" charset="0"/>
                        </a:rPr>
                        <a:t>Make sense of problems and persevere  in solving them</a:t>
                      </a:r>
                      <a:endParaRPr lang="en-US" sz="2800" b="0" dirty="0">
                        <a:effectLst/>
                        <a:latin typeface="Calibri" pitchFamily="34" charset="0"/>
                        <a:ea typeface="Calibri"/>
                        <a:cs typeface="Calibri" pitchFamily="34" charset="0"/>
                      </a:endParaRPr>
                    </a:p>
                  </a:txBody>
                  <a:tcPr marL="68580" marR="68580" marT="0" marB="0"/>
                </a:tc>
                <a:tc>
                  <a:txBody>
                    <a:bodyPr/>
                    <a:lstStyle/>
                    <a:p>
                      <a:pPr marL="0" marR="0">
                        <a:lnSpc>
                          <a:spcPct val="115000"/>
                        </a:lnSpc>
                        <a:spcBef>
                          <a:spcPts val="0"/>
                        </a:spcBef>
                        <a:spcAft>
                          <a:spcPts val="0"/>
                        </a:spcAft>
                      </a:pPr>
                      <a:r>
                        <a:rPr lang="en-US" sz="2800" dirty="0" smtClean="0">
                          <a:effectLst/>
                          <a:latin typeface="Calibri" pitchFamily="34" charset="0"/>
                          <a:cs typeface="Calibri" pitchFamily="34" charset="0"/>
                        </a:rPr>
                        <a:t>Asking questions and defining problems</a:t>
                      </a:r>
                      <a:endParaRPr lang="en-US" sz="2800" dirty="0">
                        <a:effectLst/>
                        <a:latin typeface="Calibri" pitchFamily="34" charset="0"/>
                        <a:ea typeface="Calibri"/>
                        <a:cs typeface="Calibri" pitchFamily="34" charset="0"/>
                      </a:endParaRPr>
                    </a:p>
                  </a:txBody>
                  <a:tcPr marL="68580" marR="68580" marT="0" marB="0"/>
                </a:tc>
              </a:tr>
              <a:tr h="1268647">
                <a:tc>
                  <a:txBody>
                    <a:bodyPr/>
                    <a:lstStyle/>
                    <a:p>
                      <a:pPr marL="0" marR="0">
                        <a:lnSpc>
                          <a:spcPct val="115000"/>
                        </a:lnSpc>
                        <a:spcBef>
                          <a:spcPts val="0"/>
                        </a:spcBef>
                        <a:spcAft>
                          <a:spcPts val="0"/>
                        </a:spcAft>
                      </a:pPr>
                      <a:r>
                        <a:rPr lang="en-US" sz="2800" b="0" dirty="0" smtClean="0">
                          <a:effectLst/>
                          <a:latin typeface="Calibri" pitchFamily="34" charset="0"/>
                          <a:cs typeface="Calibri" pitchFamily="34" charset="0"/>
                        </a:rPr>
                        <a:t>Attend to precision</a:t>
                      </a:r>
                    </a:p>
                    <a:p>
                      <a:pPr marL="0" marR="0">
                        <a:lnSpc>
                          <a:spcPct val="115000"/>
                        </a:lnSpc>
                        <a:spcBef>
                          <a:spcPts val="0"/>
                        </a:spcBef>
                        <a:spcAft>
                          <a:spcPts val="0"/>
                        </a:spcAft>
                      </a:pPr>
                      <a:r>
                        <a:rPr lang="en-US" sz="2800" b="0" dirty="0" smtClean="0">
                          <a:effectLst/>
                          <a:latin typeface="Calibri" pitchFamily="34" charset="0"/>
                          <a:cs typeface="Calibri" pitchFamily="34" charset="0"/>
                        </a:rPr>
                        <a:t> </a:t>
                      </a:r>
                      <a:endParaRPr lang="en-US" sz="2800" b="0" dirty="0">
                        <a:effectLst/>
                        <a:latin typeface="Calibri" pitchFamily="34" charset="0"/>
                        <a:ea typeface="Calibri"/>
                        <a:cs typeface="Calibri" pitchFamily="34" charset="0"/>
                      </a:endParaRPr>
                    </a:p>
                  </a:txBody>
                  <a:tcPr marL="68580" marR="68580" marT="0" marB="0"/>
                </a:tc>
                <a:tc>
                  <a:txBody>
                    <a:bodyPr/>
                    <a:lstStyle/>
                    <a:p>
                      <a:pPr marL="0" marR="0">
                        <a:lnSpc>
                          <a:spcPct val="115000"/>
                        </a:lnSpc>
                        <a:spcBef>
                          <a:spcPts val="0"/>
                        </a:spcBef>
                        <a:spcAft>
                          <a:spcPts val="0"/>
                        </a:spcAft>
                      </a:pPr>
                      <a:r>
                        <a:rPr lang="en-US" sz="2800" dirty="0" smtClean="0">
                          <a:effectLst/>
                          <a:latin typeface="Calibri" pitchFamily="34" charset="0"/>
                          <a:cs typeface="Calibri" pitchFamily="34" charset="0"/>
                        </a:rPr>
                        <a:t>Obtaining, evaluating, and communicating information</a:t>
                      </a:r>
                      <a:endParaRPr lang="en-US" sz="2800" dirty="0">
                        <a:effectLst/>
                        <a:latin typeface="Calibri" pitchFamily="34" charset="0"/>
                        <a:ea typeface="Calibri"/>
                        <a:cs typeface="Calibri" pitchFamily="34" charset="0"/>
                      </a:endParaRPr>
                    </a:p>
                  </a:txBody>
                  <a:tcPr marL="68580" marR="68580" marT="0" marB="0"/>
                </a:tc>
              </a:tr>
              <a:tr h="1268647">
                <a:tc>
                  <a:txBody>
                    <a:bodyPr/>
                    <a:lstStyle/>
                    <a:p>
                      <a:pPr marL="0" marR="0">
                        <a:lnSpc>
                          <a:spcPct val="115000"/>
                        </a:lnSpc>
                        <a:spcBef>
                          <a:spcPts val="0"/>
                        </a:spcBef>
                        <a:spcAft>
                          <a:spcPts val="0"/>
                        </a:spcAft>
                      </a:pPr>
                      <a:r>
                        <a:rPr lang="en-US" sz="2800" b="0" dirty="0" smtClean="0">
                          <a:effectLst/>
                          <a:latin typeface="Calibri" pitchFamily="34" charset="0"/>
                          <a:cs typeface="Calibri" pitchFamily="34" charset="0"/>
                        </a:rPr>
                        <a:t>Model with mathematics</a:t>
                      </a:r>
                    </a:p>
                    <a:p>
                      <a:pPr marL="0" marR="0">
                        <a:lnSpc>
                          <a:spcPct val="115000"/>
                        </a:lnSpc>
                        <a:spcBef>
                          <a:spcPts val="0"/>
                        </a:spcBef>
                        <a:spcAft>
                          <a:spcPts val="0"/>
                        </a:spcAft>
                      </a:pPr>
                      <a:r>
                        <a:rPr lang="en-US" sz="2800" b="0" dirty="0" smtClean="0">
                          <a:effectLst/>
                          <a:latin typeface="Calibri" pitchFamily="34" charset="0"/>
                          <a:cs typeface="Calibri" pitchFamily="34" charset="0"/>
                        </a:rPr>
                        <a:t> </a:t>
                      </a:r>
                      <a:endParaRPr lang="en-US" sz="2800" b="0" dirty="0">
                        <a:effectLst/>
                        <a:latin typeface="Calibri" pitchFamily="34" charset="0"/>
                        <a:ea typeface="Calibri"/>
                        <a:cs typeface="Calibri" pitchFamily="34" charset="0"/>
                      </a:endParaRPr>
                    </a:p>
                  </a:txBody>
                  <a:tcPr marL="68580" marR="68580" marT="0" marB="0"/>
                </a:tc>
                <a:tc>
                  <a:txBody>
                    <a:bodyPr/>
                    <a:lstStyle/>
                    <a:p>
                      <a:pPr marL="0" marR="0">
                        <a:lnSpc>
                          <a:spcPct val="115000"/>
                        </a:lnSpc>
                        <a:spcBef>
                          <a:spcPts val="0"/>
                        </a:spcBef>
                        <a:spcAft>
                          <a:spcPts val="0"/>
                        </a:spcAft>
                      </a:pPr>
                      <a:r>
                        <a:rPr lang="en-US" sz="2800" dirty="0" smtClean="0">
                          <a:effectLst/>
                          <a:latin typeface="Calibri" pitchFamily="34" charset="0"/>
                          <a:cs typeface="Calibri" pitchFamily="34" charset="0"/>
                        </a:rPr>
                        <a:t>Using mathematics and computational thinking</a:t>
                      </a:r>
                      <a:endParaRPr lang="en-US" sz="2800" dirty="0">
                        <a:effectLst/>
                        <a:latin typeface="Calibri" pitchFamily="34" charset="0"/>
                        <a:ea typeface="Calibri"/>
                        <a:cs typeface="Calibri" pitchFamily="34" charset="0"/>
                      </a:endParaRPr>
                    </a:p>
                  </a:txBody>
                  <a:tcPr marL="68580" marR="68580" marT="0" marB="0"/>
                </a:tc>
              </a:tr>
            </a:tbl>
          </a:graphicData>
        </a:graphic>
      </p:graphicFrame>
    </p:spTree>
    <p:extLst>
      <p:ext uri="{BB962C8B-B14F-4D97-AF65-F5344CB8AC3E}">
        <p14:creationId xmlns:p14="http://schemas.microsoft.com/office/powerpoint/2010/main" val="33275202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914400"/>
            <a:ext cx="8305800" cy="1143000"/>
          </a:xfrm>
        </p:spPr>
        <p:txBody>
          <a:bodyPr>
            <a:normAutofit/>
          </a:bodyPr>
          <a:lstStyle/>
          <a:p>
            <a:pPr algn="l"/>
            <a:r>
              <a:rPr lang="en-US" dirty="0" smtClean="0">
                <a:solidFill>
                  <a:schemeClr val="bg1"/>
                </a:solidFill>
                <a:latin typeface="Impact" pitchFamily="34" charset="0"/>
              </a:rPr>
              <a:t>Digging into the Math Practices</a:t>
            </a:r>
            <a:endParaRPr lang="en-US" dirty="0">
              <a:solidFill>
                <a:schemeClr val="bg1"/>
              </a:solidFill>
              <a:latin typeface="Impact" pitchFamily="34" charset="0"/>
            </a:endParaRPr>
          </a:p>
        </p:txBody>
      </p:sp>
      <p:sp>
        <p:nvSpPr>
          <p:cNvPr id="3" name="Content Placeholder 2"/>
          <p:cNvSpPr>
            <a:spLocks noGrp="1"/>
          </p:cNvSpPr>
          <p:nvPr>
            <p:ph idx="1"/>
          </p:nvPr>
        </p:nvSpPr>
        <p:spPr>
          <a:xfrm>
            <a:off x="1600200" y="2057400"/>
            <a:ext cx="7315200" cy="4525963"/>
          </a:xfrm>
        </p:spPr>
        <p:txBody>
          <a:bodyPr>
            <a:normAutofit/>
          </a:bodyPr>
          <a:lstStyle/>
          <a:p>
            <a:r>
              <a:rPr lang="en-US" sz="4400" dirty="0" smtClean="0">
                <a:latin typeface="Calibri" pitchFamily="34" charset="0"/>
                <a:cs typeface="Calibri" pitchFamily="34" charset="0"/>
              </a:rPr>
              <a:t>Silently, read </a:t>
            </a:r>
            <a:r>
              <a:rPr lang="en-US" sz="4400" i="1" dirty="0" smtClean="0">
                <a:latin typeface="Calibri" pitchFamily="34" charset="0"/>
                <a:cs typeface="Calibri" pitchFamily="34" charset="0"/>
              </a:rPr>
              <a:t>Math Practice 1</a:t>
            </a:r>
            <a:r>
              <a:rPr lang="en-US" sz="4400" i="1" dirty="0">
                <a:latin typeface="Calibri" pitchFamily="34" charset="0"/>
                <a:cs typeface="Calibri" pitchFamily="34" charset="0"/>
              </a:rPr>
              <a:t>.</a:t>
            </a:r>
            <a:r>
              <a:rPr lang="en-US" sz="4400" i="1" dirty="0" smtClean="0">
                <a:latin typeface="Calibri" pitchFamily="34" charset="0"/>
                <a:cs typeface="Calibri" pitchFamily="34" charset="0"/>
              </a:rPr>
              <a:t> Make Sense of Problems and Persevere in Solving Them</a:t>
            </a:r>
          </a:p>
          <a:p>
            <a:r>
              <a:rPr lang="en-US" sz="4400" dirty="0" smtClean="0">
                <a:latin typeface="Calibri" pitchFamily="34" charset="0"/>
                <a:cs typeface="Calibri" pitchFamily="34" charset="0"/>
              </a:rPr>
              <a:t>Note 2-3 key ideas that struck you </a:t>
            </a:r>
          </a:p>
          <a:p>
            <a:pPr marL="0" indent="0">
              <a:buNone/>
            </a:pPr>
            <a:endParaRPr lang="en-US" sz="4400" dirty="0">
              <a:latin typeface="Calibri" pitchFamily="34" charset="0"/>
              <a:cs typeface="Calibri" pitchFamily="34" charset="0"/>
            </a:endParaRPr>
          </a:p>
        </p:txBody>
      </p:sp>
    </p:spTree>
    <p:extLst>
      <p:ext uri="{BB962C8B-B14F-4D97-AF65-F5344CB8AC3E}">
        <p14:creationId xmlns:p14="http://schemas.microsoft.com/office/powerpoint/2010/main" val="16629788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914400"/>
            <a:ext cx="8305800" cy="1143000"/>
          </a:xfrm>
        </p:spPr>
        <p:txBody>
          <a:bodyPr>
            <a:normAutofit/>
          </a:bodyPr>
          <a:lstStyle/>
          <a:p>
            <a:pPr algn="l"/>
            <a:r>
              <a:rPr lang="en-US" dirty="0" smtClean="0">
                <a:solidFill>
                  <a:schemeClr val="bg1"/>
                </a:solidFill>
                <a:latin typeface="Impact" pitchFamily="34" charset="0"/>
              </a:rPr>
              <a:t>Digging into the Math Practices</a:t>
            </a:r>
            <a:endParaRPr lang="en-US" dirty="0">
              <a:solidFill>
                <a:schemeClr val="bg1"/>
              </a:solidFill>
              <a:latin typeface="Impact" pitchFamily="34" charset="0"/>
            </a:endParaRPr>
          </a:p>
        </p:txBody>
      </p:sp>
      <p:sp>
        <p:nvSpPr>
          <p:cNvPr id="3" name="Content Placeholder 2"/>
          <p:cNvSpPr>
            <a:spLocks noGrp="1"/>
          </p:cNvSpPr>
          <p:nvPr>
            <p:ph idx="1"/>
          </p:nvPr>
        </p:nvSpPr>
        <p:spPr>
          <a:xfrm>
            <a:off x="1600200" y="2057400"/>
            <a:ext cx="7315200" cy="4525963"/>
          </a:xfrm>
        </p:spPr>
        <p:txBody>
          <a:bodyPr>
            <a:normAutofit/>
          </a:bodyPr>
          <a:lstStyle/>
          <a:p>
            <a:r>
              <a:rPr lang="en-US" sz="4400" dirty="0" smtClean="0">
                <a:latin typeface="Calibri" pitchFamily="34" charset="0"/>
                <a:cs typeface="Calibri" pitchFamily="34" charset="0"/>
              </a:rPr>
              <a:t>At your table:</a:t>
            </a:r>
          </a:p>
          <a:p>
            <a:pPr lvl="1"/>
            <a:r>
              <a:rPr lang="en-US" sz="4000" dirty="0" smtClean="0">
                <a:latin typeface="Calibri" pitchFamily="34" charset="0"/>
                <a:cs typeface="Calibri" pitchFamily="34" charset="0"/>
              </a:rPr>
              <a:t>Paraphrase what the person before you shared</a:t>
            </a:r>
          </a:p>
          <a:p>
            <a:pPr lvl="1"/>
            <a:r>
              <a:rPr lang="en-US" sz="4000" dirty="0" smtClean="0">
                <a:latin typeface="Calibri" pitchFamily="34" charset="0"/>
                <a:cs typeface="Calibri" pitchFamily="34" charset="0"/>
              </a:rPr>
              <a:t>Share 1 key idea</a:t>
            </a:r>
          </a:p>
          <a:p>
            <a:pPr marL="457200" lvl="1" indent="0">
              <a:buNone/>
            </a:pPr>
            <a:r>
              <a:rPr lang="en-US" sz="4000" dirty="0" smtClean="0">
                <a:latin typeface="Calibri" pitchFamily="34" charset="0"/>
                <a:cs typeface="Calibri" pitchFamily="34" charset="0"/>
              </a:rPr>
              <a:t>(first speaker will paraphrase the last speaker)</a:t>
            </a:r>
            <a:endParaRPr lang="en-US" sz="4000" dirty="0">
              <a:latin typeface="Calibri" pitchFamily="34" charset="0"/>
              <a:cs typeface="Calibri" pitchFamily="34" charset="0"/>
            </a:endParaRPr>
          </a:p>
        </p:txBody>
      </p:sp>
    </p:spTree>
    <p:extLst>
      <p:ext uri="{BB962C8B-B14F-4D97-AF65-F5344CB8AC3E}">
        <p14:creationId xmlns:p14="http://schemas.microsoft.com/office/powerpoint/2010/main" val="32032516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1600200" y="1167825"/>
            <a:ext cx="7086600" cy="553998"/>
          </a:xfrm>
          <a:prstGeom prst="rect">
            <a:avLst/>
          </a:prstGeom>
          <a:noFill/>
        </p:spPr>
        <p:txBody>
          <a:bodyPr wrap="square" rtlCol="0">
            <a:spAutoFit/>
          </a:bodyPr>
          <a:lstStyle/>
          <a:p>
            <a:endParaRPr lang="en-US" sz="3000" b="1" dirty="0">
              <a:solidFill>
                <a:schemeClr val="bg1"/>
              </a:solidFill>
              <a:latin typeface="Arial" pitchFamily="34" charset="0"/>
              <a:cs typeface="Arial" pitchFamily="34" charset="0"/>
            </a:endParaRPr>
          </a:p>
        </p:txBody>
      </p:sp>
      <p:sp>
        <p:nvSpPr>
          <p:cNvPr id="7" name="Rectangle 6"/>
          <p:cNvSpPr/>
          <p:nvPr/>
        </p:nvSpPr>
        <p:spPr>
          <a:xfrm>
            <a:off x="1371600" y="1143000"/>
            <a:ext cx="7772400" cy="769441"/>
          </a:xfrm>
          <a:prstGeom prst="rect">
            <a:avLst/>
          </a:prstGeom>
        </p:spPr>
        <p:txBody>
          <a:bodyPr wrap="square">
            <a:spAutoFit/>
          </a:bodyPr>
          <a:lstStyle/>
          <a:p>
            <a:r>
              <a:rPr lang="en-US" sz="4400" dirty="0" smtClean="0">
                <a:solidFill>
                  <a:schemeClr val="bg1"/>
                </a:solidFill>
                <a:latin typeface="Impact" pitchFamily="34" charset="0"/>
                <a:cs typeface="Arial" pitchFamily="34" charset="0"/>
              </a:rPr>
              <a:t>Setting the Stage</a:t>
            </a:r>
            <a:endParaRPr lang="en-US" sz="4400" dirty="0" smtClean="0">
              <a:solidFill>
                <a:schemeClr val="bg1"/>
              </a:solidFill>
              <a:latin typeface="Impact" pitchFamily="34" charset="0"/>
            </a:endParaRPr>
          </a:p>
        </p:txBody>
      </p:sp>
      <p:sp>
        <p:nvSpPr>
          <p:cNvPr id="2" name="TextBox 1"/>
          <p:cNvSpPr txBox="1"/>
          <p:nvPr/>
        </p:nvSpPr>
        <p:spPr>
          <a:xfrm>
            <a:off x="1567721" y="2078636"/>
            <a:ext cx="5266442" cy="3293209"/>
          </a:xfrm>
          <a:prstGeom prst="rect">
            <a:avLst/>
          </a:prstGeom>
          <a:noFill/>
        </p:spPr>
        <p:txBody>
          <a:bodyPr wrap="none" rtlCol="0">
            <a:spAutoFit/>
          </a:bodyPr>
          <a:lstStyle/>
          <a:p>
            <a:pPr marL="285750" indent="-285750">
              <a:buFont typeface="Arial" pitchFamily="34" charset="0"/>
              <a:buChar char="•"/>
            </a:pPr>
            <a:endParaRPr lang="en-US" sz="800" dirty="0" smtClean="0">
              <a:latin typeface="Calibri" pitchFamily="34" charset="0"/>
              <a:cs typeface="Calibri" pitchFamily="34" charset="0"/>
            </a:endParaRPr>
          </a:p>
          <a:p>
            <a:pPr marL="285750" indent="-285750">
              <a:buFont typeface="Arial" pitchFamily="34" charset="0"/>
              <a:buChar char="•"/>
            </a:pPr>
            <a:endParaRPr lang="en-US" sz="800" dirty="0" smtClean="0">
              <a:latin typeface="Calibri" pitchFamily="34" charset="0"/>
              <a:cs typeface="Calibri" pitchFamily="34" charset="0"/>
            </a:endParaRPr>
          </a:p>
          <a:p>
            <a:pPr marL="285750" indent="-285750">
              <a:buFont typeface="Arial" pitchFamily="34" charset="0"/>
              <a:buChar char="•"/>
            </a:pPr>
            <a:r>
              <a:rPr lang="en-US" sz="3600" dirty="0" smtClean="0">
                <a:latin typeface="Calibri" pitchFamily="34" charset="0"/>
                <a:cs typeface="Calibri" pitchFamily="34" charset="0"/>
              </a:rPr>
              <a:t>Rationale &amp; Purpose</a:t>
            </a:r>
            <a:endParaRPr lang="en-US" sz="3600" dirty="0">
              <a:latin typeface="Calibri" pitchFamily="34" charset="0"/>
              <a:cs typeface="Calibri" pitchFamily="34" charset="0"/>
            </a:endParaRPr>
          </a:p>
          <a:p>
            <a:endParaRPr lang="en-US" sz="1600" dirty="0">
              <a:latin typeface="Calibri" pitchFamily="34" charset="0"/>
              <a:cs typeface="Calibri" pitchFamily="34" charset="0"/>
            </a:endParaRPr>
          </a:p>
          <a:p>
            <a:pPr marL="285750" indent="-285750">
              <a:buFont typeface="Arial" pitchFamily="34" charset="0"/>
              <a:buChar char="•"/>
            </a:pPr>
            <a:r>
              <a:rPr lang="en-US" sz="3600" dirty="0" smtClean="0">
                <a:latin typeface="Calibri" pitchFamily="34" charset="0"/>
                <a:cs typeface="Calibri" pitchFamily="34" charset="0"/>
              </a:rPr>
              <a:t>Grant Expectations</a:t>
            </a:r>
          </a:p>
          <a:p>
            <a:pPr marL="285750" indent="-285750">
              <a:buFont typeface="Arial" pitchFamily="34" charset="0"/>
              <a:buChar char="•"/>
            </a:pPr>
            <a:endParaRPr lang="en-US" sz="1600" dirty="0" smtClean="0">
              <a:latin typeface="Calibri" pitchFamily="34" charset="0"/>
              <a:cs typeface="Calibri" pitchFamily="34" charset="0"/>
            </a:endParaRPr>
          </a:p>
          <a:p>
            <a:pPr marL="285750" indent="-285750">
              <a:buFont typeface="Arial" pitchFamily="34" charset="0"/>
              <a:buChar char="•"/>
            </a:pPr>
            <a:r>
              <a:rPr lang="en-US" sz="3600" dirty="0" smtClean="0">
                <a:latin typeface="Calibri" pitchFamily="34" charset="0"/>
                <a:cs typeface="Calibri" pitchFamily="34" charset="0"/>
              </a:rPr>
              <a:t>Smarter Balanced Update</a:t>
            </a:r>
          </a:p>
          <a:p>
            <a:pPr marL="285750" indent="-285750">
              <a:buFont typeface="Arial" pitchFamily="34" charset="0"/>
              <a:buChar char="•"/>
            </a:pPr>
            <a:endParaRPr lang="en-US" sz="1600" dirty="0" smtClean="0">
              <a:latin typeface="Calibri" pitchFamily="34" charset="0"/>
              <a:cs typeface="Calibri" pitchFamily="34" charset="0"/>
            </a:endParaRPr>
          </a:p>
          <a:p>
            <a:pPr marL="285750" indent="-285750">
              <a:buFont typeface="Arial" pitchFamily="34" charset="0"/>
              <a:buChar char="•"/>
            </a:pPr>
            <a:r>
              <a:rPr lang="en-US" sz="3600" dirty="0" smtClean="0">
                <a:latin typeface="Calibri" pitchFamily="34" charset="0"/>
                <a:cs typeface="Calibri" pitchFamily="34" charset="0"/>
              </a:rPr>
              <a:t>Workshop Norms</a:t>
            </a:r>
          </a:p>
        </p:txBody>
      </p:sp>
    </p:spTree>
    <p:extLst>
      <p:ext uri="{BB962C8B-B14F-4D97-AF65-F5344CB8AC3E}">
        <p14:creationId xmlns:p14="http://schemas.microsoft.com/office/powerpoint/2010/main" val="13631089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914400"/>
            <a:ext cx="8305800" cy="1143000"/>
          </a:xfrm>
        </p:spPr>
        <p:txBody>
          <a:bodyPr>
            <a:normAutofit/>
          </a:bodyPr>
          <a:lstStyle/>
          <a:p>
            <a:pPr algn="l"/>
            <a:r>
              <a:rPr lang="en-US" sz="3900" dirty="0" smtClean="0">
                <a:solidFill>
                  <a:schemeClr val="bg1"/>
                </a:solidFill>
                <a:latin typeface="Impact" pitchFamily="34" charset="0"/>
              </a:rPr>
              <a:t>Digging into the Math Practices</a:t>
            </a:r>
            <a:endParaRPr lang="en-US" sz="3900" dirty="0">
              <a:solidFill>
                <a:schemeClr val="bg1"/>
              </a:solidFill>
              <a:latin typeface="Impact" pitchFamily="34" charset="0"/>
            </a:endParaRPr>
          </a:p>
        </p:txBody>
      </p:sp>
      <p:sp>
        <p:nvSpPr>
          <p:cNvPr id="3" name="Content Placeholder 2"/>
          <p:cNvSpPr>
            <a:spLocks noGrp="1"/>
          </p:cNvSpPr>
          <p:nvPr>
            <p:ph idx="1"/>
          </p:nvPr>
        </p:nvSpPr>
        <p:spPr>
          <a:xfrm>
            <a:off x="1600200" y="2057400"/>
            <a:ext cx="7315200" cy="4525963"/>
          </a:xfrm>
        </p:spPr>
        <p:txBody>
          <a:bodyPr>
            <a:normAutofit fontScale="85000" lnSpcReduction="10000"/>
          </a:bodyPr>
          <a:lstStyle/>
          <a:p>
            <a:pPr marL="57150" indent="0">
              <a:buNone/>
            </a:pPr>
            <a:r>
              <a:rPr lang="en-US" b="1" dirty="0" smtClean="0">
                <a:latin typeface="Calibri" pitchFamily="34" charset="0"/>
                <a:cs typeface="Calibri" pitchFamily="34" charset="0"/>
              </a:rPr>
              <a:t>Connect Practice #1 back to “Fraction Sense”</a:t>
            </a:r>
          </a:p>
          <a:p>
            <a:pPr marL="514350" indent="-457200">
              <a:spcAft>
                <a:spcPts val="1200"/>
              </a:spcAft>
            </a:pPr>
            <a:r>
              <a:rPr lang="en-US" dirty="0" smtClean="0">
                <a:latin typeface="Calibri" pitchFamily="34" charset="0"/>
                <a:cs typeface="Calibri" pitchFamily="34" charset="0"/>
              </a:rPr>
              <a:t>Identify times when you were making sense of the problem</a:t>
            </a:r>
          </a:p>
          <a:p>
            <a:pPr marL="514350" indent="-457200">
              <a:spcAft>
                <a:spcPts val="1200"/>
              </a:spcAft>
            </a:pPr>
            <a:r>
              <a:rPr lang="en-US" dirty="0" smtClean="0">
                <a:latin typeface="Calibri" pitchFamily="34" charset="0"/>
                <a:cs typeface="Calibri" pitchFamily="34" charset="0"/>
              </a:rPr>
              <a:t>Identify times when you were persevering </a:t>
            </a:r>
          </a:p>
          <a:p>
            <a:pPr marL="514350" indent="-457200">
              <a:spcAft>
                <a:spcPts val="1200"/>
              </a:spcAft>
            </a:pPr>
            <a:r>
              <a:rPr lang="en-US" dirty="0" smtClean="0">
                <a:latin typeface="Calibri" pitchFamily="34" charset="0"/>
                <a:cs typeface="Calibri" pitchFamily="34" charset="0"/>
              </a:rPr>
              <a:t>What things prompted you to make sense of problems and persevere in solving them? </a:t>
            </a:r>
          </a:p>
          <a:p>
            <a:pPr marL="514350" indent="-457200">
              <a:spcAft>
                <a:spcPts val="1200"/>
              </a:spcAft>
            </a:pPr>
            <a:r>
              <a:rPr lang="en-US" dirty="0">
                <a:latin typeface="Calibri" pitchFamily="34" charset="0"/>
                <a:cs typeface="Calibri" pitchFamily="34" charset="0"/>
              </a:rPr>
              <a:t>What else is evident in Practice #1 that you did not identify from the </a:t>
            </a:r>
            <a:r>
              <a:rPr lang="en-US" dirty="0" smtClean="0">
                <a:latin typeface="Calibri" pitchFamily="34" charset="0"/>
                <a:cs typeface="Calibri" pitchFamily="34" charset="0"/>
              </a:rPr>
              <a:t>Fraction Sense activity?</a:t>
            </a:r>
            <a:endParaRPr lang="en-US" dirty="0">
              <a:latin typeface="Calibri" pitchFamily="34" charset="0"/>
              <a:cs typeface="Calibri" pitchFamily="34" charset="0"/>
            </a:endParaRPr>
          </a:p>
        </p:txBody>
      </p:sp>
    </p:spTree>
    <p:extLst>
      <p:ext uri="{BB962C8B-B14F-4D97-AF65-F5344CB8AC3E}">
        <p14:creationId xmlns:p14="http://schemas.microsoft.com/office/powerpoint/2010/main" val="18623139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914400"/>
            <a:ext cx="8305800" cy="1143000"/>
          </a:xfrm>
        </p:spPr>
        <p:txBody>
          <a:bodyPr>
            <a:normAutofit/>
          </a:bodyPr>
          <a:lstStyle/>
          <a:p>
            <a:pPr algn="l"/>
            <a:r>
              <a:rPr lang="en-US" sz="3900" dirty="0" smtClean="0">
                <a:solidFill>
                  <a:schemeClr val="bg1"/>
                </a:solidFill>
                <a:latin typeface="Impact" pitchFamily="34" charset="0"/>
              </a:rPr>
              <a:t>Digging into the Math Practices</a:t>
            </a:r>
            <a:endParaRPr lang="en-US" sz="3900" dirty="0">
              <a:solidFill>
                <a:schemeClr val="bg1"/>
              </a:solidFill>
              <a:latin typeface="Impact" pitchFamily="34" charset="0"/>
            </a:endParaRPr>
          </a:p>
        </p:txBody>
      </p:sp>
      <p:sp>
        <p:nvSpPr>
          <p:cNvPr id="3" name="Content Placeholder 2"/>
          <p:cNvSpPr>
            <a:spLocks noGrp="1"/>
          </p:cNvSpPr>
          <p:nvPr>
            <p:ph idx="1"/>
          </p:nvPr>
        </p:nvSpPr>
        <p:spPr>
          <a:xfrm>
            <a:off x="1600200" y="2057400"/>
            <a:ext cx="7315200" cy="4525963"/>
          </a:xfrm>
        </p:spPr>
        <p:txBody>
          <a:bodyPr>
            <a:normAutofit/>
          </a:bodyPr>
          <a:lstStyle/>
          <a:p>
            <a:r>
              <a:rPr lang="en-US" sz="4400" dirty="0" smtClean="0">
                <a:latin typeface="Calibri" pitchFamily="34" charset="0"/>
                <a:cs typeface="Calibri" pitchFamily="34" charset="0"/>
              </a:rPr>
              <a:t>Silently, read </a:t>
            </a:r>
            <a:r>
              <a:rPr lang="en-US" sz="4400" i="1" dirty="0" smtClean="0">
                <a:latin typeface="Calibri" pitchFamily="34" charset="0"/>
                <a:cs typeface="Calibri" pitchFamily="34" charset="0"/>
              </a:rPr>
              <a:t>Math Practice #6: Attend to Precision</a:t>
            </a:r>
          </a:p>
          <a:p>
            <a:r>
              <a:rPr lang="en-US" sz="4400" dirty="0" smtClean="0">
                <a:latin typeface="Calibri" pitchFamily="34" charset="0"/>
                <a:cs typeface="Calibri" pitchFamily="34" charset="0"/>
              </a:rPr>
              <a:t>Note 2-3 key ideas that struck you </a:t>
            </a:r>
          </a:p>
          <a:p>
            <a:pPr marL="0" indent="0">
              <a:buNone/>
            </a:pPr>
            <a:endParaRPr lang="en-US" sz="4400" dirty="0">
              <a:latin typeface="Calibri" pitchFamily="34" charset="0"/>
              <a:cs typeface="Calibri" pitchFamily="34" charset="0"/>
            </a:endParaRPr>
          </a:p>
        </p:txBody>
      </p:sp>
    </p:spTree>
    <p:extLst>
      <p:ext uri="{BB962C8B-B14F-4D97-AF65-F5344CB8AC3E}">
        <p14:creationId xmlns:p14="http://schemas.microsoft.com/office/powerpoint/2010/main" val="17002476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914400"/>
            <a:ext cx="8305800" cy="1143000"/>
          </a:xfrm>
        </p:spPr>
        <p:txBody>
          <a:bodyPr>
            <a:normAutofit/>
          </a:bodyPr>
          <a:lstStyle/>
          <a:p>
            <a:pPr algn="l"/>
            <a:r>
              <a:rPr lang="en-US" sz="3900" dirty="0" smtClean="0">
                <a:solidFill>
                  <a:schemeClr val="bg1"/>
                </a:solidFill>
                <a:latin typeface="Impact" pitchFamily="34" charset="0"/>
              </a:rPr>
              <a:t>Digging into the Math Practices</a:t>
            </a:r>
            <a:endParaRPr lang="en-US" sz="3900" dirty="0">
              <a:solidFill>
                <a:schemeClr val="bg1"/>
              </a:solidFill>
              <a:latin typeface="Impact" pitchFamily="34" charset="0"/>
            </a:endParaRPr>
          </a:p>
        </p:txBody>
      </p:sp>
      <p:sp>
        <p:nvSpPr>
          <p:cNvPr id="3" name="Content Placeholder 2"/>
          <p:cNvSpPr>
            <a:spLocks noGrp="1"/>
          </p:cNvSpPr>
          <p:nvPr>
            <p:ph idx="1"/>
          </p:nvPr>
        </p:nvSpPr>
        <p:spPr>
          <a:xfrm>
            <a:off x="1600200" y="2057400"/>
            <a:ext cx="7315200" cy="4525963"/>
          </a:xfrm>
        </p:spPr>
        <p:txBody>
          <a:bodyPr>
            <a:normAutofit/>
          </a:bodyPr>
          <a:lstStyle/>
          <a:p>
            <a:r>
              <a:rPr lang="en-US" sz="4400" dirty="0" smtClean="0">
                <a:latin typeface="Calibri" pitchFamily="34" charset="0"/>
                <a:cs typeface="Calibri" pitchFamily="34" charset="0"/>
              </a:rPr>
              <a:t>At your table:</a:t>
            </a:r>
          </a:p>
          <a:p>
            <a:pPr lvl="1"/>
            <a:r>
              <a:rPr lang="en-US" sz="4000" dirty="0" smtClean="0">
                <a:latin typeface="Calibri" pitchFamily="34" charset="0"/>
                <a:cs typeface="Calibri" pitchFamily="34" charset="0"/>
              </a:rPr>
              <a:t>Paraphrase what the person before you shared</a:t>
            </a:r>
          </a:p>
          <a:p>
            <a:pPr lvl="1"/>
            <a:r>
              <a:rPr lang="en-US" sz="4000" dirty="0" smtClean="0">
                <a:latin typeface="Calibri" pitchFamily="34" charset="0"/>
                <a:cs typeface="Calibri" pitchFamily="34" charset="0"/>
              </a:rPr>
              <a:t>Share 1 key idea</a:t>
            </a:r>
          </a:p>
          <a:p>
            <a:pPr marL="457200" lvl="1" indent="0">
              <a:buNone/>
            </a:pPr>
            <a:r>
              <a:rPr lang="en-US" sz="4000" dirty="0" smtClean="0">
                <a:latin typeface="Calibri" pitchFamily="34" charset="0"/>
                <a:cs typeface="Calibri" pitchFamily="34" charset="0"/>
              </a:rPr>
              <a:t>(first speaker will paraphrase the last speaker)</a:t>
            </a:r>
            <a:endParaRPr lang="en-US" sz="4000" dirty="0">
              <a:latin typeface="Calibri" pitchFamily="34" charset="0"/>
              <a:cs typeface="Calibri" pitchFamily="34" charset="0"/>
            </a:endParaRPr>
          </a:p>
        </p:txBody>
      </p:sp>
    </p:spTree>
    <p:extLst>
      <p:ext uri="{BB962C8B-B14F-4D97-AF65-F5344CB8AC3E}">
        <p14:creationId xmlns:p14="http://schemas.microsoft.com/office/powerpoint/2010/main" val="35235828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914400"/>
            <a:ext cx="8305800" cy="1143000"/>
          </a:xfrm>
        </p:spPr>
        <p:txBody>
          <a:bodyPr>
            <a:normAutofit/>
          </a:bodyPr>
          <a:lstStyle/>
          <a:p>
            <a:pPr algn="l"/>
            <a:r>
              <a:rPr lang="en-US" sz="3900" dirty="0" smtClean="0">
                <a:solidFill>
                  <a:schemeClr val="bg1"/>
                </a:solidFill>
                <a:latin typeface="Impact" pitchFamily="34" charset="0"/>
              </a:rPr>
              <a:t>Digging into the Math Practices</a:t>
            </a:r>
            <a:endParaRPr lang="en-US" sz="3900" dirty="0">
              <a:solidFill>
                <a:schemeClr val="bg1"/>
              </a:solidFill>
              <a:latin typeface="Impact" pitchFamily="34" charset="0"/>
            </a:endParaRPr>
          </a:p>
        </p:txBody>
      </p:sp>
      <p:sp>
        <p:nvSpPr>
          <p:cNvPr id="3" name="Content Placeholder 2"/>
          <p:cNvSpPr>
            <a:spLocks noGrp="1"/>
          </p:cNvSpPr>
          <p:nvPr>
            <p:ph idx="1"/>
          </p:nvPr>
        </p:nvSpPr>
        <p:spPr>
          <a:xfrm>
            <a:off x="1600200" y="2133600"/>
            <a:ext cx="7315200" cy="4114800"/>
          </a:xfrm>
        </p:spPr>
        <p:txBody>
          <a:bodyPr>
            <a:normAutofit fontScale="85000" lnSpcReduction="20000"/>
          </a:bodyPr>
          <a:lstStyle/>
          <a:p>
            <a:pPr marL="57150" indent="0">
              <a:buNone/>
            </a:pPr>
            <a:r>
              <a:rPr lang="en-US" b="1" dirty="0" smtClean="0">
                <a:latin typeface="Calibri" pitchFamily="34" charset="0"/>
                <a:cs typeface="Calibri" pitchFamily="34" charset="0"/>
              </a:rPr>
              <a:t>Connect Practice #6 back to “Fraction Sense”</a:t>
            </a:r>
          </a:p>
          <a:p>
            <a:pPr marL="514350" indent="-457200">
              <a:spcAft>
                <a:spcPts val="1200"/>
              </a:spcAft>
            </a:pPr>
            <a:r>
              <a:rPr lang="en-US" dirty="0" smtClean="0">
                <a:latin typeface="Calibri" pitchFamily="34" charset="0"/>
                <a:cs typeface="Calibri" pitchFamily="34" charset="0"/>
              </a:rPr>
              <a:t>Identify times when you were making sense of the problem</a:t>
            </a:r>
          </a:p>
          <a:p>
            <a:pPr marL="514350" indent="-457200">
              <a:spcAft>
                <a:spcPts val="1200"/>
              </a:spcAft>
            </a:pPr>
            <a:r>
              <a:rPr lang="en-US" dirty="0" smtClean="0">
                <a:latin typeface="Calibri" pitchFamily="34" charset="0"/>
                <a:cs typeface="Calibri" pitchFamily="34" charset="0"/>
              </a:rPr>
              <a:t>Identify times when you were </a:t>
            </a:r>
            <a:r>
              <a:rPr lang="en-US" dirty="0" smtClean="0">
                <a:latin typeface="Calibri" pitchFamily="34" charset="0"/>
                <a:cs typeface="Calibri" pitchFamily="34" charset="0"/>
              </a:rPr>
              <a:t>attending to precision</a:t>
            </a:r>
            <a:endParaRPr lang="en-US" dirty="0" smtClean="0">
              <a:latin typeface="Calibri" pitchFamily="34" charset="0"/>
              <a:cs typeface="Calibri" pitchFamily="34" charset="0"/>
            </a:endParaRPr>
          </a:p>
          <a:p>
            <a:pPr marL="514350" indent="-457200">
              <a:spcAft>
                <a:spcPts val="1200"/>
              </a:spcAft>
            </a:pPr>
            <a:r>
              <a:rPr lang="en-US" dirty="0" smtClean="0">
                <a:latin typeface="Calibri" pitchFamily="34" charset="0"/>
                <a:cs typeface="Calibri" pitchFamily="34" charset="0"/>
              </a:rPr>
              <a:t>What things prompted you to </a:t>
            </a:r>
            <a:r>
              <a:rPr lang="en-US" dirty="0" smtClean="0">
                <a:latin typeface="Calibri" pitchFamily="34" charset="0"/>
                <a:cs typeface="Calibri" pitchFamily="34" charset="0"/>
              </a:rPr>
              <a:t>attend to precision in </a:t>
            </a:r>
            <a:r>
              <a:rPr lang="en-US" dirty="0" smtClean="0">
                <a:latin typeface="Calibri" pitchFamily="34" charset="0"/>
                <a:cs typeface="Calibri" pitchFamily="34" charset="0"/>
              </a:rPr>
              <a:t>solving them? </a:t>
            </a:r>
          </a:p>
          <a:p>
            <a:pPr marL="514350" indent="-457200">
              <a:spcAft>
                <a:spcPts val="1200"/>
              </a:spcAft>
            </a:pPr>
            <a:r>
              <a:rPr lang="en-US" dirty="0">
                <a:latin typeface="Calibri" pitchFamily="34" charset="0"/>
                <a:cs typeface="Calibri" pitchFamily="34" charset="0"/>
              </a:rPr>
              <a:t>What else is evident in Practice </a:t>
            </a:r>
            <a:r>
              <a:rPr lang="en-US" dirty="0" smtClean="0">
                <a:latin typeface="Calibri" pitchFamily="34" charset="0"/>
                <a:cs typeface="Calibri" pitchFamily="34" charset="0"/>
              </a:rPr>
              <a:t>#6 </a:t>
            </a:r>
            <a:r>
              <a:rPr lang="en-US" dirty="0">
                <a:latin typeface="Calibri" pitchFamily="34" charset="0"/>
                <a:cs typeface="Calibri" pitchFamily="34" charset="0"/>
              </a:rPr>
              <a:t>that you did not identify from the </a:t>
            </a:r>
            <a:r>
              <a:rPr lang="en-US" dirty="0" smtClean="0">
                <a:latin typeface="Calibri" pitchFamily="34" charset="0"/>
                <a:cs typeface="Calibri" pitchFamily="34" charset="0"/>
              </a:rPr>
              <a:t>Fraction Sense activity?</a:t>
            </a:r>
            <a:endParaRPr lang="en-US" dirty="0">
              <a:latin typeface="Calibri" pitchFamily="34" charset="0"/>
              <a:cs typeface="Calibri" pitchFamily="34" charset="0"/>
            </a:endParaRPr>
          </a:p>
        </p:txBody>
      </p:sp>
    </p:spTree>
    <p:extLst>
      <p:ext uri="{BB962C8B-B14F-4D97-AF65-F5344CB8AC3E}">
        <p14:creationId xmlns:p14="http://schemas.microsoft.com/office/powerpoint/2010/main" val="5170605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914400"/>
            <a:ext cx="8305800" cy="1143000"/>
          </a:xfrm>
        </p:spPr>
        <p:txBody>
          <a:bodyPr>
            <a:normAutofit/>
          </a:bodyPr>
          <a:lstStyle/>
          <a:p>
            <a:pPr algn="l"/>
            <a:r>
              <a:rPr lang="en-US" sz="3900" dirty="0" smtClean="0">
                <a:solidFill>
                  <a:schemeClr val="bg1"/>
                </a:solidFill>
                <a:latin typeface="Impact" pitchFamily="34" charset="0"/>
              </a:rPr>
              <a:t>Digging into the Math Practices</a:t>
            </a:r>
            <a:endParaRPr lang="en-US" sz="3900" dirty="0">
              <a:solidFill>
                <a:schemeClr val="bg1"/>
              </a:solidFill>
              <a:latin typeface="Impact" pitchFamily="34" charset="0"/>
            </a:endParaRPr>
          </a:p>
        </p:txBody>
      </p:sp>
      <p:sp>
        <p:nvSpPr>
          <p:cNvPr id="3" name="Content Placeholder 2"/>
          <p:cNvSpPr>
            <a:spLocks noGrp="1"/>
          </p:cNvSpPr>
          <p:nvPr>
            <p:ph idx="1"/>
          </p:nvPr>
        </p:nvSpPr>
        <p:spPr>
          <a:xfrm>
            <a:off x="1600200" y="2057400"/>
            <a:ext cx="7315200" cy="4525963"/>
          </a:xfrm>
        </p:spPr>
        <p:txBody>
          <a:bodyPr>
            <a:normAutofit/>
          </a:bodyPr>
          <a:lstStyle/>
          <a:p>
            <a:r>
              <a:rPr lang="en-US" sz="4400" dirty="0" smtClean="0">
                <a:latin typeface="Calibri" pitchFamily="34" charset="0"/>
                <a:cs typeface="Calibri" pitchFamily="34" charset="0"/>
              </a:rPr>
              <a:t>Silently, read </a:t>
            </a:r>
            <a:r>
              <a:rPr lang="en-US" sz="4400" i="1" dirty="0" smtClean="0">
                <a:latin typeface="Calibri" pitchFamily="34" charset="0"/>
                <a:cs typeface="Calibri" pitchFamily="34" charset="0"/>
              </a:rPr>
              <a:t>Math Practice #4: Model with Mathematics</a:t>
            </a:r>
          </a:p>
          <a:p>
            <a:r>
              <a:rPr lang="en-US" sz="4400" dirty="0" smtClean="0">
                <a:latin typeface="Calibri" pitchFamily="34" charset="0"/>
                <a:cs typeface="Calibri" pitchFamily="34" charset="0"/>
              </a:rPr>
              <a:t>Note 2-3 key ideas that struck you </a:t>
            </a:r>
          </a:p>
          <a:p>
            <a:pPr marL="0" indent="0">
              <a:buNone/>
            </a:pPr>
            <a:endParaRPr lang="en-US" sz="4400" dirty="0">
              <a:latin typeface="Calibri" pitchFamily="34" charset="0"/>
              <a:cs typeface="Calibri" pitchFamily="34" charset="0"/>
            </a:endParaRPr>
          </a:p>
        </p:txBody>
      </p:sp>
    </p:spTree>
    <p:extLst>
      <p:ext uri="{BB962C8B-B14F-4D97-AF65-F5344CB8AC3E}">
        <p14:creationId xmlns:p14="http://schemas.microsoft.com/office/powerpoint/2010/main" val="19276509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914400"/>
            <a:ext cx="8305800" cy="1143000"/>
          </a:xfrm>
        </p:spPr>
        <p:txBody>
          <a:bodyPr>
            <a:normAutofit/>
          </a:bodyPr>
          <a:lstStyle/>
          <a:p>
            <a:pPr algn="l"/>
            <a:r>
              <a:rPr lang="en-US" sz="3900" dirty="0" smtClean="0">
                <a:solidFill>
                  <a:schemeClr val="bg1"/>
                </a:solidFill>
                <a:latin typeface="Impact" pitchFamily="34" charset="0"/>
              </a:rPr>
              <a:t>Digging into the Math Practices</a:t>
            </a:r>
            <a:endParaRPr lang="en-US" sz="3900" dirty="0">
              <a:solidFill>
                <a:schemeClr val="bg1"/>
              </a:solidFill>
              <a:latin typeface="Impact" pitchFamily="34" charset="0"/>
            </a:endParaRPr>
          </a:p>
        </p:txBody>
      </p:sp>
      <p:sp>
        <p:nvSpPr>
          <p:cNvPr id="3" name="Content Placeholder 2"/>
          <p:cNvSpPr>
            <a:spLocks noGrp="1"/>
          </p:cNvSpPr>
          <p:nvPr>
            <p:ph idx="1"/>
          </p:nvPr>
        </p:nvSpPr>
        <p:spPr>
          <a:xfrm>
            <a:off x="1600200" y="2057400"/>
            <a:ext cx="7315200" cy="4525963"/>
          </a:xfrm>
        </p:spPr>
        <p:txBody>
          <a:bodyPr>
            <a:normAutofit/>
          </a:bodyPr>
          <a:lstStyle/>
          <a:p>
            <a:r>
              <a:rPr lang="en-US" sz="4400" dirty="0" smtClean="0">
                <a:latin typeface="Calibri" pitchFamily="34" charset="0"/>
                <a:cs typeface="Calibri" pitchFamily="34" charset="0"/>
              </a:rPr>
              <a:t>At your table:</a:t>
            </a:r>
          </a:p>
          <a:p>
            <a:pPr lvl="1"/>
            <a:r>
              <a:rPr lang="en-US" sz="4000" dirty="0" smtClean="0">
                <a:latin typeface="Calibri" pitchFamily="34" charset="0"/>
                <a:cs typeface="Calibri" pitchFamily="34" charset="0"/>
              </a:rPr>
              <a:t>Paraphrase what the person before you shared</a:t>
            </a:r>
          </a:p>
          <a:p>
            <a:pPr lvl="1"/>
            <a:r>
              <a:rPr lang="en-US" sz="4000" dirty="0" smtClean="0">
                <a:latin typeface="Calibri" pitchFamily="34" charset="0"/>
                <a:cs typeface="Calibri" pitchFamily="34" charset="0"/>
              </a:rPr>
              <a:t>Share 1 key idea</a:t>
            </a:r>
          </a:p>
          <a:p>
            <a:pPr marL="457200" lvl="1" indent="0">
              <a:buNone/>
            </a:pPr>
            <a:r>
              <a:rPr lang="en-US" sz="4000" dirty="0" smtClean="0">
                <a:latin typeface="Calibri" pitchFamily="34" charset="0"/>
                <a:cs typeface="Calibri" pitchFamily="34" charset="0"/>
              </a:rPr>
              <a:t>(first speaker will paraphrase the last speaker)</a:t>
            </a:r>
            <a:endParaRPr lang="en-US" sz="4000" dirty="0">
              <a:latin typeface="Calibri" pitchFamily="34" charset="0"/>
              <a:cs typeface="Calibri" pitchFamily="34" charset="0"/>
            </a:endParaRPr>
          </a:p>
        </p:txBody>
      </p:sp>
    </p:spTree>
    <p:extLst>
      <p:ext uri="{BB962C8B-B14F-4D97-AF65-F5344CB8AC3E}">
        <p14:creationId xmlns:p14="http://schemas.microsoft.com/office/powerpoint/2010/main" val="16046781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914400"/>
            <a:ext cx="8305800" cy="1143000"/>
          </a:xfrm>
        </p:spPr>
        <p:txBody>
          <a:bodyPr>
            <a:normAutofit/>
          </a:bodyPr>
          <a:lstStyle/>
          <a:p>
            <a:pPr algn="l"/>
            <a:r>
              <a:rPr lang="en-US" sz="3900" dirty="0" smtClean="0">
                <a:solidFill>
                  <a:schemeClr val="bg1"/>
                </a:solidFill>
                <a:latin typeface="Impact" pitchFamily="34" charset="0"/>
              </a:rPr>
              <a:t>Digging into the Math Practices</a:t>
            </a:r>
            <a:endParaRPr lang="en-US" sz="3900" dirty="0">
              <a:solidFill>
                <a:schemeClr val="bg1"/>
              </a:solidFill>
              <a:latin typeface="Impact" pitchFamily="34" charset="0"/>
            </a:endParaRPr>
          </a:p>
        </p:txBody>
      </p:sp>
      <p:sp>
        <p:nvSpPr>
          <p:cNvPr id="3" name="Content Placeholder 2"/>
          <p:cNvSpPr>
            <a:spLocks noGrp="1"/>
          </p:cNvSpPr>
          <p:nvPr>
            <p:ph idx="1"/>
          </p:nvPr>
        </p:nvSpPr>
        <p:spPr>
          <a:xfrm>
            <a:off x="1600200" y="2057400"/>
            <a:ext cx="7315200" cy="4525963"/>
          </a:xfrm>
        </p:spPr>
        <p:txBody>
          <a:bodyPr>
            <a:normAutofit/>
          </a:bodyPr>
          <a:lstStyle/>
          <a:p>
            <a:pPr marL="57150" indent="0" algn="ctr">
              <a:buNone/>
            </a:pPr>
            <a:r>
              <a:rPr lang="en-US" sz="3600" b="1" dirty="0" smtClean="0">
                <a:latin typeface="Calibri" pitchFamily="34" charset="0"/>
                <a:cs typeface="Calibri" pitchFamily="34" charset="0"/>
              </a:rPr>
              <a:t>Connect Practice #4 back to                        “Fraction Sense”</a:t>
            </a:r>
          </a:p>
          <a:p>
            <a:pPr marL="57150" indent="0">
              <a:buNone/>
            </a:pPr>
            <a:endParaRPr lang="en-US" sz="2800" b="1" dirty="0" smtClean="0">
              <a:latin typeface="Calibri" pitchFamily="34" charset="0"/>
              <a:cs typeface="Calibri" pitchFamily="34" charset="0"/>
            </a:endParaRPr>
          </a:p>
          <a:p>
            <a:pPr marL="57150" indent="0" algn="ctr">
              <a:spcAft>
                <a:spcPts val="1200"/>
              </a:spcAft>
              <a:buNone/>
            </a:pPr>
            <a:r>
              <a:rPr lang="en-US" sz="3600" dirty="0" smtClean="0">
                <a:latin typeface="Calibri" pitchFamily="34" charset="0"/>
                <a:cs typeface="Calibri" pitchFamily="34" charset="0"/>
              </a:rPr>
              <a:t>Definition of “Model”</a:t>
            </a:r>
            <a:endParaRPr lang="en-US" sz="3600" dirty="0">
              <a:latin typeface="Calibri" pitchFamily="34" charset="0"/>
              <a:cs typeface="Calibri" pitchFamily="34" charset="0"/>
            </a:endParaRPr>
          </a:p>
        </p:txBody>
      </p:sp>
    </p:spTree>
    <p:extLst>
      <p:ext uri="{BB962C8B-B14F-4D97-AF65-F5344CB8AC3E}">
        <p14:creationId xmlns:p14="http://schemas.microsoft.com/office/powerpoint/2010/main" val="39401087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1600200" y="1167825"/>
            <a:ext cx="7086600" cy="553998"/>
          </a:xfrm>
          <a:prstGeom prst="rect">
            <a:avLst/>
          </a:prstGeom>
          <a:noFill/>
        </p:spPr>
        <p:txBody>
          <a:bodyPr wrap="square" rtlCol="0">
            <a:spAutoFit/>
          </a:bodyPr>
          <a:lstStyle/>
          <a:p>
            <a:endParaRPr lang="en-US" sz="3000" b="1" dirty="0">
              <a:solidFill>
                <a:schemeClr val="bg1"/>
              </a:solidFill>
              <a:latin typeface="Arial" pitchFamily="34" charset="0"/>
              <a:cs typeface="Arial" pitchFamily="34" charset="0"/>
            </a:endParaRPr>
          </a:p>
        </p:txBody>
      </p:sp>
      <p:sp>
        <p:nvSpPr>
          <p:cNvPr id="7" name="Rectangle 6"/>
          <p:cNvSpPr/>
          <p:nvPr/>
        </p:nvSpPr>
        <p:spPr>
          <a:xfrm>
            <a:off x="1371600" y="1143000"/>
            <a:ext cx="7772400" cy="769441"/>
          </a:xfrm>
          <a:prstGeom prst="rect">
            <a:avLst/>
          </a:prstGeom>
        </p:spPr>
        <p:txBody>
          <a:bodyPr wrap="square">
            <a:spAutoFit/>
          </a:bodyPr>
          <a:lstStyle/>
          <a:p>
            <a:r>
              <a:rPr lang="en-US" sz="4400" dirty="0" smtClean="0">
                <a:solidFill>
                  <a:schemeClr val="bg1"/>
                </a:solidFill>
                <a:latin typeface="Impact" pitchFamily="34" charset="0"/>
                <a:cs typeface="Arial" pitchFamily="34" charset="0"/>
              </a:rPr>
              <a:t>Modeling with Mathematics</a:t>
            </a:r>
            <a:endParaRPr lang="en-US" sz="4400" dirty="0" smtClean="0">
              <a:solidFill>
                <a:schemeClr val="bg1"/>
              </a:solidFill>
              <a:latin typeface="Impact"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002790539"/>
              </p:ext>
            </p:extLst>
          </p:nvPr>
        </p:nvGraphicFramePr>
        <p:xfrm>
          <a:off x="1371600" y="1912441"/>
          <a:ext cx="7772400" cy="4960600"/>
        </p:xfrm>
        <a:graphic>
          <a:graphicData uri="http://schemas.openxmlformats.org/drawingml/2006/table">
            <a:tbl>
              <a:tblPr firstRow="1" bandRow="1">
                <a:tableStyleId>{7DF18680-E054-41AD-8BC1-D1AEF772440D}</a:tableStyleId>
              </a:tblPr>
              <a:tblGrid>
                <a:gridCol w="3581400"/>
                <a:gridCol w="4191000"/>
              </a:tblGrid>
              <a:tr h="350719">
                <a:tc>
                  <a:txBody>
                    <a:bodyPr/>
                    <a:lstStyle/>
                    <a:p>
                      <a:pPr algn="ctr"/>
                      <a:r>
                        <a:rPr lang="en-US" sz="2800" dirty="0" smtClean="0">
                          <a:solidFill>
                            <a:schemeClr val="tx1"/>
                          </a:solidFill>
                          <a:latin typeface="Calibri" pitchFamily="34" charset="0"/>
                          <a:cs typeface="Calibri" pitchFamily="34" charset="0"/>
                        </a:rPr>
                        <a:t>Not Modeling</a:t>
                      </a:r>
                      <a:endParaRPr lang="en-US" sz="2800" dirty="0">
                        <a:solidFill>
                          <a:schemeClr val="tx1"/>
                        </a:solidFill>
                        <a:latin typeface="Calibri" pitchFamily="34" charset="0"/>
                        <a:cs typeface="Calibri" pitchFamily="34" charset="0"/>
                      </a:endParaRPr>
                    </a:p>
                  </a:txBody>
                  <a:tcPr>
                    <a:lnB w="12700" cap="flat" cmpd="sng" algn="ctr">
                      <a:solidFill>
                        <a:schemeClr val="tx1"/>
                      </a:solidFill>
                      <a:prstDash val="solid"/>
                      <a:round/>
                      <a:headEnd type="none" w="med" len="med"/>
                      <a:tailEnd type="none" w="med" len="med"/>
                    </a:lnB>
                    <a:solidFill>
                      <a:srgbClr val="CC6600"/>
                    </a:solidFill>
                  </a:tcPr>
                </a:tc>
                <a:tc>
                  <a:txBody>
                    <a:bodyPr/>
                    <a:lstStyle/>
                    <a:p>
                      <a:pPr algn="ctr"/>
                      <a:r>
                        <a:rPr lang="en-US" sz="2800" dirty="0" smtClean="0">
                          <a:solidFill>
                            <a:schemeClr val="tx1"/>
                          </a:solidFill>
                          <a:latin typeface="Calibri" pitchFamily="34" charset="0"/>
                          <a:cs typeface="Calibri" pitchFamily="34" charset="0"/>
                        </a:rPr>
                        <a:t>Modeling</a:t>
                      </a:r>
                      <a:endParaRPr lang="en-US" sz="2800" dirty="0">
                        <a:solidFill>
                          <a:schemeClr val="tx1"/>
                        </a:solidFill>
                        <a:latin typeface="Calibri" pitchFamily="34" charset="0"/>
                        <a:cs typeface="Calibri" pitchFamily="34" charset="0"/>
                      </a:endParaRPr>
                    </a:p>
                  </a:txBody>
                  <a:tcPr>
                    <a:lnB w="12700" cap="flat" cmpd="sng" algn="ctr">
                      <a:solidFill>
                        <a:schemeClr val="tx1"/>
                      </a:solidFill>
                      <a:prstDash val="solid"/>
                      <a:round/>
                      <a:headEnd type="none" w="med" len="med"/>
                      <a:tailEnd type="none" w="med" len="med"/>
                    </a:lnB>
                    <a:solidFill>
                      <a:srgbClr val="CC6600"/>
                    </a:solidFill>
                  </a:tcPr>
                </a:tc>
              </a:tr>
              <a:tr h="44424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kern="1200" dirty="0" smtClean="0">
                          <a:effectLst/>
                          <a:latin typeface="Calibri" pitchFamily="34" charset="0"/>
                          <a:cs typeface="Calibri" pitchFamily="34" charset="0"/>
                        </a:rPr>
                        <a:t>Use a tape diagram to solve the following problem: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kern="1200" dirty="0" smtClean="0">
                        <a:effectLst/>
                        <a:latin typeface="Calibri" pitchFamily="34" charset="0"/>
                        <a:cs typeface="Calibri"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200" kern="1200" dirty="0" smtClean="0">
                          <a:effectLst/>
                          <a:latin typeface="Calibri" pitchFamily="34" charset="0"/>
                          <a:cs typeface="Calibri" pitchFamily="34" charset="0"/>
                        </a:rPr>
                        <a:t>The water slides at the amusement park cost $.50 more than the roller coaster.  John rode on the water slides 5 times and on the roller coaster 4 times.  He spent $25 on all the rides.                       How much money did he spend on the water slides?</a:t>
                      </a:r>
                    </a:p>
                    <a:p>
                      <a:endParaRPr lang="en-US"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fontAlgn="base">
                        <a:spcBef>
                          <a:spcPct val="0"/>
                        </a:spcBef>
                        <a:spcAft>
                          <a:spcPct val="0"/>
                        </a:spcAft>
                      </a:pPr>
                      <a:r>
                        <a:rPr kumimoji="0" lang="en-US" sz="2200" u="none" strike="noStrike" cap="none" normalizeH="0" baseline="0" dirty="0" smtClean="0">
                          <a:ln>
                            <a:noFill/>
                          </a:ln>
                          <a:effectLst/>
                          <a:latin typeface="Calibri" pitchFamily="34" charset="0"/>
                          <a:cs typeface="Calibri" pitchFamily="34" charset="0"/>
                        </a:rPr>
                        <a:t>Angel and Jayden were at track practice. The track is 2/5 km around. Angel ran 1 lap in 2 min. Jayden ran 3 laps in 5 min.</a:t>
                      </a:r>
                    </a:p>
                    <a:p>
                      <a:pPr marL="457200" lvl="0" indent="-457200" fontAlgn="base">
                        <a:spcBef>
                          <a:spcPct val="0"/>
                        </a:spcBef>
                        <a:spcAft>
                          <a:spcPct val="0"/>
                        </a:spcAft>
                        <a:buFont typeface="+mj-lt"/>
                        <a:buAutoNum type="arabicPeriod"/>
                      </a:pPr>
                      <a:r>
                        <a:rPr kumimoji="0" lang="en-US" sz="2200" u="none" strike="noStrike" cap="none" normalizeH="0" baseline="0" dirty="0" smtClean="0">
                          <a:ln>
                            <a:noFill/>
                          </a:ln>
                          <a:effectLst/>
                          <a:latin typeface="Calibri" pitchFamily="34" charset="0"/>
                          <a:cs typeface="Calibri" pitchFamily="34" charset="0"/>
                        </a:rPr>
                        <a:t>How many minutes does it take Angel to run one kilometer? What about Jayden?</a:t>
                      </a:r>
                    </a:p>
                    <a:p>
                      <a:pPr marL="457200" lvl="0" indent="-457200" fontAlgn="base">
                        <a:spcBef>
                          <a:spcPct val="0"/>
                        </a:spcBef>
                        <a:spcAft>
                          <a:spcPct val="0"/>
                        </a:spcAft>
                        <a:buFont typeface="+mj-lt"/>
                        <a:buAutoNum type="arabicPeriod"/>
                      </a:pPr>
                      <a:r>
                        <a:rPr kumimoji="0" lang="en-US" sz="2200" u="none" strike="noStrike" cap="none" normalizeH="0" baseline="0" dirty="0" smtClean="0">
                          <a:ln>
                            <a:noFill/>
                          </a:ln>
                          <a:effectLst/>
                          <a:latin typeface="Calibri" pitchFamily="34" charset="0"/>
                          <a:cs typeface="Calibri" pitchFamily="34" charset="0"/>
                        </a:rPr>
                        <a:t>How far does Angel run in one minute? What about Jayden?</a:t>
                      </a:r>
                    </a:p>
                    <a:p>
                      <a:pPr marL="457200" lvl="0" indent="-457200" fontAlgn="base">
                        <a:spcBef>
                          <a:spcPct val="0"/>
                        </a:spcBef>
                        <a:spcAft>
                          <a:spcPct val="0"/>
                        </a:spcAft>
                        <a:buFont typeface="+mj-lt"/>
                        <a:buAutoNum type="arabicPeriod"/>
                      </a:pPr>
                      <a:r>
                        <a:rPr kumimoji="0" lang="en-US" sz="2200" u="none" strike="noStrike" cap="none" normalizeH="0" baseline="0" dirty="0" smtClean="0">
                          <a:ln>
                            <a:noFill/>
                          </a:ln>
                          <a:effectLst/>
                          <a:latin typeface="Calibri" pitchFamily="34" charset="0"/>
                          <a:cs typeface="Calibri" pitchFamily="34" charset="0"/>
                        </a:rPr>
                        <a:t>Who is running faster?                       Explain your reasoning.</a:t>
                      </a:r>
                      <a:endParaRPr lang="en-US" sz="2200" dirty="0" smtClean="0">
                        <a:latin typeface="Calibri" pitchFamily="34" charset="0"/>
                        <a:cs typeface="Calibri" pitchFamily="34" charset="0"/>
                      </a:endParaRPr>
                    </a:p>
                    <a:p>
                      <a:endParaRPr lang="en-US"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884743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838200"/>
            <a:ext cx="8229600" cy="639763"/>
          </a:xfrm>
        </p:spPr>
        <p:txBody>
          <a:bodyPr>
            <a:noAutofit/>
          </a:bodyPr>
          <a:lstStyle/>
          <a:p>
            <a:pPr algn="l"/>
            <a:r>
              <a:rPr lang="en-US" dirty="0" smtClean="0">
                <a:solidFill>
                  <a:schemeClr val="bg1"/>
                </a:solidFill>
                <a:latin typeface="Impact" pitchFamily="34" charset="0"/>
              </a:rPr>
              <a:t/>
            </a:r>
            <a:br>
              <a:rPr lang="en-US" dirty="0" smtClean="0">
                <a:solidFill>
                  <a:schemeClr val="bg1"/>
                </a:solidFill>
                <a:latin typeface="Impact" pitchFamily="34" charset="0"/>
              </a:rPr>
            </a:br>
            <a:r>
              <a:rPr lang="en-US" dirty="0" smtClean="0">
                <a:solidFill>
                  <a:schemeClr val="bg1"/>
                </a:solidFill>
                <a:latin typeface="Impact" pitchFamily="34" charset="0"/>
              </a:rPr>
              <a:t>Lunch</a:t>
            </a:r>
            <a:endParaRPr lang="en-US" dirty="0">
              <a:solidFill>
                <a:schemeClr val="bg1"/>
              </a:solidFill>
              <a:latin typeface="Impact" pitchFamily="34" charset="0"/>
            </a:endParaRPr>
          </a:p>
        </p:txBody>
      </p:sp>
      <p:sp>
        <p:nvSpPr>
          <p:cNvPr id="5" name="Rectangle 1"/>
          <p:cNvSpPr>
            <a:spLocks noGrp="1" noChangeArrowheads="1"/>
          </p:cNvSpPr>
          <p:nvPr>
            <p:ph type="body" sz="quarter" idx="13"/>
          </p:nvPr>
        </p:nvSpPr>
        <p:spPr bwMode="auto">
          <a:xfrm>
            <a:off x="1447800" y="3149262"/>
            <a:ext cx="75438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tabLst/>
            </a:pPr>
            <a:r>
              <a:rPr lang="en-US" sz="4400" dirty="0" smtClean="0">
                <a:latin typeface="Calibri" pitchFamily="34" charset="0"/>
                <a:cs typeface="Calibri" pitchFamily="34" charset="0"/>
              </a:rPr>
              <a:t>1 hour ~ Enjoy!</a:t>
            </a:r>
          </a:p>
          <a:p>
            <a:pPr marL="0" marR="0" lvl="0" indent="0" algn="ctr" defTabSz="914400" rtl="0" eaLnBrk="1" fontAlgn="base" latinLnBrk="0" hangingPunct="1">
              <a:lnSpc>
                <a:spcPct val="150000"/>
              </a:lnSpc>
              <a:spcBef>
                <a:spcPct val="0"/>
              </a:spcBef>
              <a:spcAft>
                <a:spcPct val="0"/>
              </a:spcAft>
              <a:buClrTx/>
              <a:buSzTx/>
              <a:tabLst/>
            </a:pPr>
            <a:endParaRPr lang="en-US" sz="4400" dirty="0" smtClean="0">
              <a:latin typeface="Calibri" pitchFamily="34" charset="0"/>
              <a:cs typeface="Calibri" pitchFamily="34" charset="0"/>
            </a:endParaRPr>
          </a:p>
          <a:p>
            <a:pPr marL="400050" lvl="1" indent="0" eaLnBrk="0" fontAlgn="base" hangingPunct="0">
              <a:spcBef>
                <a:spcPct val="0"/>
              </a:spcBef>
              <a:spcAft>
                <a:spcPct val="0"/>
              </a:spcAft>
              <a:buNone/>
            </a:pPr>
            <a:endParaRPr lang="en-US" sz="1400" dirty="0" smtClean="0"/>
          </a:p>
          <a:p>
            <a:pPr marL="0" indent="0" eaLnBrk="0" fontAlgn="base" hangingPunct="0">
              <a:spcBef>
                <a:spcPct val="0"/>
              </a:spcBef>
              <a:spcAft>
                <a:spcPct val="0"/>
              </a:spcAft>
              <a:buFontTx/>
              <a:buChar char="•"/>
            </a:pPr>
            <a:endParaRPr lang="en-US" sz="1600" dirty="0">
              <a:latin typeface="Calibri"/>
              <a:ea typeface="Calibri"/>
              <a:cs typeface="Times New Roman"/>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094102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838200"/>
            <a:ext cx="8229600" cy="639763"/>
          </a:xfrm>
        </p:spPr>
        <p:txBody>
          <a:bodyPr>
            <a:normAutofit fontScale="90000"/>
          </a:bodyPr>
          <a:lstStyle/>
          <a:p>
            <a:pPr algn="l"/>
            <a:r>
              <a:rPr lang="en-US" dirty="0" smtClean="0">
                <a:solidFill>
                  <a:schemeClr val="bg1"/>
                </a:solidFill>
                <a:latin typeface="Impact" pitchFamily="34" charset="0"/>
              </a:rPr>
              <a:t/>
            </a:r>
            <a:br>
              <a:rPr lang="en-US" dirty="0" smtClean="0">
                <a:solidFill>
                  <a:schemeClr val="bg1"/>
                </a:solidFill>
                <a:latin typeface="Impact" pitchFamily="34" charset="0"/>
              </a:rPr>
            </a:br>
            <a:r>
              <a:rPr lang="en-US" dirty="0" smtClean="0">
                <a:solidFill>
                  <a:schemeClr val="bg1"/>
                </a:solidFill>
                <a:latin typeface="Impact" pitchFamily="34" charset="0"/>
              </a:rPr>
              <a:t>Math Practices in Action</a:t>
            </a:r>
            <a:endParaRPr lang="en-US" dirty="0">
              <a:solidFill>
                <a:schemeClr val="bg1"/>
              </a:solidFill>
              <a:latin typeface="Impact" pitchFamily="34" charset="0"/>
            </a:endParaRPr>
          </a:p>
        </p:txBody>
      </p:sp>
      <p:sp>
        <p:nvSpPr>
          <p:cNvPr id="5" name="Rectangle 1"/>
          <p:cNvSpPr>
            <a:spLocks noGrp="1" noChangeArrowheads="1"/>
          </p:cNvSpPr>
          <p:nvPr>
            <p:ph type="body" sz="quarter" idx="13"/>
          </p:nvPr>
        </p:nvSpPr>
        <p:spPr bwMode="auto">
          <a:xfrm>
            <a:off x="1447800" y="4256515"/>
            <a:ext cx="7543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00050" lvl="1" indent="0" eaLnBrk="0" fontAlgn="base" hangingPunct="0">
              <a:spcBef>
                <a:spcPct val="0"/>
              </a:spcBef>
              <a:spcAft>
                <a:spcPct val="0"/>
              </a:spcAft>
              <a:buNone/>
            </a:pPr>
            <a:endParaRPr lang="en-US" sz="1400" dirty="0" smtClean="0"/>
          </a:p>
          <a:p>
            <a:pPr marL="0" indent="0" eaLnBrk="0" fontAlgn="base" hangingPunct="0">
              <a:spcBef>
                <a:spcPct val="0"/>
              </a:spcBef>
              <a:spcAft>
                <a:spcPct val="0"/>
              </a:spcAft>
              <a:buFontTx/>
              <a:buChar char="•"/>
            </a:pPr>
            <a:endParaRPr lang="en-US" sz="1600" dirty="0">
              <a:latin typeface="Calibri"/>
              <a:ea typeface="Calibri"/>
              <a:cs typeface="Times New Roman"/>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extBox 2"/>
          <p:cNvSpPr txBox="1"/>
          <p:nvPr/>
        </p:nvSpPr>
        <p:spPr>
          <a:xfrm>
            <a:off x="1370351" y="1981200"/>
            <a:ext cx="6358279" cy="646331"/>
          </a:xfrm>
          <a:prstGeom prst="rect">
            <a:avLst/>
          </a:prstGeom>
          <a:noFill/>
        </p:spPr>
        <p:txBody>
          <a:bodyPr wrap="none" rtlCol="0">
            <a:spAutoFit/>
          </a:bodyPr>
          <a:lstStyle/>
          <a:p>
            <a:r>
              <a:rPr lang="en-US" sz="3600" b="1" dirty="0" smtClean="0">
                <a:latin typeface="Calibri" pitchFamily="34" charset="0"/>
                <a:cs typeface="Calibri" pitchFamily="34" charset="0"/>
              </a:rPr>
              <a:t>Building Proportional Reasoning</a:t>
            </a:r>
          </a:p>
        </p:txBody>
      </p:sp>
      <p:sp>
        <p:nvSpPr>
          <p:cNvPr id="4" name="TextBox 3"/>
          <p:cNvSpPr txBox="1"/>
          <p:nvPr/>
        </p:nvSpPr>
        <p:spPr>
          <a:xfrm>
            <a:off x="1447800" y="2819400"/>
            <a:ext cx="7848600" cy="1754326"/>
          </a:xfrm>
          <a:prstGeom prst="rect">
            <a:avLst/>
          </a:prstGeom>
          <a:noFill/>
        </p:spPr>
        <p:txBody>
          <a:bodyPr wrap="square" rtlCol="0">
            <a:spAutoFit/>
          </a:bodyPr>
          <a:lstStyle/>
          <a:p>
            <a:r>
              <a:rPr lang="en-US" sz="3200" i="1" dirty="0" smtClean="0">
                <a:latin typeface="Calibri" pitchFamily="34" charset="0"/>
                <a:cs typeface="Calibri" pitchFamily="34" charset="0"/>
              </a:rPr>
              <a:t>Consider the following:</a:t>
            </a:r>
          </a:p>
          <a:p>
            <a:endParaRPr lang="en-US" sz="1200" i="1" dirty="0" smtClean="0">
              <a:latin typeface="Calibri" pitchFamily="34" charset="0"/>
              <a:cs typeface="Calibri" pitchFamily="34" charset="0"/>
            </a:endParaRPr>
          </a:p>
          <a:p>
            <a:r>
              <a:rPr lang="en-US" sz="3200" dirty="0" smtClean="0">
                <a:latin typeface="Calibri" pitchFamily="34" charset="0"/>
                <a:cs typeface="Calibri" pitchFamily="34" charset="0"/>
              </a:rPr>
              <a:t>A juice mixture is made by combining 3 cups of lemonade and 2 cups of grape juice.</a:t>
            </a:r>
            <a:endParaRPr lang="en-US" sz="3200" dirty="0">
              <a:latin typeface="Calibri" pitchFamily="34" charset="0"/>
              <a:cs typeface="Calibri" pitchFamily="34" charset="0"/>
            </a:endParaRPr>
          </a:p>
        </p:txBody>
      </p:sp>
      <p:grpSp>
        <p:nvGrpSpPr>
          <p:cNvPr id="12" name="Group 11"/>
          <p:cNvGrpSpPr/>
          <p:nvPr/>
        </p:nvGrpSpPr>
        <p:grpSpPr>
          <a:xfrm>
            <a:off x="3811249" y="4719403"/>
            <a:ext cx="2667000" cy="1524000"/>
            <a:chOff x="2133600" y="4419600"/>
            <a:chExt cx="2667000" cy="1524000"/>
          </a:xfrm>
        </p:grpSpPr>
        <p:sp>
          <p:nvSpPr>
            <p:cNvPr id="6" name="Can 5"/>
            <p:cNvSpPr/>
            <p:nvPr/>
          </p:nvSpPr>
          <p:spPr>
            <a:xfrm>
              <a:off x="2133600" y="4419600"/>
              <a:ext cx="685800" cy="609600"/>
            </a:xfrm>
            <a:prstGeom prst="can">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L</a:t>
              </a:r>
              <a:endParaRPr lang="en-US" dirty="0"/>
            </a:p>
          </p:txBody>
        </p:sp>
        <p:sp>
          <p:nvSpPr>
            <p:cNvPr id="7" name="Can 6"/>
            <p:cNvSpPr/>
            <p:nvPr/>
          </p:nvSpPr>
          <p:spPr>
            <a:xfrm>
              <a:off x="4114800" y="4419600"/>
              <a:ext cx="685800" cy="609600"/>
            </a:xfrm>
            <a:prstGeom prst="can">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L</a:t>
              </a:r>
              <a:endParaRPr lang="en-US" dirty="0"/>
            </a:p>
          </p:txBody>
        </p:sp>
        <p:sp>
          <p:nvSpPr>
            <p:cNvPr id="8" name="Can 7"/>
            <p:cNvSpPr/>
            <p:nvPr/>
          </p:nvSpPr>
          <p:spPr>
            <a:xfrm>
              <a:off x="3112957" y="4419600"/>
              <a:ext cx="685800" cy="609600"/>
            </a:xfrm>
            <a:prstGeom prst="can">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L</a:t>
              </a:r>
            </a:p>
          </p:txBody>
        </p:sp>
        <p:sp>
          <p:nvSpPr>
            <p:cNvPr id="9" name="Can 8"/>
            <p:cNvSpPr/>
            <p:nvPr/>
          </p:nvSpPr>
          <p:spPr>
            <a:xfrm>
              <a:off x="2133600" y="5334000"/>
              <a:ext cx="685800" cy="609600"/>
            </a:xfrm>
            <a:prstGeom prst="can">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G</a:t>
              </a:r>
              <a:endParaRPr lang="en-US" dirty="0"/>
            </a:p>
          </p:txBody>
        </p:sp>
        <p:sp>
          <p:nvSpPr>
            <p:cNvPr id="10" name="Can 9"/>
            <p:cNvSpPr/>
            <p:nvPr/>
          </p:nvSpPr>
          <p:spPr>
            <a:xfrm>
              <a:off x="3124200" y="5334000"/>
              <a:ext cx="685800" cy="609600"/>
            </a:xfrm>
            <a:prstGeom prst="can">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G</a:t>
              </a:r>
              <a:endParaRPr lang="en-US" dirty="0"/>
            </a:p>
          </p:txBody>
        </p:sp>
      </p:grpSp>
    </p:spTree>
    <p:extLst>
      <p:ext uri="{BB962C8B-B14F-4D97-AF65-F5344CB8AC3E}">
        <p14:creationId xmlns:p14="http://schemas.microsoft.com/office/powerpoint/2010/main" val="33092049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p:cNvSpPr>
            <a:spLocks noGrp="1"/>
          </p:cNvSpPr>
          <p:nvPr>
            <p:ph type="sldNum" sz="quarter" idx="10"/>
          </p:nvPr>
        </p:nvSpPr>
        <p:spPr/>
        <p:txBody>
          <a:bodyPr/>
          <a:lstStyle/>
          <a:p>
            <a:fld id="{CF86FA54-1CB8-49B7-8714-9D3A121E2D6E}" type="slidenum">
              <a:rPr lang="en-US"/>
              <a:pPr/>
              <a:t>4</a:t>
            </a:fld>
            <a:endParaRPr lang="en-US" dirty="0"/>
          </a:p>
        </p:txBody>
      </p:sp>
      <p:sp>
        <p:nvSpPr>
          <p:cNvPr id="41986" name="Text Box 2"/>
          <p:cNvSpPr txBox="1">
            <a:spLocks noChangeArrowheads="1"/>
          </p:cNvSpPr>
          <p:nvPr/>
        </p:nvSpPr>
        <p:spPr bwMode="auto">
          <a:xfrm>
            <a:off x="1447800" y="1066800"/>
            <a:ext cx="5303055" cy="769441"/>
          </a:xfrm>
          <a:prstGeom prst="rect">
            <a:avLst/>
          </a:prstGeom>
          <a:noFill/>
          <a:ln w="9525">
            <a:noFill/>
            <a:miter lim="800000"/>
            <a:headEnd/>
            <a:tailEnd/>
          </a:ln>
          <a:effectLst>
            <a:outerShdw dist="35921" dir="2700000" algn="ctr" rotWithShape="0">
              <a:schemeClr val="tx1"/>
            </a:outerShdw>
          </a:effectLst>
        </p:spPr>
        <p:txBody>
          <a:bodyPr wrap="none">
            <a:spAutoFit/>
          </a:bodyPr>
          <a:lstStyle/>
          <a:p>
            <a:r>
              <a:rPr lang="en-US" sz="4400" dirty="0" smtClean="0">
                <a:solidFill>
                  <a:schemeClr val="bg1"/>
                </a:solidFill>
                <a:latin typeface="Impact" pitchFamily="34" charset="0"/>
              </a:rPr>
              <a:t>Strategic Plan 2010-14</a:t>
            </a:r>
            <a:endParaRPr lang="en-US" sz="4400" dirty="0">
              <a:solidFill>
                <a:schemeClr val="bg1"/>
              </a:solidFill>
              <a:latin typeface="Impact" pitchFamily="34" charset="0"/>
            </a:endParaRPr>
          </a:p>
        </p:txBody>
      </p:sp>
      <p:sp>
        <p:nvSpPr>
          <p:cNvPr id="41987" name="Text Box 3"/>
          <p:cNvSpPr txBox="1">
            <a:spLocks noChangeArrowheads="1"/>
          </p:cNvSpPr>
          <p:nvPr/>
        </p:nvSpPr>
        <p:spPr bwMode="auto">
          <a:xfrm>
            <a:off x="1441554" y="2209800"/>
            <a:ext cx="7467600" cy="2942344"/>
          </a:xfrm>
          <a:prstGeom prst="rect">
            <a:avLst/>
          </a:prstGeom>
          <a:noFill/>
          <a:ln w="9525">
            <a:noFill/>
            <a:miter lim="800000"/>
            <a:headEnd/>
            <a:tailEnd/>
          </a:ln>
          <a:effectLst/>
        </p:spPr>
        <p:txBody>
          <a:bodyPr>
            <a:spAutoFit/>
          </a:bodyPr>
          <a:lstStyle/>
          <a:p>
            <a:pPr algn="ctr">
              <a:lnSpc>
                <a:spcPct val="105000"/>
              </a:lnSpc>
              <a:spcAft>
                <a:spcPct val="20000"/>
              </a:spcAft>
              <a:buClr>
                <a:srgbClr val="003399"/>
              </a:buClr>
              <a:buSzPct val="150000"/>
              <a:buFont typeface="Wingdings" pitchFamily="2" charset="2"/>
              <a:buNone/>
              <a:tabLst>
                <a:tab pos="3497263" algn="l"/>
                <a:tab pos="4114800" algn="l"/>
                <a:tab pos="4229100" algn="l"/>
              </a:tabLst>
            </a:pPr>
            <a:r>
              <a:rPr lang="en-US" sz="6000" b="1" dirty="0" smtClean="0">
                <a:latin typeface="Calibri" pitchFamily="34" charset="0"/>
              </a:rPr>
              <a:t>Pillar One:                                                                                        </a:t>
            </a:r>
            <a:r>
              <a:rPr lang="en-US" sz="4400" b="1" dirty="0" smtClean="0">
                <a:latin typeface="Calibri" pitchFamily="34" charset="0"/>
              </a:rPr>
              <a:t>Career and College                              Ready Students</a:t>
            </a:r>
          </a:p>
          <a:p>
            <a:pPr algn="ctr">
              <a:lnSpc>
                <a:spcPct val="105000"/>
              </a:lnSpc>
              <a:spcAft>
                <a:spcPct val="20000"/>
              </a:spcAft>
              <a:buClr>
                <a:srgbClr val="003399"/>
              </a:buClr>
              <a:buSzPct val="150000"/>
              <a:buFont typeface="Wingdings" pitchFamily="2" charset="2"/>
              <a:buNone/>
              <a:tabLst>
                <a:tab pos="3497263" algn="l"/>
                <a:tab pos="4114800" algn="l"/>
                <a:tab pos="4229100" algn="l"/>
              </a:tabLst>
            </a:pPr>
            <a:endParaRPr lang="en-US" sz="2000" b="1" dirty="0" smtClean="0">
              <a:solidFill>
                <a:srgbClr val="002060"/>
              </a:solidFill>
              <a:latin typeface="Calibri" pitchFamily="34" charset="0"/>
            </a:endParaRPr>
          </a:p>
        </p:txBody>
      </p:sp>
    </p:spTree>
    <p:extLst>
      <p:ext uri="{BB962C8B-B14F-4D97-AF65-F5344CB8AC3E}">
        <p14:creationId xmlns:p14="http://schemas.microsoft.com/office/powerpoint/2010/main" val="11632119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1496561" y="2875895"/>
            <a:ext cx="7593724" cy="2000250"/>
            <a:chOff x="1474076" y="2876550"/>
            <a:chExt cx="7593724" cy="1619250"/>
          </a:xfrm>
        </p:grpSpPr>
        <p:pic>
          <p:nvPicPr>
            <p:cNvPr id="2050" name="Picture 2"/>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1474076" y="2876550"/>
              <a:ext cx="7593724" cy="161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6" name="Straight Connector 15"/>
            <p:cNvCxnSpPr/>
            <p:nvPr/>
          </p:nvCxnSpPr>
          <p:spPr>
            <a:xfrm>
              <a:off x="5410200" y="3912512"/>
              <a:ext cx="0" cy="354688"/>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5410200" y="3429000"/>
              <a:ext cx="0" cy="354688"/>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a:off x="6858000" y="3429000"/>
              <a:ext cx="0" cy="354688"/>
            </a:xfrm>
            <a:prstGeom prst="line">
              <a:avLst/>
            </a:prstGeom>
          </p:spPr>
          <p:style>
            <a:lnRef idx="1">
              <a:schemeClr val="dk1"/>
            </a:lnRef>
            <a:fillRef idx="0">
              <a:schemeClr val="dk1"/>
            </a:fillRef>
            <a:effectRef idx="0">
              <a:schemeClr val="dk1"/>
            </a:effectRef>
            <a:fontRef idx="minor">
              <a:schemeClr val="tx1"/>
            </a:fontRef>
          </p:style>
        </p:cxnSp>
      </p:grpSp>
      <p:sp>
        <p:nvSpPr>
          <p:cNvPr id="2" name="Title 1"/>
          <p:cNvSpPr>
            <a:spLocks noGrp="1"/>
          </p:cNvSpPr>
          <p:nvPr>
            <p:ph type="title"/>
          </p:nvPr>
        </p:nvSpPr>
        <p:spPr>
          <a:xfrm>
            <a:off x="1447800" y="838200"/>
            <a:ext cx="8229600" cy="639763"/>
          </a:xfrm>
        </p:spPr>
        <p:txBody>
          <a:bodyPr>
            <a:normAutofit fontScale="90000"/>
          </a:bodyPr>
          <a:lstStyle/>
          <a:p>
            <a:pPr algn="l"/>
            <a:r>
              <a:rPr lang="en-US" dirty="0" smtClean="0">
                <a:solidFill>
                  <a:schemeClr val="bg1"/>
                </a:solidFill>
                <a:latin typeface="Impact" pitchFamily="34" charset="0"/>
              </a:rPr>
              <a:t/>
            </a:r>
            <a:br>
              <a:rPr lang="en-US" dirty="0" smtClean="0">
                <a:solidFill>
                  <a:schemeClr val="bg1"/>
                </a:solidFill>
                <a:latin typeface="Impact" pitchFamily="34" charset="0"/>
              </a:rPr>
            </a:br>
            <a:r>
              <a:rPr lang="en-US" dirty="0" smtClean="0">
                <a:solidFill>
                  <a:schemeClr val="bg1"/>
                </a:solidFill>
                <a:latin typeface="Impact" pitchFamily="34" charset="0"/>
              </a:rPr>
              <a:t>Math Practices in Action</a:t>
            </a:r>
            <a:endParaRPr lang="en-US" dirty="0">
              <a:solidFill>
                <a:schemeClr val="bg1"/>
              </a:solidFill>
              <a:latin typeface="Impact" pitchFamily="34" charset="0"/>
            </a:endParaRPr>
          </a:p>
        </p:txBody>
      </p:sp>
      <p:sp>
        <p:nvSpPr>
          <p:cNvPr id="3" name="TextBox 2"/>
          <p:cNvSpPr txBox="1"/>
          <p:nvPr/>
        </p:nvSpPr>
        <p:spPr>
          <a:xfrm>
            <a:off x="1370351" y="1981200"/>
            <a:ext cx="2675925" cy="584775"/>
          </a:xfrm>
          <a:prstGeom prst="rect">
            <a:avLst/>
          </a:prstGeom>
          <a:noFill/>
        </p:spPr>
        <p:txBody>
          <a:bodyPr wrap="none" rtlCol="0">
            <a:spAutoFit/>
          </a:bodyPr>
          <a:lstStyle/>
          <a:p>
            <a:r>
              <a:rPr lang="en-US" sz="3200" dirty="0" smtClean="0">
                <a:latin typeface="Calibri" pitchFamily="34" charset="0"/>
                <a:cs typeface="Calibri" pitchFamily="34" charset="0"/>
              </a:rPr>
              <a:t>Tape Diagrams</a:t>
            </a:r>
          </a:p>
        </p:txBody>
      </p:sp>
      <p:sp>
        <p:nvSpPr>
          <p:cNvPr id="13" name="TextBox 12"/>
          <p:cNvSpPr txBox="1"/>
          <p:nvPr/>
        </p:nvSpPr>
        <p:spPr>
          <a:xfrm>
            <a:off x="1726324" y="3509267"/>
            <a:ext cx="2133600" cy="523220"/>
          </a:xfrm>
          <a:prstGeom prst="rect">
            <a:avLst/>
          </a:prstGeom>
          <a:solidFill>
            <a:schemeClr val="bg1"/>
          </a:solidFill>
        </p:spPr>
        <p:txBody>
          <a:bodyPr wrap="square" rtlCol="0">
            <a:spAutoFit/>
          </a:bodyPr>
          <a:lstStyle/>
          <a:p>
            <a:pPr algn="r"/>
            <a:r>
              <a:rPr lang="en-US" sz="2800" b="1" dirty="0" smtClean="0">
                <a:latin typeface="Calibri" pitchFamily="34" charset="0"/>
                <a:cs typeface="Calibri" pitchFamily="34" charset="0"/>
              </a:rPr>
              <a:t>Lemonade</a:t>
            </a:r>
            <a:endParaRPr lang="en-US" sz="2800" b="1" dirty="0">
              <a:latin typeface="Calibri" pitchFamily="34" charset="0"/>
              <a:cs typeface="Calibri" pitchFamily="34" charset="0"/>
            </a:endParaRPr>
          </a:p>
        </p:txBody>
      </p:sp>
      <p:sp>
        <p:nvSpPr>
          <p:cNvPr id="15" name="TextBox 14"/>
          <p:cNvSpPr txBox="1"/>
          <p:nvPr/>
        </p:nvSpPr>
        <p:spPr>
          <a:xfrm>
            <a:off x="1600200" y="4067464"/>
            <a:ext cx="2259724" cy="523220"/>
          </a:xfrm>
          <a:prstGeom prst="rect">
            <a:avLst/>
          </a:prstGeom>
          <a:solidFill>
            <a:schemeClr val="bg1"/>
          </a:solidFill>
        </p:spPr>
        <p:txBody>
          <a:bodyPr wrap="square" rtlCol="0">
            <a:spAutoFit/>
          </a:bodyPr>
          <a:lstStyle/>
          <a:p>
            <a:pPr algn="r"/>
            <a:r>
              <a:rPr lang="en-US" sz="2800" b="1" dirty="0" smtClean="0">
                <a:latin typeface="Calibri" pitchFamily="34" charset="0"/>
                <a:cs typeface="Calibri" pitchFamily="34" charset="0"/>
              </a:rPr>
              <a:t>Grape Juice</a:t>
            </a:r>
            <a:endParaRPr lang="en-US" sz="2800" b="1" dirty="0">
              <a:latin typeface="Calibri" pitchFamily="34" charset="0"/>
              <a:cs typeface="Calibri" pitchFamily="34" charset="0"/>
            </a:endParaRPr>
          </a:p>
        </p:txBody>
      </p:sp>
    </p:spTree>
    <p:extLst>
      <p:ext uri="{BB962C8B-B14F-4D97-AF65-F5344CB8AC3E}">
        <p14:creationId xmlns:p14="http://schemas.microsoft.com/office/powerpoint/2010/main" val="4196976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143000"/>
            <a:ext cx="8229600" cy="639763"/>
          </a:xfrm>
        </p:spPr>
        <p:txBody>
          <a:bodyPr>
            <a:noAutofit/>
          </a:bodyPr>
          <a:lstStyle/>
          <a:p>
            <a:pPr algn="l"/>
            <a:r>
              <a:rPr lang="en-US" dirty="0" smtClean="0">
                <a:solidFill>
                  <a:schemeClr val="bg1"/>
                </a:solidFill>
                <a:latin typeface="Impact" pitchFamily="34" charset="0"/>
              </a:rPr>
              <a:t>Design Methodology</a:t>
            </a:r>
            <a:endParaRPr lang="en-US" dirty="0">
              <a:solidFill>
                <a:schemeClr val="bg1"/>
              </a:solidFill>
              <a:latin typeface="Impact" pitchFamily="34" charset="0"/>
            </a:endParaRPr>
          </a:p>
        </p:txBody>
      </p:sp>
      <p:graphicFrame>
        <p:nvGraphicFramePr>
          <p:cNvPr id="4" name="Diagram 3"/>
          <p:cNvGraphicFramePr/>
          <p:nvPr>
            <p:extLst>
              <p:ext uri="{D42A27DB-BD31-4B8C-83A1-F6EECF244321}">
                <p14:modId xmlns:p14="http://schemas.microsoft.com/office/powerpoint/2010/main" val="3725287613"/>
              </p:ext>
            </p:extLst>
          </p:nvPr>
        </p:nvGraphicFramePr>
        <p:xfrm>
          <a:off x="1066800" y="1919287"/>
          <a:ext cx="8305800" cy="4938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985624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914400"/>
            <a:ext cx="8153400" cy="1143000"/>
          </a:xfrm>
        </p:spPr>
        <p:txBody>
          <a:bodyPr>
            <a:normAutofit/>
          </a:bodyPr>
          <a:lstStyle/>
          <a:p>
            <a:r>
              <a:rPr lang="en-US" sz="4300" dirty="0">
                <a:solidFill>
                  <a:schemeClr val="bg1"/>
                </a:solidFill>
                <a:latin typeface="Impact" pitchFamily="34" charset="0"/>
              </a:rPr>
              <a:t>Enhancing our Current Curriculum</a:t>
            </a:r>
            <a:endParaRPr lang="en-US" sz="4300" dirty="0"/>
          </a:p>
        </p:txBody>
      </p:sp>
      <p:sp>
        <p:nvSpPr>
          <p:cNvPr id="4" name="Rectangle 3"/>
          <p:cNvSpPr/>
          <p:nvPr/>
        </p:nvSpPr>
        <p:spPr>
          <a:xfrm>
            <a:off x="0" y="1828800"/>
            <a:ext cx="9144000" cy="502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u="sng" dirty="0">
                <a:solidFill>
                  <a:schemeClr val="tx1"/>
                </a:solidFill>
              </a:rPr>
              <a:t>6</a:t>
            </a:r>
            <a:r>
              <a:rPr lang="en-US" sz="2800" b="1" u="sng" baseline="30000" dirty="0">
                <a:solidFill>
                  <a:schemeClr val="tx1"/>
                </a:solidFill>
              </a:rPr>
              <a:t>th</a:t>
            </a:r>
            <a:r>
              <a:rPr lang="en-US" sz="2800" b="1" u="sng" dirty="0">
                <a:solidFill>
                  <a:schemeClr val="tx1"/>
                </a:solidFill>
              </a:rPr>
              <a:t> </a:t>
            </a:r>
            <a:r>
              <a:rPr lang="en-US" sz="2800" b="1" u="sng" dirty="0" smtClean="0">
                <a:solidFill>
                  <a:schemeClr val="tx1"/>
                </a:solidFill>
                <a:latin typeface="Calibri" pitchFamily="34" charset="0"/>
                <a:cs typeface="Calibri" pitchFamily="34" charset="0"/>
              </a:rPr>
              <a:t>Grade </a:t>
            </a:r>
            <a:r>
              <a:rPr lang="en-US" sz="2800" b="1" u="sng" dirty="0">
                <a:solidFill>
                  <a:schemeClr val="tx1"/>
                </a:solidFill>
                <a:latin typeface="Calibri" pitchFamily="34" charset="0"/>
                <a:cs typeface="Calibri" pitchFamily="34" charset="0"/>
              </a:rPr>
              <a:t>California Math Unit 3, </a:t>
            </a:r>
            <a:r>
              <a:rPr lang="en-US" sz="2800" b="1" u="sng" dirty="0" err="1">
                <a:solidFill>
                  <a:schemeClr val="tx1"/>
                </a:solidFill>
                <a:latin typeface="Calibri" pitchFamily="34" charset="0"/>
                <a:cs typeface="Calibri" pitchFamily="34" charset="0"/>
              </a:rPr>
              <a:t>Ch</a:t>
            </a:r>
            <a:r>
              <a:rPr lang="en-US" sz="2800" b="1" u="sng" dirty="0">
                <a:solidFill>
                  <a:schemeClr val="tx1"/>
                </a:solidFill>
                <a:latin typeface="Calibri" pitchFamily="34" charset="0"/>
                <a:cs typeface="Calibri" pitchFamily="34" charset="0"/>
              </a:rPr>
              <a:t> 6, Lesson 2  </a:t>
            </a:r>
            <a:endParaRPr lang="en-US" sz="2800" b="1" u="sng" dirty="0">
              <a:solidFill>
                <a:schemeClr val="tx1"/>
              </a:solidFill>
              <a:latin typeface="Calibri" pitchFamily="34" charset="0"/>
              <a:cs typeface="Calibri" pitchFamily="34" charset="0"/>
            </a:endParaRPr>
          </a:p>
        </p:txBody>
      </p:sp>
      <p:sp>
        <p:nvSpPr>
          <p:cNvPr id="5" name="Rectangle 4"/>
          <p:cNvSpPr/>
          <p:nvPr/>
        </p:nvSpPr>
        <p:spPr>
          <a:xfrm>
            <a:off x="117422" y="2514600"/>
            <a:ext cx="4454578" cy="4191000"/>
          </a:xfrm>
          <a:prstGeom prst="rect">
            <a:avLst/>
          </a:prstGeom>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dirty="0" smtClean="0">
                <a:solidFill>
                  <a:schemeClr val="tx1"/>
                </a:solidFill>
                <a:latin typeface="Calibri" pitchFamily="34" charset="0"/>
                <a:cs typeface="Calibri" pitchFamily="34" charset="0"/>
              </a:rPr>
              <a:t>Version A</a:t>
            </a:r>
          </a:p>
          <a:p>
            <a:r>
              <a:rPr lang="en-US" sz="2800" dirty="0" smtClean="0">
                <a:solidFill>
                  <a:schemeClr val="tx1"/>
                </a:solidFill>
                <a:latin typeface="Calibri" pitchFamily="34" charset="0"/>
                <a:cs typeface="Calibri" pitchFamily="34" charset="0"/>
              </a:rPr>
              <a:t>In </a:t>
            </a:r>
            <a:r>
              <a:rPr lang="en-US" sz="2800" dirty="0">
                <a:solidFill>
                  <a:schemeClr val="tx1"/>
                </a:solidFill>
                <a:latin typeface="Calibri" pitchFamily="34" charset="0"/>
                <a:cs typeface="Calibri" pitchFamily="34" charset="0"/>
              </a:rPr>
              <a:t>which situations will the rate </a:t>
            </a:r>
            <a:r>
              <a:rPr lang="en-US" sz="2800" b="1" i="1" dirty="0">
                <a:solidFill>
                  <a:schemeClr val="tx1"/>
                </a:solidFill>
                <a:latin typeface="Calibri" pitchFamily="34" charset="0"/>
                <a:cs typeface="Calibri" pitchFamily="34" charset="0"/>
              </a:rPr>
              <a:t>x</a:t>
            </a:r>
            <a:r>
              <a:rPr lang="en-US" sz="2800" b="1" dirty="0">
                <a:solidFill>
                  <a:schemeClr val="tx1"/>
                </a:solidFill>
                <a:latin typeface="Calibri" pitchFamily="34" charset="0"/>
                <a:cs typeface="Calibri" pitchFamily="34" charset="0"/>
              </a:rPr>
              <a:t> feet/</a:t>
            </a:r>
            <a:r>
              <a:rPr lang="en-US" sz="2800" b="1" i="1" dirty="0">
                <a:solidFill>
                  <a:schemeClr val="tx1"/>
                </a:solidFill>
                <a:latin typeface="Calibri" pitchFamily="34" charset="0"/>
                <a:cs typeface="Calibri" pitchFamily="34" charset="0"/>
              </a:rPr>
              <a:t>y </a:t>
            </a:r>
            <a:r>
              <a:rPr lang="en-US" sz="2800" b="1" dirty="0">
                <a:solidFill>
                  <a:schemeClr val="tx1"/>
                </a:solidFill>
                <a:latin typeface="Calibri" pitchFamily="34" charset="0"/>
                <a:cs typeface="Calibri" pitchFamily="34" charset="0"/>
              </a:rPr>
              <a:t>minutes</a:t>
            </a:r>
            <a:r>
              <a:rPr lang="en-US" sz="2800" dirty="0">
                <a:solidFill>
                  <a:schemeClr val="tx1"/>
                </a:solidFill>
                <a:latin typeface="Calibri" pitchFamily="34" charset="0"/>
                <a:cs typeface="Calibri" pitchFamily="34" charset="0"/>
              </a:rPr>
              <a:t> increase?</a:t>
            </a:r>
          </a:p>
          <a:p>
            <a:r>
              <a:rPr lang="en-US" sz="2800" dirty="0">
                <a:solidFill>
                  <a:schemeClr val="tx1"/>
                </a:solidFill>
                <a:latin typeface="Calibri" pitchFamily="34" charset="0"/>
                <a:cs typeface="Calibri" pitchFamily="34" charset="0"/>
              </a:rPr>
              <a:t>Give an example to explain your reasoning</a:t>
            </a:r>
            <a:r>
              <a:rPr lang="en-US" sz="2800" dirty="0" smtClean="0">
                <a:solidFill>
                  <a:schemeClr val="tx1"/>
                </a:solidFill>
                <a:latin typeface="Calibri" pitchFamily="34" charset="0"/>
                <a:cs typeface="Calibri" pitchFamily="34" charset="0"/>
              </a:rPr>
              <a:t>.</a:t>
            </a:r>
          </a:p>
          <a:p>
            <a:r>
              <a:rPr lang="en-US" sz="2800" dirty="0" smtClean="0">
                <a:solidFill>
                  <a:schemeClr val="tx1"/>
                </a:solidFill>
                <a:latin typeface="Calibri" pitchFamily="34" charset="0"/>
                <a:cs typeface="Calibri" pitchFamily="34" charset="0"/>
              </a:rPr>
              <a:t>a)</a:t>
            </a:r>
            <a:r>
              <a:rPr lang="en-US" sz="2800" i="1" dirty="0" smtClean="0">
                <a:solidFill>
                  <a:schemeClr val="tx1"/>
                </a:solidFill>
                <a:latin typeface="Calibri" pitchFamily="34" charset="0"/>
                <a:cs typeface="Calibri" pitchFamily="34" charset="0"/>
              </a:rPr>
              <a:t> x </a:t>
            </a:r>
            <a:r>
              <a:rPr lang="en-US" sz="2800" dirty="0" smtClean="0">
                <a:solidFill>
                  <a:schemeClr val="tx1"/>
                </a:solidFill>
                <a:latin typeface="Calibri" pitchFamily="34" charset="0"/>
                <a:cs typeface="Calibri" pitchFamily="34" charset="0"/>
              </a:rPr>
              <a:t>increases, </a:t>
            </a:r>
            <a:r>
              <a:rPr lang="en-US" sz="2800" i="1" dirty="0" smtClean="0">
                <a:solidFill>
                  <a:schemeClr val="tx1"/>
                </a:solidFill>
                <a:latin typeface="Calibri" pitchFamily="34" charset="0"/>
                <a:cs typeface="Calibri" pitchFamily="34" charset="0"/>
              </a:rPr>
              <a:t>y</a:t>
            </a:r>
            <a:r>
              <a:rPr lang="en-US" sz="2800" dirty="0" smtClean="0">
                <a:solidFill>
                  <a:schemeClr val="tx1"/>
                </a:solidFill>
                <a:latin typeface="Calibri" pitchFamily="34" charset="0"/>
                <a:cs typeface="Calibri" pitchFamily="34" charset="0"/>
              </a:rPr>
              <a:t> is unchanged                                  b</a:t>
            </a:r>
            <a:r>
              <a:rPr lang="en-US" sz="2800" dirty="0">
                <a:solidFill>
                  <a:schemeClr val="tx1"/>
                </a:solidFill>
                <a:latin typeface="Calibri" pitchFamily="34" charset="0"/>
                <a:cs typeface="Calibri" pitchFamily="34" charset="0"/>
              </a:rPr>
              <a:t>) </a:t>
            </a:r>
            <a:r>
              <a:rPr lang="en-US" sz="2800" i="1" dirty="0">
                <a:solidFill>
                  <a:schemeClr val="tx1"/>
                </a:solidFill>
                <a:latin typeface="Calibri" pitchFamily="34" charset="0"/>
                <a:cs typeface="Calibri" pitchFamily="34" charset="0"/>
              </a:rPr>
              <a:t>x</a:t>
            </a:r>
            <a:r>
              <a:rPr lang="en-US" sz="2800" dirty="0">
                <a:solidFill>
                  <a:schemeClr val="tx1"/>
                </a:solidFill>
                <a:latin typeface="Calibri" pitchFamily="34" charset="0"/>
                <a:cs typeface="Calibri" pitchFamily="34" charset="0"/>
              </a:rPr>
              <a:t> is unchanged, </a:t>
            </a:r>
            <a:r>
              <a:rPr lang="en-US" sz="2800" i="1" dirty="0">
                <a:solidFill>
                  <a:schemeClr val="tx1"/>
                </a:solidFill>
                <a:latin typeface="Calibri" pitchFamily="34" charset="0"/>
                <a:cs typeface="Calibri" pitchFamily="34" charset="0"/>
              </a:rPr>
              <a:t>y</a:t>
            </a:r>
            <a:r>
              <a:rPr lang="en-US" sz="2800" dirty="0">
                <a:solidFill>
                  <a:schemeClr val="tx1"/>
                </a:solidFill>
                <a:latin typeface="Calibri" pitchFamily="34" charset="0"/>
                <a:cs typeface="Calibri" pitchFamily="34" charset="0"/>
              </a:rPr>
              <a:t> increases</a:t>
            </a:r>
            <a:endParaRPr lang="en-US" sz="2800" dirty="0">
              <a:solidFill>
                <a:schemeClr val="tx1"/>
              </a:solidFill>
              <a:latin typeface="Calibri" pitchFamily="34" charset="0"/>
              <a:cs typeface="Calibri" pitchFamily="34" charset="0"/>
            </a:endParaRPr>
          </a:p>
        </p:txBody>
      </p:sp>
      <p:sp>
        <p:nvSpPr>
          <p:cNvPr id="6" name="Rectangle 5"/>
          <p:cNvSpPr/>
          <p:nvPr/>
        </p:nvSpPr>
        <p:spPr>
          <a:xfrm>
            <a:off x="4800600" y="2514600"/>
            <a:ext cx="4191000" cy="4191000"/>
          </a:xfrm>
          <a:prstGeom prst="rect">
            <a:avLst/>
          </a:prstGeom>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dirty="0" smtClean="0">
                <a:solidFill>
                  <a:schemeClr val="tx1"/>
                </a:solidFill>
                <a:latin typeface="Calibri" pitchFamily="34" charset="0"/>
                <a:cs typeface="Calibri" pitchFamily="34" charset="0"/>
              </a:rPr>
              <a:t>Version B</a:t>
            </a:r>
          </a:p>
          <a:p>
            <a:r>
              <a:rPr lang="en-US" sz="2800" dirty="0" smtClean="0">
                <a:solidFill>
                  <a:schemeClr val="tx1"/>
                </a:solidFill>
                <a:latin typeface="Calibri" pitchFamily="34" charset="0"/>
                <a:cs typeface="Calibri" pitchFamily="34" charset="0"/>
              </a:rPr>
              <a:t>In </a:t>
            </a:r>
            <a:r>
              <a:rPr lang="en-US" sz="2800" dirty="0">
                <a:solidFill>
                  <a:schemeClr val="tx1"/>
                </a:solidFill>
                <a:latin typeface="Calibri" pitchFamily="34" charset="0"/>
                <a:cs typeface="Calibri" pitchFamily="34" charset="0"/>
              </a:rPr>
              <a:t>which situations will the rate </a:t>
            </a:r>
            <a:r>
              <a:rPr lang="en-US" sz="2800" b="1" i="1" dirty="0">
                <a:solidFill>
                  <a:schemeClr val="tx1"/>
                </a:solidFill>
                <a:latin typeface="Calibri" pitchFamily="34" charset="0"/>
                <a:cs typeface="Calibri" pitchFamily="34" charset="0"/>
              </a:rPr>
              <a:t>x</a:t>
            </a:r>
            <a:r>
              <a:rPr lang="en-US" sz="2800" b="1" dirty="0">
                <a:solidFill>
                  <a:schemeClr val="tx1"/>
                </a:solidFill>
                <a:latin typeface="Calibri" pitchFamily="34" charset="0"/>
                <a:cs typeface="Calibri" pitchFamily="34" charset="0"/>
              </a:rPr>
              <a:t> feet/</a:t>
            </a:r>
            <a:r>
              <a:rPr lang="en-US" sz="2800" b="1" i="1" dirty="0">
                <a:solidFill>
                  <a:schemeClr val="tx1"/>
                </a:solidFill>
                <a:latin typeface="Calibri" pitchFamily="34" charset="0"/>
                <a:cs typeface="Calibri" pitchFamily="34" charset="0"/>
              </a:rPr>
              <a:t>y</a:t>
            </a:r>
            <a:r>
              <a:rPr lang="en-US" sz="2800" b="1" dirty="0">
                <a:solidFill>
                  <a:schemeClr val="tx1"/>
                </a:solidFill>
                <a:latin typeface="Calibri" pitchFamily="34" charset="0"/>
                <a:cs typeface="Calibri" pitchFamily="34" charset="0"/>
              </a:rPr>
              <a:t> minutes </a:t>
            </a:r>
            <a:r>
              <a:rPr lang="en-US" sz="2800" dirty="0">
                <a:solidFill>
                  <a:schemeClr val="tx1"/>
                </a:solidFill>
                <a:latin typeface="Calibri" pitchFamily="34" charset="0"/>
                <a:cs typeface="Calibri" pitchFamily="34" charset="0"/>
              </a:rPr>
              <a:t>increase?</a:t>
            </a:r>
          </a:p>
          <a:p>
            <a:r>
              <a:rPr lang="en-US" sz="2800" dirty="0">
                <a:solidFill>
                  <a:schemeClr val="tx1"/>
                </a:solidFill>
                <a:latin typeface="Calibri" pitchFamily="34" charset="0"/>
                <a:cs typeface="Calibri" pitchFamily="34" charset="0"/>
              </a:rPr>
              <a:t>Give examples to explain your reasoning</a:t>
            </a:r>
            <a:r>
              <a:rPr lang="en-US" sz="2800" dirty="0" smtClean="0">
                <a:solidFill>
                  <a:schemeClr val="tx1"/>
                </a:solidFill>
                <a:latin typeface="Calibri" pitchFamily="34" charset="0"/>
                <a:cs typeface="Calibri" pitchFamily="34" charset="0"/>
              </a:rPr>
              <a:t>.</a:t>
            </a:r>
          </a:p>
          <a:p>
            <a:r>
              <a:rPr lang="en-US" sz="2800" dirty="0" smtClean="0">
                <a:solidFill>
                  <a:schemeClr val="tx1"/>
                </a:solidFill>
                <a:latin typeface="Calibri" pitchFamily="34" charset="0"/>
                <a:cs typeface="Calibri" pitchFamily="34" charset="0"/>
              </a:rPr>
              <a:t>a) </a:t>
            </a:r>
            <a:r>
              <a:rPr lang="en-US" sz="2800" i="1" dirty="0" smtClean="0">
                <a:solidFill>
                  <a:schemeClr val="tx1"/>
                </a:solidFill>
                <a:latin typeface="Calibri" pitchFamily="34" charset="0"/>
                <a:cs typeface="Calibri" pitchFamily="34" charset="0"/>
              </a:rPr>
              <a:t>y</a:t>
            </a:r>
            <a:r>
              <a:rPr lang="en-US" sz="2800" dirty="0" smtClean="0">
                <a:solidFill>
                  <a:schemeClr val="tx1"/>
                </a:solidFill>
                <a:latin typeface="Calibri" pitchFamily="34" charset="0"/>
                <a:cs typeface="Calibri" pitchFamily="34" charset="0"/>
              </a:rPr>
              <a:t> is unchanged</a:t>
            </a:r>
          </a:p>
          <a:p>
            <a:r>
              <a:rPr lang="en-US" sz="2800" dirty="0" smtClean="0">
                <a:solidFill>
                  <a:schemeClr val="tx1"/>
                </a:solidFill>
                <a:latin typeface="Calibri" pitchFamily="34" charset="0"/>
                <a:cs typeface="Calibri" pitchFamily="34" charset="0"/>
              </a:rPr>
              <a:t>b) </a:t>
            </a:r>
            <a:r>
              <a:rPr lang="en-US" sz="2800" i="1" dirty="0" smtClean="0">
                <a:solidFill>
                  <a:schemeClr val="tx1"/>
                </a:solidFill>
                <a:latin typeface="Calibri" pitchFamily="34" charset="0"/>
                <a:cs typeface="Calibri" pitchFamily="34" charset="0"/>
              </a:rPr>
              <a:t>x</a:t>
            </a:r>
            <a:r>
              <a:rPr lang="en-US" sz="2800" dirty="0" smtClean="0">
                <a:solidFill>
                  <a:schemeClr val="tx1"/>
                </a:solidFill>
                <a:latin typeface="Calibri" pitchFamily="34" charset="0"/>
                <a:cs typeface="Calibri" pitchFamily="34" charset="0"/>
              </a:rPr>
              <a:t> is unchanged</a:t>
            </a:r>
          </a:p>
          <a:p>
            <a:pPr lvl="0"/>
            <a:r>
              <a:rPr lang="en-US" sz="2800" dirty="0" smtClean="0">
                <a:solidFill>
                  <a:schemeClr val="tx1"/>
                </a:solidFill>
                <a:latin typeface="Calibri" pitchFamily="34" charset="0"/>
                <a:cs typeface="Calibri" pitchFamily="34" charset="0"/>
              </a:rPr>
              <a:t>c) </a:t>
            </a:r>
            <a:r>
              <a:rPr lang="en-US" sz="2800" i="1" dirty="0" smtClean="0">
                <a:solidFill>
                  <a:schemeClr val="tx1"/>
                </a:solidFill>
                <a:latin typeface="Calibri" pitchFamily="34" charset="0"/>
                <a:cs typeface="Calibri" pitchFamily="34" charset="0"/>
              </a:rPr>
              <a:t>x</a:t>
            </a:r>
            <a:r>
              <a:rPr lang="en-US" sz="2800" dirty="0" smtClean="0">
                <a:solidFill>
                  <a:schemeClr val="tx1"/>
                </a:solidFill>
                <a:latin typeface="Calibri" pitchFamily="34" charset="0"/>
                <a:cs typeface="Calibri" pitchFamily="34" charset="0"/>
              </a:rPr>
              <a:t> and </a:t>
            </a:r>
            <a:r>
              <a:rPr lang="en-US" sz="2800" i="1" dirty="0" smtClean="0">
                <a:solidFill>
                  <a:schemeClr val="tx1"/>
                </a:solidFill>
                <a:latin typeface="Calibri" pitchFamily="34" charset="0"/>
                <a:cs typeface="Calibri" pitchFamily="34" charset="0"/>
              </a:rPr>
              <a:t>y</a:t>
            </a:r>
            <a:r>
              <a:rPr lang="en-US" sz="2800" dirty="0" smtClean="0">
                <a:solidFill>
                  <a:schemeClr val="tx1"/>
                </a:solidFill>
                <a:latin typeface="Calibri" pitchFamily="34" charset="0"/>
                <a:cs typeface="Calibri" pitchFamily="34" charset="0"/>
              </a:rPr>
              <a:t> are both changed</a:t>
            </a:r>
            <a:endParaRPr lang="en-US" sz="28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5797405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066800"/>
            <a:ext cx="8229600" cy="639763"/>
          </a:xfrm>
        </p:spPr>
        <p:txBody>
          <a:bodyPr>
            <a:noAutofit/>
          </a:bodyPr>
          <a:lstStyle/>
          <a:p>
            <a:pPr algn="l"/>
            <a:r>
              <a:rPr lang="en-US" dirty="0" smtClean="0">
                <a:solidFill>
                  <a:schemeClr val="bg1"/>
                </a:solidFill>
                <a:latin typeface="Impact" pitchFamily="34" charset="0"/>
              </a:rPr>
              <a:t>Collaborative Planning</a:t>
            </a:r>
            <a:endParaRPr lang="en-US" dirty="0">
              <a:solidFill>
                <a:schemeClr val="bg1"/>
              </a:solidFill>
              <a:latin typeface="Impact" pitchFamily="34" charset="0"/>
            </a:endParaRPr>
          </a:p>
        </p:txBody>
      </p:sp>
      <p:sp>
        <p:nvSpPr>
          <p:cNvPr id="5" name="Rectangle 1"/>
          <p:cNvSpPr>
            <a:spLocks noGrp="1" noChangeArrowheads="1"/>
          </p:cNvSpPr>
          <p:nvPr>
            <p:ph type="body" sz="quarter" idx="13"/>
          </p:nvPr>
        </p:nvSpPr>
        <p:spPr bwMode="auto">
          <a:xfrm>
            <a:off x="1447800" y="1914182"/>
            <a:ext cx="7696200" cy="5186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eaLnBrk="0" fontAlgn="base" hangingPunct="0">
              <a:spcBef>
                <a:spcPct val="0"/>
              </a:spcBef>
              <a:spcAft>
                <a:spcPct val="0"/>
              </a:spcAft>
            </a:pPr>
            <a:r>
              <a:rPr lang="en-US" sz="2800" b="1" dirty="0" smtClean="0">
                <a:latin typeface="Calibri" pitchFamily="34" charset="0"/>
                <a:cs typeface="Calibri" pitchFamily="34" charset="0"/>
              </a:rPr>
              <a:t>To be continued </a:t>
            </a:r>
            <a:r>
              <a:rPr lang="en-US" sz="2800" b="1" dirty="0">
                <a:latin typeface="Calibri" pitchFamily="34" charset="0"/>
                <a:cs typeface="Calibri" pitchFamily="34" charset="0"/>
              </a:rPr>
              <a:t>o</a:t>
            </a:r>
            <a:r>
              <a:rPr lang="en-US" sz="2800" b="1" dirty="0" smtClean="0">
                <a:latin typeface="Calibri" pitchFamily="34" charset="0"/>
                <a:cs typeface="Calibri" pitchFamily="34" charset="0"/>
              </a:rPr>
              <a:t>n your released day at your site:</a:t>
            </a:r>
          </a:p>
          <a:p>
            <a:pPr marL="0" indent="0" eaLnBrk="0" fontAlgn="base" hangingPunct="0">
              <a:spcBef>
                <a:spcPct val="0"/>
              </a:spcBef>
              <a:spcAft>
                <a:spcPct val="0"/>
              </a:spcAft>
            </a:pPr>
            <a:endParaRPr lang="en-US" sz="300" b="1" dirty="0" smtClean="0">
              <a:latin typeface="Calibri" pitchFamily="34" charset="0"/>
              <a:cs typeface="Calibri" pitchFamily="34" charset="0"/>
            </a:endParaRPr>
          </a:p>
          <a:p>
            <a:pPr marL="285750" indent="-285750" eaLnBrk="0" fontAlgn="base" hangingPunct="0">
              <a:spcBef>
                <a:spcPct val="0"/>
              </a:spcBef>
              <a:spcAft>
                <a:spcPts val="1200"/>
              </a:spcAft>
              <a:buFont typeface="Arial" pitchFamily="34" charset="0"/>
              <a:buChar char="•"/>
            </a:pPr>
            <a:r>
              <a:rPr lang="en-US" sz="2100" dirty="0">
                <a:latin typeface="Calibri" pitchFamily="34" charset="0"/>
                <a:cs typeface="Calibri" pitchFamily="34" charset="0"/>
              </a:rPr>
              <a:t>Choose a standard that you </a:t>
            </a:r>
            <a:r>
              <a:rPr lang="en-US" sz="2100" dirty="0" smtClean="0">
                <a:latin typeface="Calibri" pitchFamily="34" charset="0"/>
                <a:cs typeface="Calibri" pitchFamily="34" charset="0"/>
              </a:rPr>
              <a:t>will be teaching in the next few weeks.</a:t>
            </a:r>
            <a:endParaRPr lang="en-US" sz="2100" dirty="0">
              <a:latin typeface="Calibri" pitchFamily="34" charset="0"/>
              <a:cs typeface="Calibri" pitchFamily="34" charset="0"/>
            </a:endParaRPr>
          </a:p>
          <a:p>
            <a:pPr marL="285750" indent="-285750" eaLnBrk="0" fontAlgn="base" hangingPunct="0">
              <a:spcBef>
                <a:spcPct val="0"/>
              </a:spcBef>
              <a:spcAft>
                <a:spcPts val="1200"/>
              </a:spcAft>
              <a:buFont typeface="Arial" pitchFamily="34" charset="0"/>
              <a:buChar char="•"/>
            </a:pPr>
            <a:r>
              <a:rPr lang="en-US" sz="2100" dirty="0" smtClean="0">
                <a:latin typeface="Calibri" pitchFamily="34" charset="0"/>
                <a:cs typeface="Calibri" pitchFamily="34" charset="0"/>
              </a:rPr>
              <a:t>Collaboratively with your colleagues, build a lesson that:</a:t>
            </a:r>
          </a:p>
          <a:p>
            <a:pPr marL="400050" lvl="1" indent="0" eaLnBrk="0" fontAlgn="base" hangingPunct="0">
              <a:spcBef>
                <a:spcPct val="0"/>
              </a:spcBef>
              <a:spcAft>
                <a:spcPts val="1200"/>
              </a:spcAft>
              <a:buNone/>
            </a:pPr>
            <a:r>
              <a:rPr lang="en-US" sz="2100" dirty="0" smtClean="0">
                <a:latin typeface="Calibri" pitchFamily="34" charset="0"/>
                <a:cs typeface="Calibri" pitchFamily="34" charset="0"/>
              </a:rPr>
              <a:t>Demonstrates 1 or more of the focused </a:t>
            </a:r>
            <a:r>
              <a:rPr lang="en-US" sz="2100" u="sng" dirty="0" smtClean="0">
                <a:latin typeface="Calibri" pitchFamily="34" charset="0"/>
                <a:cs typeface="Calibri" pitchFamily="34" charset="0"/>
              </a:rPr>
              <a:t>Math Practices</a:t>
            </a:r>
            <a:r>
              <a:rPr lang="en-US" sz="2100" dirty="0" smtClean="0">
                <a:latin typeface="Calibri" pitchFamily="34" charset="0"/>
                <a:cs typeface="Calibri" pitchFamily="34" charset="0"/>
              </a:rPr>
              <a:t>: 1, 4, 6. </a:t>
            </a:r>
          </a:p>
          <a:p>
            <a:pPr marL="285750" indent="-285750" eaLnBrk="0" fontAlgn="base" hangingPunct="0">
              <a:spcBef>
                <a:spcPct val="0"/>
              </a:spcBef>
              <a:spcAft>
                <a:spcPts val="1200"/>
              </a:spcAft>
              <a:buFont typeface="Arial" pitchFamily="34" charset="0"/>
              <a:buChar char="•"/>
            </a:pPr>
            <a:r>
              <a:rPr lang="en-US" sz="2100" dirty="0" smtClean="0">
                <a:latin typeface="Calibri" pitchFamily="34" charset="0"/>
                <a:cs typeface="Calibri" pitchFamily="34" charset="0"/>
              </a:rPr>
              <a:t>Use the “Planning Guide” document to clearly describe your lesson.</a:t>
            </a:r>
          </a:p>
          <a:p>
            <a:pPr marL="285750" indent="-285750" eaLnBrk="0" fontAlgn="base" hangingPunct="0">
              <a:spcBef>
                <a:spcPct val="0"/>
              </a:spcBef>
              <a:spcAft>
                <a:spcPts val="1200"/>
              </a:spcAft>
              <a:buFont typeface="Arial" pitchFamily="34" charset="0"/>
              <a:buChar char="•"/>
            </a:pPr>
            <a:r>
              <a:rPr lang="en-US" sz="2100" dirty="0" smtClean="0">
                <a:latin typeface="Calibri" pitchFamily="34" charset="0"/>
                <a:cs typeface="Calibri" pitchFamily="34" charset="0"/>
              </a:rPr>
              <a:t>Engage your students in this lesson before we meet again.</a:t>
            </a:r>
          </a:p>
          <a:p>
            <a:pPr marL="0" indent="0" eaLnBrk="0" fontAlgn="base" hangingPunct="0">
              <a:spcBef>
                <a:spcPct val="0"/>
              </a:spcBef>
              <a:spcAft>
                <a:spcPct val="0"/>
              </a:spcAft>
            </a:pPr>
            <a:endParaRPr lang="en-US" sz="300" dirty="0">
              <a:latin typeface="Calibri" pitchFamily="34" charset="0"/>
              <a:cs typeface="Calibri" pitchFamily="34" charset="0"/>
            </a:endParaRPr>
          </a:p>
          <a:p>
            <a:pPr marL="0" indent="0" eaLnBrk="0" fontAlgn="base" hangingPunct="0">
              <a:spcBef>
                <a:spcPct val="0"/>
              </a:spcBef>
              <a:spcAft>
                <a:spcPct val="0"/>
              </a:spcAft>
            </a:pPr>
            <a:r>
              <a:rPr lang="en-US" b="1" dirty="0" smtClean="0">
                <a:latin typeface="Calibri" pitchFamily="34" charset="0"/>
                <a:cs typeface="Calibri" pitchFamily="34" charset="0"/>
              </a:rPr>
              <a:t>For our next whole-group session, please bring:</a:t>
            </a:r>
          </a:p>
          <a:p>
            <a:pPr eaLnBrk="0" fontAlgn="base" hangingPunct="0">
              <a:spcBef>
                <a:spcPct val="0"/>
              </a:spcBef>
              <a:spcAft>
                <a:spcPct val="0"/>
              </a:spcAft>
              <a:buFont typeface="Arial" pitchFamily="34" charset="0"/>
              <a:buChar char="•"/>
            </a:pPr>
            <a:r>
              <a:rPr lang="en-US" sz="2100" dirty="0" smtClean="0">
                <a:latin typeface="Calibri" pitchFamily="34" charset="0"/>
                <a:cs typeface="Calibri" pitchFamily="34" charset="0"/>
              </a:rPr>
              <a:t>Your </a:t>
            </a:r>
            <a:r>
              <a:rPr lang="en-US" sz="2100" dirty="0">
                <a:latin typeface="Calibri" pitchFamily="34" charset="0"/>
                <a:cs typeface="Calibri" pitchFamily="34" charset="0"/>
              </a:rPr>
              <a:t>completed </a:t>
            </a:r>
            <a:r>
              <a:rPr lang="en-US" sz="2100" dirty="0" smtClean="0">
                <a:latin typeface="Calibri" pitchFamily="34" charset="0"/>
                <a:cs typeface="Calibri" pitchFamily="34" charset="0"/>
              </a:rPr>
              <a:t>“Planning Guide” </a:t>
            </a:r>
            <a:r>
              <a:rPr lang="en-US" sz="2100" dirty="0">
                <a:latin typeface="Calibri" pitchFamily="34" charset="0"/>
                <a:cs typeface="Calibri" pitchFamily="34" charset="0"/>
              </a:rPr>
              <a:t>document</a:t>
            </a:r>
          </a:p>
          <a:p>
            <a:pPr marL="285750" indent="-285750" eaLnBrk="0" fontAlgn="base" hangingPunct="0">
              <a:spcBef>
                <a:spcPct val="0"/>
              </a:spcBef>
              <a:spcAft>
                <a:spcPct val="0"/>
              </a:spcAft>
              <a:buFont typeface="Arial" pitchFamily="34" charset="0"/>
              <a:buChar char="•"/>
            </a:pPr>
            <a:r>
              <a:rPr lang="en-US" sz="2100" dirty="0" smtClean="0">
                <a:latin typeface="Calibri" pitchFamily="34" charset="0"/>
                <a:cs typeface="Calibri" pitchFamily="34" charset="0"/>
              </a:rPr>
              <a:t>Evidence from the lesson</a:t>
            </a:r>
          </a:p>
          <a:p>
            <a:pPr marL="685800" lvl="1" eaLnBrk="0" fontAlgn="base" hangingPunct="0">
              <a:spcBef>
                <a:spcPct val="0"/>
              </a:spcBef>
              <a:spcAft>
                <a:spcPct val="0"/>
              </a:spcAft>
              <a:buFont typeface="Wingdings" pitchFamily="2" charset="2"/>
              <a:buChar char="Ø"/>
            </a:pPr>
            <a:r>
              <a:rPr lang="en-US" sz="2100" dirty="0" smtClean="0">
                <a:latin typeface="Calibri" pitchFamily="34" charset="0"/>
                <a:cs typeface="Calibri" pitchFamily="34" charset="0"/>
              </a:rPr>
              <a:t>Samples of student work from 3 focal students </a:t>
            </a:r>
          </a:p>
          <a:p>
            <a:pPr marL="0" indent="0" eaLnBrk="0" fontAlgn="base" hangingPunct="0">
              <a:spcBef>
                <a:spcPct val="0"/>
              </a:spcBef>
              <a:spcAft>
                <a:spcPct val="0"/>
              </a:spcAft>
              <a:buFontTx/>
              <a:buChar char="•"/>
            </a:pPr>
            <a:endParaRPr lang="en-US" sz="1600" dirty="0">
              <a:latin typeface="Calibri"/>
              <a:ea typeface="Calibri"/>
              <a:cs typeface="Times New Roman"/>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3786632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066800"/>
            <a:ext cx="8229600" cy="639763"/>
          </a:xfrm>
        </p:spPr>
        <p:txBody>
          <a:bodyPr>
            <a:noAutofit/>
          </a:bodyPr>
          <a:lstStyle/>
          <a:p>
            <a:pPr algn="l"/>
            <a:r>
              <a:rPr lang="en-US" dirty="0" smtClean="0">
                <a:solidFill>
                  <a:schemeClr val="bg1"/>
                </a:solidFill>
                <a:latin typeface="Impact" pitchFamily="34" charset="0"/>
              </a:rPr>
              <a:t>Resources</a:t>
            </a:r>
            <a:endParaRPr lang="en-US" dirty="0">
              <a:solidFill>
                <a:schemeClr val="bg1"/>
              </a:solidFill>
              <a:latin typeface="Impact" pitchFamily="34" charset="0"/>
            </a:endParaRPr>
          </a:p>
        </p:txBody>
      </p:sp>
      <p:sp>
        <p:nvSpPr>
          <p:cNvPr id="5" name="Rectangle 1"/>
          <p:cNvSpPr>
            <a:spLocks noGrp="1" noChangeArrowheads="1"/>
          </p:cNvSpPr>
          <p:nvPr>
            <p:ph type="body" sz="quarter" idx="13"/>
          </p:nvPr>
        </p:nvSpPr>
        <p:spPr bwMode="auto">
          <a:xfrm>
            <a:off x="1447800" y="1981200"/>
            <a:ext cx="75438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00050" lvl="1" indent="0" algn="ctr" eaLnBrk="0" fontAlgn="base" hangingPunct="0">
              <a:spcBef>
                <a:spcPct val="0"/>
              </a:spcBef>
              <a:spcAft>
                <a:spcPct val="0"/>
              </a:spcAft>
              <a:buNone/>
            </a:pPr>
            <a:r>
              <a:rPr lang="en-US" b="1" dirty="0" smtClean="0">
                <a:latin typeface="Calibri" pitchFamily="34" charset="0"/>
                <a:cs typeface="Calibri" pitchFamily="34" charset="0"/>
                <a:hlinkClick r:id="rId2"/>
              </a:rPr>
              <a:t>www.corestandards.org</a:t>
            </a:r>
            <a:endParaRPr lang="en-US" b="1" dirty="0" smtClean="0">
              <a:latin typeface="Calibri" pitchFamily="34" charset="0"/>
              <a:cs typeface="Calibri" pitchFamily="34" charset="0"/>
            </a:endParaRPr>
          </a:p>
          <a:p>
            <a:pPr marL="400050" lvl="1" indent="0" algn="ctr" eaLnBrk="0" fontAlgn="base" hangingPunct="0">
              <a:spcBef>
                <a:spcPct val="0"/>
              </a:spcBef>
              <a:spcAft>
                <a:spcPct val="0"/>
              </a:spcAft>
              <a:buNone/>
            </a:pPr>
            <a:r>
              <a:rPr lang="en-US" b="1" dirty="0" smtClean="0">
                <a:latin typeface="Calibri" pitchFamily="34" charset="0"/>
                <a:cs typeface="Calibri" pitchFamily="34" charset="0"/>
                <a:hlinkClick r:id="rId3"/>
              </a:rPr>
              <a:t>www.illustrativemathematics.org</a:t>
            </a:r>
            <a:endParaRPr lang="en-US" b="1" dirty="0" smtClean="0">
              <a:latin typeface="Calibri" pitchFamily="34" charset="0"/>
              <a:cs typeface="Calibri" pitchFamily="34" charset="0"/>
            </a:endParaRPr>
          </a:p>
          <a:p>
            <a:pPr marL="400050" lvl="1" indent="0" algn="ctr" eaLnBrk="0" fontAlgn="base" hangingPunct="0">
              <a:spcBef>
                <a:spcPct val="0"/>
              </a:spcBef>
              <a:spcAft>
                <a:spcPct val="0"/>
              </a:spcAft>
              <a:buNone/>
            </a:pPr>
            <a:r>
              <a:rPr lang="en-US" b="1" dirty="0" smtClean="0">
                <a:latin typeface="Calibri" pitchFamily="34" charset="0"/>
                <a:cs typeface="Calibri" pitchFamily="34" charset="0"/>
                <a:hlinkClick r:id="rId4"/>
              </a:rPr>
              <a:t>www.cmc-math.org</a:t>
            </a:r>
            <a:endParaRPr lang="en-US" b="1" dirty="0" smtClean="0">
              <a:latin typeface="Calibri" pitchFamily="34" charset="0"/>
              <a:cs typeface="Calibri" pitchFamily="34" charset="0"/>
            </a:endParaRPr>
          </a:p>
          <a:p>
            <a:pPr marL="400050" lvl="1" indent="0" algn="ctr" eaLnBrk="0" fontAlgn="base" hangingPunct="0">
              <a:spcBef>
                <a:spcPct val="0"/>
              </a:spcBef>
              <a:spcAft>
                <a:spcPct val="0"/>
              </a:spcAft>
              <a:buNone/>
            </a:pPr>
            <a:r>
              <a:rPr lang="en-US" b="1" dirty="0" smtClean="0">
                <a:latin typeface="Calibri" pitchFamily="34" charset="0"/>
                <a:cs typeface="Calibri" pitchFamily="34" charset="0"/>
                <a:hlinkClick r:id="rId5"/>
              </a:rPr>
              <a:t>www.achievethecore.org</a:t>
            </a:r>
            <a:endParaRPr lang="en-US" b="1" dirty="0" smtClean="0">
              <a:latin typeface="Calibri" pitchFamily="34" charset="0"/>
              <a:cs typeface="Calibri" pitchFamily="34" charset="0"/>
            </a:endParaRPr>
          </a:p>
          <a:p>
            <a:pPr marL="400050" lvl="1" indent="0" algn="ctr" eaLnBrk="0" fontAlgn="base" hangingPunct="0">
              <a:spcBef>
                <a:spcPct val="0"/>
              </a:spcBef>
              <a:spcAft>
                <a:spcPct val="0"/>
              </a:spcAft>
              <a:buNone/>
            </a:pPr>
            <a:r>
              <a:rPr lang="en-US" b="1" dirty="0" smtClean="0">
                <a:latin typeface="Calibri" pitchFamily="34" charset="0"/>
                <a:cs typeface="Calibri" pitchFamily="34" charset="0"/>
                <a:hlinkClick r:id="rId6"/>
              </a:rPr>
              <a:t>www.insidemathematics.org</a:t>
            </a:r>
            <a:endParaRPr lang="en-US" b="1" dirty="0" smtClean="0">
              <a:latin typeface="Calibri" pitchFamily="34" charset="0"/>
              <a:cs typeface="Calibri" pitchFamily="34" charset="0"/>
            </a:endParaRPr>
          </a:p>
          <a:p>
            <a:pPr marL="400050" lvl="1" indent="0" algn="ctr" eaLnBrk="0" fontAlgn="base" hangingPunct="0">
              <a:spcBef>
                <a:spcPct val="0"/>
              </a:spcBef>
              <a:spcAft>
                <a:spcPct val="0"/>
              </a:spcAft>
              <a:buNone/>
            </a:pPr>
            <a:r>
              <a:rPr lang="en-US" b="1" dirty="0" smtClean="0">
                <a:latin typeface="Calibri" pitchFamily="34" charset="0"/>
                <a:cs typeface="Calibri" pitchFamily="34" charset="0"/>
                <a:hlinkClick r:id="rId7"/>
              </a:rPr>
              <a:t>www.commoncoretools.me</a:t>
            </a:r>
            <a:endParaRPr lang="en-US" b="1" dirty="0" smtClean="0">
              <a:latin typeface="Calibri" pitchFamily="34" charset="0"/>
              <a:cs typeface="Calibri" pitchFamily="34" charset="0"/>
            </a:endParaRPr>
          </a:p>
          <a:p>
            <a:pPr marL="400050" lvl="1" indent="0" algn="ctr" eaLnBrk="0" fontAlgn="base" hangingPunct="0">
              <a:spcBef>
                <a:spcPct val="0"/>
              </a:spcBef>
              <a:spcAft>
                <a:spcPct val="0"/>
              </a:spcAft>
              <a:buNone/>
            </a:pPr>
            <a:r>
              <a:rPr lang="en-US" b="1" dirty="0" smtClean="0">
                <a:latin typeface="Calibri" pitchFamily="34" charset="0"/>
                <a:cs typeface="Calibri" pitchFamily="34" charset="0"/>
                <a:hlinkClick r:id="rId8"/>
              </a:rPr>
              <a:t>www.engageNY.org</a:t>
            </a:r>
            <a:endParaRPr lang="en-US" b="1" dirty="0" smtClean="0">
              <a:latin typeface="Calibri" pitchFamily="34" charset="0"/>
              <a:cs typeface="Calibri" pitchFamily="34" charset="0"/>
            </a:endParaRPr>
          </a:p>
          <a:p>
            <a:pPr marL="400050" lvl="1" indent="0" algn="ctr" eaLnBrk="0" fontAlgn="base" hangingPunct="0">
              <a:spcBef>
                <a:spcPct val="0"/>
              </a:spcBef>
              <a:spcAft>
                <a:spcPct val="0"/>
              </a:spcAft>
              <a:buNone/>
            </a:pPr>
            <a:r>
              <a:rPr lang="en-US" b="1" dirty="0">
                <a:solidFill>
                  <a:schemeClr val="bg1"/>
                </a:solidFill>
                <a:latin typeface="Calibri" pitchFamily="34" charset="0"/>
                <a:cs typeface="Calibri" pitchFamily="34" charset="0"/>
                <a:hlinkClick r:id="rId9"/>
              </a:rPr>
              <a:t>http://www.smarterbalanced.org/smarter-balanced-assessments/#item</a:t>
            </a:r>
            <a:endParaRPr lang="en-US" b="1" dirty="0">
              <a:solidFill>
                <a:schemeClr val="bg1"/>
              </a:solidFill>
              <a:latin typeface="Calibri" pitchFamily="34" charset="0"/>
              <a:cs typeface="Calibri" pitchFamily="34" charset="0"/>
            </a:endParaRPr>
          </a:p>
          <a:p>
            <a:pPr marL="400050" lvl="1" indent="0" algn="ctr" eaLnBrk="0" fontAlgn="base" hangingPunct="0">
              <a:spcBef>
                <a:spcPct val="0"/>
              </a:spcBef>
              <a:spcAft>
                <a:spcPct val="0"/>
              </a:spcAft>
              <a:buNone/>
            </a:pPr>
            <a:endParaRPr lang="en-US" sz="3600" b="1" dirty="0" smtClean="0">
              <a:latin typeface="Calibri" pitchFamily="34" charset="0"/>
              <a:cs typeface="Calibri" pitchFamily="34" charset="0"/>
            </a:endParaRPr>
          </a:p>
        </p:txBody>
      </p:sp>
    </p:spTree>
    <p:extLst>
      <p:ext uri="{BB962C8B-B14F-4D97-AF65-F5344CB8AC3E}">
        <p14:creationId xmlns:p14="http://schemas.microsoft.com/office/powerpoint/2010/main" val="78854846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066800"/>
            <a:ext cx="8229600" cy="639763"/>
          </a:xfrm>
        </p:spPr>
        <p:txBody>
          <a:bodyPr>
            <a:noAutofit/>
          </a:bodyPr>
          <a:lstStyle/>
          <a:p>
            <a:pPr algn="l"/>
            <a:r>
              <a:rPr lang="en-US" dirty="0" smtClean="0">
                <a:solidFill>
                  <a:schemeClr val="bg1"/>
                </a:solidFill>
                <a:latin typeface="Impact" pitchFamily="34" charset="0"/>
              </a:rPr>
              <a:t>Reflection and Evaluation</a:t>
            </a:r>
            <a:endParaRPr lang="en-US" dirty="0">
              <a:solidFill>
                <a:schemeClr val="bg1"/>
              </a:solidFill>
              <a:latin typeface="Impact" pitchFamily="34" charset="0"/>
            </a:endParaRPr>
          </a:p>
        </p:txBody>
      </p:sp>
      <p:sp>
        <p:nvSpPr>
          <p:cNvPr id="5" name="Rectangle 1"/>
          <p:cNvSpPr>
            <a:spLocks noGrp="1" noChangeArrowheads="1"/>
          </p:cNvSpPr>
          <p:nvPr>
            <p:ph type="body" sz="quarter" idx="13"/>
          </p:nvPr>
        </p:nvSpPr>
        <p:spPr bwMode="auto">
          <a:xfrm>
            <a:off x="1447800" y="1981200"/>
            <a:ext cx="75438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On the back of your evaluation form, please elaborate on Item #1 by answering the</a:t>
            </a:r>
            <a:r>
              <a:rPr kumimoji="0" lang="en-US" sz="3200" b="0" i="0" u="none" strike="noStrike" cap="none" normalizeH="0" dirty="0" smtClean="0">
                <a:ln>
                  <a:noFill/>
                </a:ln>
                <a:solidFill>
                  <a:schemeClr val="tx1"/>
                </a:solidFill>
                <a:effectLst/>
                <a:latin typeface="Calibri" pitchFamily="34" charset="0"/>
                <a:ea typeface="Calibri" pitchFamily="34" charset="0"/>
                <a:cs typeface="Calibri" pitchFamily="34" charset="0"/>
              </a:rPr>
              <a:t> following question:</a:t>
            </a:r>
          </a:p>
          <a:p>
            <a:pPr marL="0" marR="0" lvl="0" indent="0" algn="l" defTabSz="914400" rtl="0" eaLnBrk="1" fontAlgn="base" latinLnBrk="0" hangingPunct="1">
              <a:lnSpc>
                <a:spcPct val="100000"/>
              </a:lnSpc>
              <a:spcBef>
                <a:spcPct val="0"/>
              </a:spcBef>
              <a:spcAft>
                <a:spcPct val="0"/>
              </a:spcAft>
              <a:buClrTx/>
              <a:buSzTx/>
              <a:tabLst/>
            </a:pPr>
            <a:endParaRPr kumimoji="0" lang="en-US" sz="3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ctr" defTabSz="914400" rtl="0" eaLnBrk="1" fontAlgn="base" latinLnBrk="0" hangingPunct="1">
              <a:lnSpc>
                <a:spcPct val="100000"/>
              </a:lnSpc>
              <a:spcBef>
                <a:spcPct val="0"/>
              </a:spcBef>
              <a:spcAft>
                <a:spcPct val="0"/>
              </a:spcAft>
              <a:buClrTx/>
              <a:buSzTx/>
              <a:tabLst/>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What</a:t>
            </a:r>
            <a:r>
              <a:rPr kumimoji="0" lang="en-US" sz="3200" b="0" i="0" u="none" strike="noStrike" cap="none" normalizeH="0" dirty="0" smtClean="0">
                <a:ln>
                  <a:noFill/>
                </a:ln>
                <a:solidFill>
                  <a:schemeClr val="tx1"/>
                </a:solidFill>
                <a:effectLst/>
                <a:latin typeface="Calibri" pitchFamily="34" charset="0"/>
                <a:ea typeface="Calibri" pitchFamily="34" charset="0"/>
                <a:cs typeface="Calibri" pitchFamily="34" charset="0"/>
              </a:rPr>
              <a:t> i</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s something</a:t>
            </a:r>
            <a:r>
              <a:rPr kumimoji="0" lang="en-US" sz="3200" b="0" i="0" u="none" strike="noStrike" cap="none" normalizeH="0" dirty="0" smtClean="0">
                <a:ln>
                  <a:noFill/>
                </a:ln>
                <a:solidFill>
                  <a:schemeClr val="tx1"/>
                </a:solidFill>
                <a:effectLst/>
                <a:latin typeface="Calibri" pitchFamily="34" charset="0"/>
                <a:ea typeface="Calibri" pitchFamily="34" charset="0"/>
                <a:cs typeface="Calibri" pitchFamily="34" charset="0"/>
              </a:rPr>
              <a:t> that you know now about the Mathematics Common Core State Standards that you did not know when you got here this morning?</a:t>
            </a:r>
            <a:endParaRPr kumimoji="0" lang="en-US" sz="3200" b="0" i="0" u="none" strike="noStrike" cap="none" normalizeH="0" baseline="0" dirty="0" smtClean="0">
              <a:ln>
                <a:noFill/>
              </a:ln>
              <a:solidFill>
                <a:schemeClr val="tx1"/>
              </a:solidFill>
              <a:effectLst/>
              <a:latin typeface="Calibri" pitchFamily="34" charset="0"/>
              <a:cs typeface="Calibri" pitchFamily="34" charset="0"/>
            </a:endParaRPr>
          </a:p>
          <a:p>
            <a:pPr marL="400050" lvl="1" indent="0" eaLnBrk="0" fontAlgn="base" hangingPunct="0">
              <a:spcBef>
                <a:spcPct val="0"/>
              </a:spcBef>
              <a:spcAft>
                <a:spcPct val="0"/>
              </a:spcAft>
              <a:buNone/>
            </a:pPr>
            <a:endParaRPr lang="en-US" sz="1400" dirty="0" smtClean="0"/>
          </a:p>
          <a:p>
            <a:pPr marL="0" indent="0" eaLnBrk="0" fontAlgn="base" hangingPunct="0">
              <a:spcBef>
                <a:spcPct val="0"/>
              </a:spcBef>
              <a:spcAft>
                <a:spcPct val="0"/>
              </a:spcAft>
              <a:buFontTx/>
              <a:buChar char="•"/>
            </a:pPr>
            <a:endParaRPr lang="en-US" sz="1600" dirty="0">
              <a:latin typeface="Calibri"/>
              <a:ea typeface="Calibri"/>
              <a:cs typeface="Times New Roman"/>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7885484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p:cNvSpPr>
            <a:spLocks noGrp="1"/>
          </p:cNvSpPr>
          <p:nvPr>
            <p:ph type="sldNum" sz="quarter" idx="10"/>
          </p:nvPr>
        </p:nvSpPr>
        <p:spPr/>
        <p:txBody>
          <a:bodyPr/>
          <a:lstStyle/>
          <a:p>
            <a:fld id="{B296BA8D-3890-4CC4-BBB1-2C57AD759CF5}" type="slidenum">
              <a:rPr lang="en-US"/>
              <a:pPr/>
              <a:t>5</a:t>
            </a:fld>
            <a:endParaRPr lang="en-US" dirty="0"/>
          </a:p>
        </p:txBody>
      </p:sp>
      <p:sp>
        <p:nvSpPr>
          <p:cNvPr id="30722" name="Text Box 2"/>
          <p:cNvSpPr txBox="1">
            <a:spLocks noChangeArrowheads="1"/>
          </p:cNvSpPr>
          <p:nvPr/>
        </p:nvSpPr>
        <p:spPr bwMode="auto">
          <a:xfrm>
            <a:off x="1371600" y="1135559"/>
            <a:ext cx="8120675" cy="707886"/>
          </a:xfrm>
          <a:prstGeom prst="rect">
            <a:avLst/>
          </a:prstGeom>
          <a:noFill/>
          <a:ln w="9525">
            <a:noFill/>
            <a:miter lim="800000"/>
            <a:headEnd/>
            <a:tailEnd/>
          </a:ln>
          <a:effectLst>
            <a:outerShdw dist="35921" dir="2700000" algn="ctr" rotWithShape="0">
              <a:schemeClr val="tx1"/>
            </a:outerShdw>
          </a:effectLst>
        </p:spPr>
        <p:txBody>
          <a:bodyPr wrap="square">
            <a:spAutoFit/>
          </a:bodyPr>
          <a:lstStyle/>
          <a:p>
            <a:r>
              <a:rPr lang="en-US" sz="4000" dirty="0" smtClean="0">
                <a:solidFill>
                  <a:schemeClr val="bg1"/>
                </a:solidFill>
                <a:latin typeface="Impact" pitchFamily="34" charset="0"/>
              </a:rPr>
              <a:t>Common Core Standards (CCS) Focus</a:t>
            </a:r>
            <a:endParaRPr lang="en-US" sz="4000" dirty="0">
              <a:solidFill>
                <a:schemeClr val="bg1"/>
              </a:solidFill>
              <a:latin typeface="Impact" pitchFamily="34" charset="0"/>
            </a:endParaRPr>
          </a:p>
        </p:txBody>
      </p:sp>
      <p:sp>
        <p:nvSpPr>
          <p:cNvPr id="30723" name="Text Box 3"/>
          <p:cNvSpPr txBox="1">
            <a:spLocks noChangeArrowheads="1"/>
          </p:cNvSpPr>
          <p:nvPr/>
        </p:nvSpPr>
        <p:spPr bwMode="auto">
          <a:xfrm>
            <a:off x="2209800" y="1905000"/>
            <a:ext cx="6248400" cy="4524315"/>
          </a:xfrm>
          <a:prstGeom prst="rect">
            <a:avLst/>
          </a:prstGeom>
          <a:noFill/>
          <a:ln w="9525">
            <a:noFill/>
            <a:miter lim="800000"/>
            <a:headEnd/>
            <a:tailEnd/>
          </a:ln>
          <a:effectLst/>
        </p:spPr>
        <p:txBody>
          <a:bodyPr wrap="square">
            <a:spAutoFit/>
          </a:bodyPr>
          <a:lstStyle/>
          <a:p>
            <a:pPr marL="115888" indent="-6350" algn="ctr" eaLnBrk="1" fontAlgn="auto" hangingPunct="1">
              <a:spcAft>
                <a:spcPts val="0"/>
              </a:spcAft>
              <a:buFont typeface="Georgia"/>
              <a:buNone/>
              <a:defRPr/>
            </a:pPr>
            <a:r>
              <a:rPr lang="en-US" sz="4800" b="1" dirty="0" smtClean="0">
                <a:latin typeface="Calibri" pitchFamily="34" charset="0"/>
              </a:rPr>
              <a:t>The focus of the CCS is to guarantee that all students are college and career ready                        as they exit from               high school.</a:t>
            </a:r>
            <a:endParaRPr lang="en-US" sz="4800" b="1" dirty="0">
              <a:latin typeface="Calibri" pitchFamily="34" charset="0"/>
            </a:endParaRPr>
          </a:p>
        </p:txBody>
      </p:sp>
    </p:spTree>
    <p:extLst>
      <p:ext uri="{BB962C8B-B14F-4D97-AF65-F5344CB8AC3E}">
        <p14:creationId xmlns:p14="http://schemas.microsoft.com/office/powerpoint/2010/main" val="58986982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 name="Shape 393"/>
          <p:cNvSpPr txBox="1">
            <a:spLocks noGrp="1"/>
          </p:cNvSpPr>
          <p:nvPr>
            <p:ph type="title"/>
          </p:nvPr>
        </p:nvSpPr>
        <p:spPr>
          <a:xfrm>
            <a:off x="805544" y="1143000"/>
            <a:ext cx="8839200" cy="707846"/>
          </a:xfrm>
        </p:spPr>
        <p:txBody>
          <a:bodyPr wrap="square" lIns="91425" tIns="45700" rIns="91425" bIns="45700">
            <a:spAutoFit/>
          </a:bodyPr>
          <a:lstStyle/>
          <a:p>
            <a:pPr eaLnBrk="1" hangingPunct="1">
              <a:spcBef>
                <a:spcPts val="0"/>
              </a:spcBef>
              <a:buClr>
                <a:schemeClr val="dk1"/>
              </a:buClr>
              <a:buSzPct val="25000"/>
              <a:buFont typeface="Arial"/>
              <a:buNone/>
              <a:defRPr/>
            </a:pPr>
            <a:r>
              <a:rPr lang="x-none" sz="4000">
                <a:solidFill>
                  <a:schemeClr val="bg1"/>
                </a:solidFill>
                <a:latin typeface="Impact" pitchFamily="34" charset="0"/>
                <a:sym typeface="Arial"/>
                <a:rtl val="0"/>
              </a:rPr>
              <a:t>Cautions: Imp</a:t>
            </a:r>
            <a:r>
              <a:rPr lang="x-none" sz="4000">
                <a:solidFill>
                  <a:schemeClr val="bg1"/>
                </a:solidFill>
                <a:latin typeface="Impact" pitchFamily="34" charset="0"/>
                <a:rtl val="0"/>
              </a:rPr>
              <a:t>lementing the CCSS is...</a:t>
            </a:r>
          </a:p>
        </p:txBody>
      </p:sp>
      <p:sp>
        <p:nvSpPr>
          <p:cNvPr id="394" name="Shape 394"/>
          <p:cNvSpPr txBox="1"/>
          <p:nvPr/>
        </p:nvSpPr>
        <p:spPr>
          <a:xfrm>
            <a:off x="1567544" y="2133600"/>
            <a:ext cx="7315200" cy="4493497"/>
          </a:xfrm>
          <a:prstGeom prst="rect">
            <a:avLst/>
          </a:prstGeom>
          <a:noFill/>
          <a:ln>
            <a:noFill/>
          </a:ln>
        </p:spPr>
        <p:txBody>
          <a:bodyPr wrap="square" lIns="91425" tIns="45700" rIns="91425" bIns="45700">
            <a:spAutoFit/>
          </a:bodyPr>
          <a:lstStyle/>
          <a:p>
            <a:pPr marL="342900" indent="-342900">
              <a:lnSpc>
                <a:spcPct val="114000"/>
              </a:lnSpc>
              <a:spcBef>
                <a:spcPts val="640"/>
              </a:spcBef>
              <a:buClr>
                <a:srgbClr val="000000"/>
              </a:buClr>
              <a:buSzPct val="132000"/>
              <a:buFont typeface="Arial" charset="0"/>
              <a:buChar char="•"/>
              <a:defRPr/>
            </a:pPr>
            <a:r>
              <a:rPr lang="x-none" sz="4000">
                <a:solidFill>
                  <a:schemeClr val="tx1">
                    <a:lumMod val="95000"/>
                    <a:lumOff val="5000"/>
                  </a:schemeClr>
                </a:solidFill>
                <a:latin typeface="Calibri" pitchFamily="34" charset="0"/>
                <a:cs typeface="Calibri" pitchFamily="34" charset="0"/>
                <a:sym typeface="Arial"/>
                <a:rtl val="0"/>
              </a:rPr>
              <a:t>Not about “gap analysis”</a:t>
            </a:r>
          </a:p>
          <a:p>
            <a:pPr marL="342900" indent="-342900">
              <a:lnSpc>
                <a:spcPct val="114000"/>
              </a:lnSpc>
              <a:spcBef>
                <a:spcPts val="640"/>
              </a:spcBef>
              <a:buClr>
                <a:srgbClr val="000000"/>
              </a:buClr>
              <a:buSzPct val="132000"/>
              <a:buFont typeface="Arial" charset="0"/>
              <a:buChar char="•"/>
              <a:defRPr/>
            </a:pPr>
            <a:r>
              <a:rPr lang="x-none" sz="4000">
                <a:solidFill>
                  <a:schemeClr val="tx1">
                    <a:lumMod val="95000"/>
                    <a:lumOff val="5000"/>
                  </a:schemeClr>
                </a:solidFill>
                <a:latin typeface="Calibri" pitchFamily="34" charset="0"/>
                <a:cs typeface="Calibri" pitchFamily="34" charset="0"/>
                <a:sym typeface="Arial"/>
                <a:rtl val="0"/>
              </a:rPr>
              <a:t>Not about buying a text series</a:t>
            </a:r>
          </a:p>
          <a:p>
            <a:pPr marL="342900" indent="-342900">
              <a:lnSpc>
                <a:spcPct val="114000"/>
              </a:lnSpc>
              <a:spcBef>
                <a:spcPts val="640"/>
              </a:spcBef>
              <a:buClr>
                <a:srgbClr val="000000"/>
              </a:buClr>
              <a:buSzPct val="132000"/>
              <a:buFont typeface="Arial" charset="0"/>
              <a:buChar char="•"/>
              <a:defRPr/>
            </a:pPr>
            <a:r>
              <a:rPr lang="x-none" sz="4000">
                <a:solidFill>
                  <a:schemeClr val="tx1">
                    <a:lumMod val="95000"/>
                    <a:lumOff val="5000"/>
                  </a:schemeClr>
                </a:solidFill>
                <a:latin typeface="Calibri" pitchFamily="34" charset="0"/>
                <a:cs typeface="Calibri" pitchFamily="34" charset="0"/>
                <a:sym typeface="Arial"/>
                <a:rtl val="0"/>
              </a:rPr>
              <a:t>Not a march through the standards</a:t>
            </a:r>
          </a:p>
          <a:p>
            <a:pPr marL="342900" indent="-342900">
              <a:lnSpc>
                <a:spcPct val="114000"/>
              </a:lnSpc>
              <a:spcBef>
                <a:spcPts val="640"/>
              </a:spcBef>
              <a:buClr>
                <a:srgbClr val="000000"/>
              </a:buClr>
              <a:buSzPct val="132000"/>
              <a:buFont typeface="Arial" charset="0"/>
              <a:buChar char="•"/>
              <a:defRPr/>
            </a:pPr>
            <a:r>
              <a:rPr lang="x-none" sz="4000">
                <a:solidFill>
                  <a:schemeClr val="tx1">
                    <a:lumMod val="95000"/>
                    <a:lumOff val="5000"/>
                  </a:schemeClr>
                </a:solidFill>
                <a:latin typeface="Calibri" pitchFamily="34" charset="0"/>
                <a:cs typeface="Calibri" pitchFamily="34" charset="0"/>
                <a:sym typeface="Arial"/>
                <a:rtl val="0"/>
              </a:rPr>
              <a:t>Not about breaking apart each standard</a:t>
            </a:r>
          </a:p>
        </p:txBody>
      </p:sp>
      <p:sp>
        <p:nvSpPr>
          <p:cNvPr id="70660" name="Slide Number Placeholder 5"/>
          <p:cNvSpPr>
            <a:spLocks noGrp="1"/>
          </p:cNvSpPr>
          <p:nvPr>
            <p:ph type="sldNum" sz="quarter" idx="10"/>
          </p:nvPr>
        </p:nvSpPr>
        <p:spPr>
          <a:xfrm>
            <a:off x="6929438" y="6542088"/>
            <a:ext cx="2133600" cy="320675"/>
          </a:xfrm>
          <a:noFill/>
        </p:spPr>
        <p:txBody>
          <a:bodyP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fld id="{DC0EE867-36DD-44F2-935F-7BE31E486AF4}" type="slidenum">
              <a:rPr lang="en-US">
                <a:solidFill>
                  <a:srgbClr val="FFFFFF"/>
                </a:solidFill>
              </a:rPr>
              <a:pPr eaLnBrk="1" hangingPunct="1"/>
              <a:t>6</a:t>
            </a:fld>
            <a:endParaRPr lang="en-US" dirty="0">
              <a:solidFill>
                <a:srgbClr val="FFFFFF"/>
              </a:solidFill>
            </a:endParaRPr>
          </a:p>
        </p:txBody>
      </p:sp>
    </p:spTree>
    <p:extLst>
      <p:ext uri="{BB962C8B-B14F-4D97-AF65-F5344CB8AC3E}">
        <p14:creationId xmlns:p14="http://schemas.microsoft.com/office/powerpoint/2010/main" val="3016399702"/>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914400"/>
            <a:ext cx="8229600" cy="1143000"/>
          </a:xfrm>
        </p:spPr>
        <p:txBody>
          <a:bodyPr>
            <a:normAutofit/>
          </a:bodyPr>
          <a:lstStyle/>
          <a:p>
            <a:pPr algn="l"/>
            <a:r>
              <a:rPr lang="en-US" sz="4800" dirty="0" smtClean="0">
                <a:solidFill>
                  <a:schemeClr val="bg1"/>
                </a:solidFill>
                <a:latin typeface="Impact" pitchFamily="34" charset="0"/>
              </a:rPr>
              <a:t>Mathematical Understanding</a:t>
            </a:r>
            <a:endParaRPr lang="en-US" sz="4800" dirty="0">
              <a:solidFill>
                <a:schemeClr val="bg1"/>
              </a:solidFill>
              <a:latin typeface="Impact" pitchFamily="34" charset="0"/>
            </a:endParaRPr>
          </a:p>
        </p:txBody>
      </p:sp>
      <p:sp>
        <p:nvSpPr>
          <p:cNvPr id="3" name="Rectangle 2"/>
          <p:cNvSpPr/>
          <p:nvPr/>
        </p:nvSpPr>
        <p:spPr>
          <a:xfrm>
            <a:off x="1295400" y="1905000"/>
            <a:ext cx="7848600" cy="3970318"/>
          </a:xfrm>
          <a:prstGeom prst="rect">
            <a:avLst/>
          </a:prstGeom>
        </p:spPr>
        <p:txBody>
          <a:bodyPr wrap="square">
            <a:spAutoFit/>
          </a:bodyPr>
          <a:lstStyle/>
          <a:p>
            <a:r>
              <a:rPr lang="en-US" sz="3600" b="1" dirty="0" smtClean="0">
                <a:latin typeface="Calibri" pitchFamily="34" charset="0"/>
                <a:cs typeface="Calibri" pitchFamily="34" charset="0"/>
              </a:rPr>
              <a:t>Looks Like…</a:t>
            </a:r>
          </a:p>
          <a:p>
            <a:pPr algn="ctr"/>
            <a:r>
              <a:rPr lang="en-US" sz="3600" dirty="0" smtClean="0">
                <a:latin typeface="Calibri" pitchFamily="34" charset="0"/>
                <a:cs typeface="Calibri" pitchFamily="34" charset="0"/>
              </a:rPr>
              <a:t>“One </a:t>
            </a:r>
            <a:r>
              <a:rPr lang="en-US" sz="3600" dirty="0">
                <a:latin typeface="Calibri" pitchFamily="34" charset="0"/>
                <a:cs typeface="Calibri" pitchFamily="34" charset="0"/>
              </a:rPr>
              <a:t>hallmark of mathematical </a:t>
            </a:r>
            <a:r>
              <a:rPr lang="en-US" sz="3600" dirty="0" smtClean="0">
                <a:latin typeface="Calibri" pitchFamily="34" charset="0"/>
                <a:cs typeface="Calibri" pitchFamily="34" charset="0"/>
              </a:rPr>
              <a:t>understanding is </a:t>
            </a:r>
            <a:r>
              <a:rPr lang="en-US" sz="3600" dirty="0">
                <a:latin typeface="Calibri" pitchFamily="34" charset="0"/>
                <a:cs typeface="Calibri" pitchFamily="34" charset="0"/>
              </a:rPr>
              <a:t>the ability to justify, </a:t>
            </a:r>
            <a:r>
              <a:rPr lang="en-US" sz="3600" dirty="0" smtClean="0">
                <a:latin typeface="Calibri" pitchFamily="34" charset="0"/>
                <a:cs typeface="Calibri" pitchFamily="34" charset="0"/>
              </a:rPr>
              <a:t>               in </a:t>
            </a:r>
            <a:r>
              <a:rPr lang="en-US" sz="3600" dirty="0">
                <a:latin typeface="Calibri" pitchFamily="34" charset="0"/>
                <a:cs typeface="Calibri" pitchFamily="34" charset="0"/>
              </a:rPr>
              <a:t>a way appropriate to the student’s mathematical </a:t>
            </a:r>
            <a:r>
              <a:rPr lang="en-US" sz="3600" dirty="0" smtClean="0">
                <a:latin typeface="Calibri" pitchFamily="34" charset="0"/>
                <a:cs typeface="Calibri" pitchFamily="34" charset="0"/>
              </a:rPr>
              <a:t>maturity, </a:t>
            </a:r>
            <a:r>
              <a:rPr lang="en-US" sz="3600" i="1" dirty="0" smtClean="0">
                <a:latin typeface="Calibri" pitchFamily="34" charset="0"/>
                <a:cs typeface="Calibri" pitchFamily="34" charset="0"/>
              </a:rPr>
              <a:t>why </a:t>
            </a:r>
            <a:r>
              <a:rPr lang="en-US" sz="3600" dirty="0">
                <a:latin typeface="Calibri" pitchFamily="34" charset="0"/>
                <a:cs typeface="Calibri" pitchFamily="34" charset="0"/>
              </a:rPr>
              <a:t>a particular mathematical statement is true or where a mathematical </a:t>
            </a:r>
            <a:r>
              <a:rPr lang="en-US" sz="3600" dirty="0" smtClean="0">
                <a:latin typeface="Calibri" pitchFamily="34" charset="0"/>
                <a:cs typeface="Calibri" pitchFamily="34" charset="0"/>
              </a:rPr>
              <a:t>rule comes </a:t>
            </a:r>
            <a:r>
              <a:rPr lang="en-US" sz="3600" dirty="0">
                <a:latin typeface="Calibri" pitchFamily="34" charset="0"/>
                <a:cs typeface="Calibri" pitchFamily="34" charset="0"/>
              </a:rPr>
              <a:t>from</a:t>
            </a:r>
            <a:r>
              <a:rPr lang="en-US" sz="3600" dirty="0" smtClean="0">
                <a:latin typeface="Calibri" pitchFamily="34" charset="0"/>
                <a:cs typeface="Calibri" pitchFamily="34" charset="0"/>
              </a:rPr>
              <a:t>.”</a:t>
            </a:r>
            <a:endParaRPr lang="en-US" sz="3600" dirty="0">
              <a:latin typeface="Calibri" pitchFamily="34" charset="0"/>
              <a:cs typeface="Calibri" pitchFamily="34" charset="0"/>
            </a:endParaRPr>
          </a:p>
        </p:txBody>
      </p:sp>
    </p:spTree>
    <p:extLst>
      <p:ext uri="{BB962C8B-B14F-4D97-AF65-F5344CB8AC3E}">
        <p14:creationId xmlns:p14="http://schemas.microsoft.com/office/powerpoint/2010/main" val="24988178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8229600" cy="1143000"/>
          </a:xfrm>
        </p:spPr>
        <p:txBody>
          <a:bodyPr>
            <a:normAutofit/>
          </a:bodyPr>
          <a:lstStyle/>
          <a:p>
            <a:r>
              <a:rPr lang="en-US" sz="4000" dirty="0" smtClean="0">
                <a:solidFill>
                  <a:schemeClr val="bg1"/>
                </a:solidFill>
                <a:latin typeface="Impact" pitchFamily="34" charset="0"/>
              </a:rPr>
              <a:t>Common Core Standards Framework</a:t>
            </a:r>
            <a:endParaRPr lang="en-US" sz="4000" dirty="0">
              <a:solidFill>
                <a:schemeClr val="bg1"/>
              </a:solidFill>
              <a:latin typeface="Impact" pitchFamily="34" charset="0"/>
            </a:endParaRPr>
          </a:p>
        </p:txBody>
      </p:sp>
      <p:sp>
        <p:nvSpPr>
          <p:cNvPr id="4" name="Rectangle 3"/>
          <p:cNvSpPr/>
          <p:nvPr/>
        </p:nvSpPr>
        <p:spPr>
          <a:xfrm>
            <a:off x="0" y="1828800"/>
            <a:ext cx="9144000" cy="502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Diagram 4"/>
          <p:cNvGraphicFramePr/>
          <p:nvPr>
            <p:extLst>
              <p:ext uri="{D42A27DB-BD31-4B8C-83A1-F6EECF244321}">
                <p14:modId xmlns:p14="http://schemas.microsoft.com/office/powerpoint/2010/main" val="1232329901"/>
              </p:ext>
            </p:extLst>
          </p:nvPr>
        </p:nvGraphicFramePr>
        <p:xfrm>
          <a:off x="1176945" y="2438400"/>
          <a:ext cx="6595456" cy="3695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1181100" y="2324100"/>
            <a:ext cx="6781800" cy="4038600"/>
          </a:xfrm>
          <a:prstGeom prst="rect">
            <a:avLst/>
          </a:prstGeom>
          <a:noFill/>
          <a:ln w="38100">
            <a:solidFill>
              <a:srgbClr val="CC66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060469" y="1841054"/>
            <a:ext cx="2971800" cy="523220"/>
          </a:xfrm>
          <a:prstGeom prst="rect">
            <a:avLst/>
          </a:prstGeom>
          <a:noFill/>
        </p:spPr>
        <p:txBody>
          <a:bodyPr wrap="square" rtlCol="0">
            <a:spAutoFit/>
          </a:bodyPr>
          <a:lstStyle/>
          <a:p>
            <a:pPr algn="ctr"/>
            <a:r>
              <a:rPr lang="en-US" sz="2800" b="1" dirty="0" smtClean="0">
                <a:latin typeface="Calibri" pitchFamily="34" charset="0"/>
                <a:cs typeface="Calibri" pitchFamily="34" charset="0"/>
              </a:rPr>
              <a:t>Curriculum</a:t>
            </a:r>
            <a:endParaRPr lang="en-US" sz="2800" b="1" dirty="0">
              <a:latin typeface="Calibri" pitchFamily="34" charset="0"/>
              <a:cs typeface="Calibri" pitchFamily="34" charset="0"/>
            </a:endParaRPr>
          </a:p>
        </p:txBody>
      </p:sp>
      <p:sp>
        <p:nvSpPr>
          <p:cNvPr id="8" name="TextBox 7"/>
          <p:cNvSpPr txBox="1"/>
          <p:nvPr/>
        </p:nvSpPr>
        <p:spPr>
          <a:xfrm flipV="1">
            <a:off x="530911" y="3657600"/>
            <a:ext cx="615553" cy="1219201"/>
          </a:xfrm>
          <a:prstGeom prst="rect">
            <a:avLst/>
          </a:prstGeom>
          <a:noFill/>
        </p:spPr>
        <p:txBody>
          <a:bodyPr vert="vert" wrap="square" rtlCol="0">
            <a:spAutoFit/>
          </a:bodyPr>
          <a:lstStyle/>
          <a:p>
            <a:r>
              <a:rPr lang="en-US" sz="2800" b="1" dirty="0" smtClean="0">
                <a:latin typeface="Calibri" pitchFamily="34" charset="0"/>
                <a:cs typeface="Calibri" pitchFamily="34" charset="0"/>
              </a:rPr>
              <a:t>Equity</a:t>
            </a:r>
            <a:endParaRPr lang="en-US" sz="2800" b="1" dirty="0">
              <a:latin typeface="Calibri" pitchFamily="34" charset="0"/>
              <a:cs typeface="Calibri" pitchFamily="34" charset="0"/>
            </a:endParaRPr>
          </a:p>
        </p:txBody>
      </p:sp>
      <p:sp>
        <p:nvSpPr>
          <p:cNvPr id="9" name="TextBox 8"/>
          <p:cNvSpPr txBox="1"/>
          <p:nvPr/>
        </p:nvSpPr>
        <p:spPr>
          <a:xfrm>
            <a:off x="8000048" y="2789128"/>
            <a:ext cx="615553" cy="3108543"/>
          </a:xfrm>
          <a:prstGeom prst="rect">
            <a:avLst/>
          </a:prstGeom>
          <a:noFill/>
        </p:spPr>
        <p:txBody>
          <a:bodyPr vert="vert" wrap="square" rtlCol="0">
            <a:spAutoFit/>
          </a:bodyPr>
          <a:lstStyle/>
          <a:p>
            <a:pPr algn="ctr"/>
            <a:r>
              <a:rPr lang="en-US" sz="2800" b="1" dirty="0" smtClean="0">
                <a:latin typeface="Calibri" pitchFamily="34" charset="0"/>
                <a:cs typeface="Calibri" pitchFamily="34" charset="0"/>
              </a:rPr>
              <a:t>Assessment</a:t>
            </a:r>
            <a:endParaRPr lang="en-US" sz="2800" b="1" dirty="0">
              <a:latin typeface="Calibri" pitchFamily="34" charset="0"/>
              <a:cs typeface="Calibri" pitchFamily="34" charset="0"/>
            </a:endParaRPr>
          </a:p>
        </p:txBody>
      </p:sp>
      <p:sp>
        <p:nvSpPr>
          <p:cNvPr id="10" name="TextBox 9"/>
          <p:cNvSpPr txBox="1"/>
          <p:nvPr/>
        </p:nvSpPr>
        <p:spPr>
          <a:xfrm>
            <a:off x="3124200" y="6362700"/>
            <a:ext cx="4191000" cy="523220"/>
          </a:xfrm>
          <a:prstGeom prst="rect">
            <a:avLst/>
          </a:prstGeom>
          <a:noFill/>
        </p:spPr>
        <p:txBody>
          <a:bodyPr wrap="square" rtlCol="0">
            <a:spAutoFit/>
          </a:bodyPr>
          <a:lstStyle/>
          <a:p>
            <a:r>
              <a:rPr lang="en-US" sz="2800" b="1" dirty="0" smtClean="0">
                <a:latin typeface="Calibri" pitchFamily="34" charset="0"/>
                <a:cs typeface="Calibri" pitchFamily="34" charset="0"/>
              </a:rPr>
              <a:t>Teaching &amp; Learning</a:t>
            </a:r>
            <a:endParaRPr lang="en-US" sz="2800" b="1" dirty="0">
              <a:latin typeface="Calibri" pitchFamily="34" charset="0"/>
              <a:cs typeface="Calibri" pitchFamily="34" charset="0"/>
            </a:endParaRPr>
          </a:p>
        </p:txBody>
      </p:sp>
    </p:spTree>
    <p:extLst>
      <p:ext uri="{BB962C8B-B14F-4D97-AF65-F5344CB8AC3E}">
        <p14:creationId xmlns:p14="http://schemas.microsoft.com/office/powerpoint/2010/main" val="39847543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066800"/>
            <a:ext cx="8229600" cy="639763"/>
          </a:xfrm>
        </p:spPr>
        <p:txBody>
          <a:bodyPr>
            <a:noAutofit/>
          </a:bodyPr>
          <a:lstStyle/>
          <a:p>
            <a:pPr algn="l"/>
            <a:r>
              <a:rPr lang="en-US" dirty="0" smtClean="0">
                <a:solidFill>
                  <a:schemeClr val="bg1"/>
                </a:solidFill>
                <a:latin typeface="Impact" pitchFamily="34" charset="0"/>
              </a:rPr>
              <a:t>2012-13 Focus Areas</a:t>
            </a:r>
            <a:endParaRPr lang="en-US" dirty="0">
              <a:solidFill>
                <a:schemeClr val="bg1"/>
              </a:solidFill>
              <a:latin typeface="Impact" pitchFamily="34" charset="0"/>
            </a:endParaRPr>
          </a:p>
        </p:txBody>
      </p:sp>
      <p:sp>
        <p:nvSpPr>
          <p:cNvPr id="5" name="Rectangle 1"/>
          <p:cNvSpPr>
            <a:spLocks noGrp="1" noChangeArrowheads="1"/>
          </p:cNvSpPr>
          <p:nvPr>
            <p:ph type="body" sz="quarter" idx="13"/>
          </p:nvPr>
        </p:nvSpPr>
        <p:spPr bwMode="auto">
          <a:xfrm>
            <a:off x="1371600" y="1761038"/>
            <a:ext cx="7543800" cy="3400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3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Domains</a:t>
            </a:r>
            <a:endParaRPr kumimoji="0" lang="en-US" sz="3000" b="0" i="0" u="none" strike="noStrike" cap="none" normalizeH="0" baseline="0" dirty="0" smtClean="0">
              <a:ln>
                <a:noFill/>
              </a:ln>
              <a:solidFill>
                <a:schemeClr val="tx1"/>
              </a:solidFill>
              <a:effectLst/>
              <a:latin typeface="Calibri" pitchFamily="34" charset="0"/>
              <a:cs typeface="Calibri" pitchFamily="34" charset="0"/>
            </a:endParaRPr>
          </a:p>
          <a:p>
            <a:pPr marR="0" lvl="1"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Gr. 3-5: Number and Operations - Fractions</a:t>
            </a: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a:p>
            <a:pPr marR="0" lvl="1"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1" i="0" u="none" strike="noStrike" cap="none" normalizeH="0" baseline="0" dirty="0" smtClean="0">
                <a:ln>
                  <a:noFill/>
                </a:ln>
                <a:effectLst/>
                <a:latin typeface="Calibri" pitchFamily="34" charset="0"/>
                <a:ea typeface="Calibri" pitchFamily="34" charset="0"/>
                <a:cs typeface="Calibri" pitchFamily="34" charset="0"/>
              </a:rPr>
              <a:t>Gr. 6-7: Ratios and Proportional Reasoning &amp; The Number System</a:t>
            </a:r>
            <a:endParaRPr kumimoji="0" lang="en-US" sz="2400" b="1" i="0" u="none" strike="noStrike" cap="none" normalizeH="0" baseline="0" dirty="0" smtClean="0">
              <a:ln>
                <a:noFill/>
              </a:ln>
              <a:effectLst/>
              <a:latin typeface="Calibri" pitchFamily="34" charset="0"/>
              <a:cs typeface="Calibri" pitchFamily="34" charset="0"/>
            </a:endParaRPr>
          </a:p>
          <a:p>
            <a:pPr marR="0" lvl="1"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Gr. 8: Expressions and Equations &amp; Functions</a:t>
            </a:r>
          </a:p>
          <a:p>
            <a:pPr marL="457200" marR="0" lvl="1" indent="0" algn="l" defTabSz="914400" rtl="0" eaLnBrk="0" fontAlgn="base" latinLnBrk="0" hangingPunct="0">
              <a:lnSpc>
                <a:spcPct val="100000"/>
              </a:lnSpc>
              <a:spcBef>
                <a:spcPct val="0"/>
              </a:spcBef>
              <a:spcAft>
                <a:spcPct val="0"/>
              </a:spcAft>
              <a:buClrTx/>
              <a:buSzTx/>
              <a:buNone/>
              <a:tabLst/>
            </a:pPr>
            <a:endParaRPr kumimoji="0" lang="en-US" sz="3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Math</a:t>
            </a:r>
            <a:r>
              <a:rPr kumimoji="0" lang="en-US" sz="3000" b="0" i="0" u="none" strike="noStrike" cap="none" normalizeH="0" dirty="0" smtClean="0">
                <a:ln>
                  <a:noFill/>
                </a:ln>
                <a:solidFill>
                  <a:schemeClr val="tx1"/>
                </a:solidFill>
                <a:effectLst/>
                <a:latin typeface="Calibri" pitchFamily="34" charset="0"/>
                <a:ea typeface="Calibri" pitchFamily="34" charset="0"/>
                <a:cs typeface="Calibri" pitchFamily="34" charset="0"/>
              </a:rPr>
              <a:t> &amp; Science </a:t>
            </a:r>
            <a:r>
              <a:rPr kumimoji="0" lang="en-US" sz="3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Practices</a:t>
            </a:r>
          </a:p>
          <a:p>
            <a:pPr marL="400050" lvl="1" indent="0" eaLnBrk="0" fontAlgn="base" hangingPunct="0">
              <a:spcBef>
                <a:spcPct val="0"/>
              </a:spcBef>
              <a:spcAft>
                <a:spcPct val="0"/>
              </a:spcAft>
              <a:buNone/>
            </a:pPr>
            <a:endParaRPr lang="en-US" sz="1400" dirty="0" smtClean="0"/>
          </a:p>
          <a:p>
            <a:pPr marL="0" indent="0" eaLnBrk="0" fontAlgn="base" hangingPunct="0">
              <a:spcBef>
                <a:spcPct val="0"/>
              </a:spcBef>
              <a:spcAft>
                <a:spcPct val="0"/>
              </a:spcAft>
              <a:buFontTx/>
              <a:buChar char="•"/>
            </a:pPr>
            <a:endParaRPr lang="en-US" sz="1600" dirty="0">
              <a:latin typeface="Calibri"/>
              <a:ea typeface="Calibri"/>
              <a:cs typeface="Times New Roman"/>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521311693"/>
              </p:ext>
            </p:extLst>
          </p:nvPr>
        </p:nvGraphicFramePr>
        <p:xfrm>
          <a:off x="1371600" y="4326736"/>
          <a:ext cx="7766154" cy="2545331"/>
        </p:xfrm>
        <a:graphic>
          <a:graphicData uri="http://schemas.openxmlformats.org/drawingml/2006/table">
            <a:tbl>
              <a:tblPr firstRow="1" firstCol="1" bandRow="1">
                <a:tableStyleId>{5940675A-B579-460E-94D1-54222C63F5DA}</a:tableStyleId>
              </a:tblPr>
              <a:tblGrid>
                <a:gridCol w="3810000"/>
                <a:gridCol w="3956154"/>
              </a:tblGrid>
              <a:tr h="442211">
                <a:tc>
                  <a:txBody>
                    <a:bodyPr/>
                    <a:lstStyle/>
                    <a:p>
                      <a:pPr marL="0" marR="0" algn="ctr">
                        <a:lnSpc>
                          <a:spcPct val="115000"/>
                        </a:lnSpc>
                        <a:spcBef>
                          <a:spcPts val="0"/>
                        </a:spcBef>
                        <a:spcAft>
                          <a:spcPts val="0"/>
                        </a:spcAft>
                      </a:pPr>
                      <a:r>
                        <a:rPr lang="en-US" sz="2200" b="1" dirty="0" smtClean="0">
                          <a:solidFill>
                            <a:schemeClr val="tx1"/>
                          </a:solidFill>
                          <a:effectLst/>
                          <a:latin typeface="Calibri" pitchFamily="34" charset="0"/>
                          <a:cs typeface="Calibri" pitchFamily="34" charset="0"/>
                        </a:rPr>
                        <a:t>Math </a:t>
                      </a:r>
                      <a:r>
                        <a:rPr lang="en-US" sz="2200" b="1" dirty="0">
                          <a:solidFill>
                            <a:schemeClr val="tx1"/>
                          </a:solidFill>
                          <a:effectLst/>
                          <a:latin typeface="Calibri" pitchFamily="34" charset="0"/>
                          <a:cs typeface="Calibri" pitchFamily="34" charset="0"/>
                        </a:rPr>
                        <a:t>Practices</a:t>
                      </a:r>
                      <a:endParaRPr lang="en-US" sz="2200" b="1" dirty="0">
                        <a:solidFill>
                          <a:schemeClr val="tx1"/>
                        </a:solidFill>
                        <a:effectLst/>
                        <a:latin typeface="Calibri" pitchFamily="34" charset="0"/>
                        <a:ea typeface="Calibri"/>
                        <a:cs typeface="Calibri" pitchFamily="34" charset="0"/>
                      </a:endParaRPr>
                    </a:p>
                  </a:txBody>
                  <a:tcPr marL="68580" marR="68580" marT="0" marB="0">
                    <a:solidFill>
                      <a:schemeClr val="accent2"/>
                    </a:solidFill>
                  </a:tcPr>
                </a:tc>
                <a:tc>
                  <a:txBody>
                    <a:bodyPr/>
                    <a:lstStyle/>
                    <a:p>
                      <a:pPr marL="0" marR="0" algn="ctr">
                        <a:lnSpc>
                          <a:spcPct val="115000"/>
                        </a:lnSpc>
                        <a:spcBef>
                          <a:spcPts val="0"/>
                        </a:spcBef>
                        <a:spcAft>
                          <a:spcPts val="0"/>
                        </a:spcAft>
                      </a:pPr>
                      <a:r>
                        <a:rPr lang="en-US" sz="2200" b="1" dirty="0">
                          <a:solidFill>
                            <a:schemeClr val="tx1"/>
                          </a:solidFill>
                          <a:effectLst/>
                          <a:latin typeface="Calibri" pitchFamily="34" charset="0"/>
                          <a:cs typeface="Calibri" pitchFamily="34" charset="0"/>
                        </a:rPr>
                        <a:t>Science Practices</a:t>
                      </a:r>
                      <a:endParaRPr lang="en-US" sz="2200" b="1" dirty="0">
                        <a:solidFill>
                          <a:schemeClr val="tx1"/>
                        </a:solidFill>
                        <a:effectLst/>
                        <a:latin typeface="Calibri" pitchFamily="34" charset="0"/>
                        <a:ea typeface="Calibri"/>
                        <a:cs typeface="Calibri" pitchFamily="34" charset="0"/>
                      </a:endParaRPr>
                    </a:p>
                  </a:txBody>
                  <a:tcPr marL="68580" marR="68580" marT="0" marB="0">
                    <a:solidFill>
                      <a:schemeClr val="accent2"/>
                    </a:solidFill>
                  </a:tcPr>
                </a:tc>
              </a:tr>
              <a:tr h="696351">
                <a:tc>
                  <a:txBody>
                    <a:bodyPr/>
                    <a:lstStyle/>
                    <a:p>
                      <a:pPr marL="0" marR="0">
                        <a:lnSpc>
                          <a:spcPct val="115000"/>
                        </a:lnSpc>
                        <a:spcBef>
                          <a:spcPts val="0"/>
                        </a:spcBef>
                        <a:spcAft>
                          <a:spcPts val="0"/>
                        </a:spcAft>
                      </a:pPr>
                      <a:r>
                        <a:rPr lang="en-US" sz="2000" b="1" dirty="0">
                          <a:solidFill>
                            <a:srgbClr val="FF0000"/>
                          </a:solidFill>
                          <a:effectLst/>
                          <a:latin typeface="Calibri" pitchFamily="34" charset="0"/>
                          <a:cs typeface="Calibri" pitchFamily="34" charset="0"/>
                        </a:rPr>
                        <a:t>Make sense of problems and persevere  in solving them</a:t>
                      </a:r>
                      <a:endParaRPr lang="en-US" sz="2000" b="1" dirty="0">
                        <a:solidFill>
                          <a:srgbClr val="FF0000"/>
                        </a:solidFill>
                        <a:effectLst/>
                        <a:latin typeface="Calibri" pitchFamily="34" charset="0"/>
                        <a:ea typeface="Calibri"/>
                        <a:cs typeface="Calibri" pitchFamily="34" charset="0"/>
                      </a:endParaRPr>
                    </a:p>
                  </a:txBody>
                  <a:tcPr marL="68580" marR="68580" marT="0" marB="0"/>
                </a:tc>
                <a:tc>
                  <a:txBody>
                    <a:bodyPr/>
                    <a:lstStyle/>
                    <a:p>
                      <a:pPr marL="0" marR="0">
                        <a:lnSpc>
                          <a:spcPct val="115000"/>
                        </a:lnSpc>
                        <a:spcBef>
                          <a:spcPts val="0"/>
                        </a:spcBef>
                        <a:spcAft>
                          <a:spcPts val="0"/>
                        </a:spcAft>
                      </a:pPr>
                      <a:r>
                        <a:rPr lang="en-US" sz="2000" b="1" dirty="0">
                          <a:solidFill>
                            <a:srgbClr val="FF0000"/>
                          </a:solidFill>
                          <a:effectLst/>
                          <a:latin typeface="Calibri" pitchFamily="34" charset="0"/>
                          <a:cs typeface="Calibri" pitchFamily="34" charset="0"/>
                        </a:rPr>
                        <a:t>Asking questions and defining problems</a:t>
                      </a:r>
                      <a:endParaRPr lang="en-US" sz="2000" b="1" dirty="0">
                        <a:solidFill>
                          <a:srgbClr val="FF0000"/>
                        </a:solidFill>
                        <a:effectLst/>
                        <a:latin typeface="Calibri" pitchFamily="34" charset="0"/>
                        <a:ea typeface="Calibri"/>
                        <a:cs typeface="Calibri" pitchFamily="34" charset="0"/>
                      </a:endParaRPr>
                    </a:p>
                  </a:txBody>
                  <a:tcPr marL="68580" marR="68580" marT="0" marB="0"/>
                </a:tc>
              </a:tr>
              <a:tr h="696351">
                <a:tc>
                  <a:txBody>
                    <a:bodyPr/>
                    <a:lstStyle/>
                    <a:p>
                      <a:pPr marL="0" marR="0">
                        <a:lnSpc>
                          <a:spcPct val="115000"/>
                        </a:lnSpc>
                        <a:spcBef>
                          <a:spcPts val="0"/>
                        </a:spcBef>
                        <a:spcAft>
                          <a:spcPts val="0"/>
                        </a:spcAft>
                      </a:pPr>
                      <a:r>
                        <a:rPr lang="en-US" sz="2000" b="1" dirty="0">
                          <a:solidFill>
                            <a:srgbClr val="FF0000"/>
                          </a:solidFill>
                          <a:effectLst/>
                          <a:latin typeface="Calibri" pitchFamily="34" charset="0"/>
                          <a:cs typeface="Calibri" pitchFamily="34" charset="0"/>
                        </a:rPr>
                        <a:t>Attend to precision</a:t>
                      </a:r>
                    </a:p>
                    <a:p>
                      <a:pPr marL="0" marR="0">
                        <a:lnSpc>
                          <a:spcPct val="115000"/>
                        </a:lnSpc>
                        <a:spcBef>
                          <a:spcPts val="0"/>
                        </a:spcBef>
                        <a:spcAft>
                          <a:spcPts val="0"/>
                        </a:spcAft>
                      </a:pPr>
                      <a:r>
                        <a:rPr lang="en-US" sz="2000" b="1" dirty="0">
                          <a:solidFill>
                            <a:srgbClr val="FF0000"/>
                          </a:solidFill>
                          <a:effectLst/>
                          <a:latin typeface="Calibri" pitchFamily="34" charset="0"/>
                          <a:cs typeface="Calibri" pitchFamily="34" charset="0"/>
                        </a:rPr>
                        <a:t> </a:t>
                      </a:r>
                      <a:endParaRPr lang="en-US" sz="2000" b="1" dirty="0">
                        <a:solidFill>
                          <a:srgbClr val="FF0000"/>
                        </a:solidFill>
                        <a:effectLst/>
                        <a:latin typeface="Calibri" pitchFamily="34" charset="0"/>
                        <a:ea typeface="Calibri"/>
                        <a:cs typeface="Calibri" pitchFamily="34" charset="0"/>
                      </a:endParaRPr>
                    </a:p>
                  </a:txBody>
                  <a:tcPr marL="68580" marR="68580" marT="0" marB="0"/>
                </a:tc>
                <a:tc>
                  <a:txBody>
                    <a:bodyPr/>
                    <a:lstStyle/>
                    <a:p>
                      <a:pPr marL="0" marR="0">
                        <a:lnSpc>
                          <a:spcPct val="115000"/>
                        </a:lnSpc>
                        <a:spcBef>
                          <a:spcPts val="0"/>
                        </a:spcBef>
                        <a:spcAft>
                          <a:spcPts val="0"/>
                        </a:spcAft>
                      </a:pPr>
                      <a:r>
                        <a:rPr lang="en-US" sz="2000" b="1" dirty="0">
                          <a:solidFill>
                            <a:srgbClr val="FF0000"/>
                          </a:solidFill>
                          <a:effectLst/>
                          <a:latin typeface="Calibri" pitchFamily="34" charset="0"/>
                          <a:cs typeface="Calibri" pitchFamily="34" charset="0"/>
                        </a:rPr>
                        <a:t>Obtaining, evaluating, and communicating information</a:t>
                      </a:r>
                      <a:endParaRPr lang="en-US" sz="2000" b="1" dirty="0">
                        <a:solidFill>
                          <a:srgbClr val="FF0000"/>
                        </a:solidFill>
                        <a:effectLst/>
                        <a:latin typeface="Calibri" pitchFamily="34" charset="0"/>
                        <a:ea typeface="Calibri"/>
                        <a:cs typeface="Calibri" pitchFamily="34" charset="0"/>
                      </a:endParaRPr>
                    </a:p>
                  </a:txBody>
                  <a:tcPr marL="68580" marR="68580" marT="0" marB="0"/>
                </a:tc>
              </a:tr>
              <a:tr h="696351">
                <a:tc>
                  <a:txBody>
                    <a:bodyPr/>
                    <a:lstStyle/>
                    <a:p>
                      <a:pPr marL="0" marR="0">
                        <a:lnSpc>
                          <a:spcPct val="115000"/>
                        </a:lnSpc>
                        <a:spcBef>
                          <a:spcPts val="0"/>
                        </a:spcBef>
                        <a:spcAft>
                          <a:spcPts val="0"/>
                        </a:spcAft>
                      </a:pPr>
                      <a:r>
                        <a:rPr lang="en-US" sz="2000" b="1" dirty="0">
                          <a:solidFill>
                            <a:srgbClr val="FF0000"/>
                          </a:solidFill>
                          <a:effectLst/>
                          <a:latin typeface="Calibri" pitchFamily="34" charset="0"/>
                          <a:cs typeface="Calibri" pitchFamily="34" charset="0"/>
                        </a:rPr>
                        <a:t>Model with mathematics</a:t>
                      </a:r>
                    </a:p>
                    <a:p>
                      <a:pPr marL="0" marR="0">
                        <a:lnSpc>
                          <a:spcPct val="115000"/>
                        </a:lnSpc>
                        <a:spcBef>
                          <a:spcPts val="0"/>
                        </a:spcBef>
                        <a:spcAft>
                          <a:spcPts val="0"/>
                        </a:spcAft>
                      </a:pPr>
                      <a:r>
                        <a:rPr lang="en-US" sz="2000" b="1" dirty="0">
                          <a:solidFill>
                            <a:srgbClr val="FF0000"/>
                          </a:solidFill>
                          <a:effectLst/>
                          <a:latin typeface="Calibri" pitchFamily="34" charset="0"/>
                          <a:cs typeface="Calibri" pitchFamily="34" charset="0"/>
                        </a:rPr>
                        <a:t> </a:t>
                      </a:r>
                      <a:endParaRPr lang="en-US" sz="2000" b="1" dirty="0">
                        <a:solidFill>
                          <a:srgbClr val="FF0000"/>
                        </a:solidFill>
                        <a:effectLst/>
                        <a:latin typeface="Calibri" pitchFamily="34" charset="0"/>
                        <a:ea typeface="Calibri"/>
                        <a:cs typeface="Calibri" pitchFamily="34" charset="0"/>
                      </a:endParaRPr>
                    </a:p>
                  </a:txBody>
                  <a:tcPr marL="68580" marR="68580" marT="0" marB="0"/>
                </a:tc>
                <a:tc>
                  <a:txBody>
                    <a:bodyPr/>
                    <a:lstStyle/>
                    <a:p>
                      <a:pPr marL="0" marR="0">
                        <a:lnSpc>
                          <a:spcPct val="115000"/>
                        </a:lnSpc>
                        <a:spcBef>
                          <a:spcPts val="0"/>
                        </a:spcBef>
                        <a:spcAft>
                          <a:spcPts val="0"/>
                        </a:spcAft>
                      </a:pPr>
                      <a:r>
                        <a:rPr lang="en-US" sz="2000" b="1" dirty="0">
                          <a:solidFill>
                            <a:srgbClr val="FF0000"/>
                          </a:solidFill>
                          <a:effectLst/>
                          <a:latin typeface="Calibri" pitchFamily="34" charset="0"/>
                          <a:cs typeface="Calibri" pitchFamily="34" charset="0"/>
                        </a:rPr>
                        <a:t>Using mathematics and computational thinking</a:t>
                      </a:r>
                      <a:endParaRPr lang="en-US" sz="2000" b="1" dirty="0">
                        <a:solidFill>
                          <a:srgbClr val="FF0000"/>
                        </a:solidFill>
                        <a:effectLst/>
                        <a:latin typeface="Calibri" pitchFamily="34" charset="0"/>
                        <a:ea typeface="Calibri"/>
                        <a:cs typeface="Calibri" pitchFamily="34" charset="0"/>
                      </a:endParaRPr>
                    </a:p>
                  </a:txBody>
                  <a:tcPr marL="68580" marR="68580" marT="0" marB="0"/>
                </a:tc>
              </a:tr>
            </a:tbl>
          </a:graphicData>
        </a:graphic>
      </p:graphicFrame>
    </p:spTree>
    <p:extLst>
      <p:ext uri="{BB962C8B-B14F-4D97-AF65-F5344CB8AC3E}">
        <p14:creationId xmlns:p14="http://schemas.microsoft.com/office/powerpoint/2010/main" val="1857824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4191</TotalTime>
  <Words>2602</Words>
  <Application>Microsoft Office PowerPoint</Application>
  <PresentationFormat>On-screen Show (4:3)</PresentationFormat>
  <Paragraphs>452</Paragraphs>
  <Slides>45</Slides>
  <Notes>41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47" baseType="lpstr">
      <vt:lpstr>Office Theme</vt:lpstr>
      <vt:lpstr>Equation</vt:lpstr>
      <vt:lpstr> Math Common Core Standards</vt:lpstr>
      <vt:lpstr>PowerPoint Presentation</vt:lpstr>
      <vt:lpstr>PowerPoint Presentation</vt:lpstr>
      <vt:lpstr>PowerPoint Presentation</vt:lpstr>
      <vt:lpstr>PowerPoint Presentation</vt:lpstr>
      <vt:lpstr>Cautions: Implementing the CCSS is...</vt:lpstr>
      <vt:lpstr>Mathematical Understanding</vt:lpstr>
      <vt:lpstr>Common Core Standards Framework</vt:lpstr>
      <vt:lpstr>2012-13 Focus Areas</vt:lpstr>
      <vt:lpstr>Design Methodology</vt:lpstr>
      <vt:lpstr>Grant Expectations</vt:lpstr>
      <vt:lpstr>Smarter Balanced                                                           A Balanced Assessment System</vt:lpstr>
      <vt:lpstr>PowerPoint Presentation</vt:lpstr>
      <vt:lpstr>Workshop Norms</vt:lpstr>
      <vt:lpstr>Characteristics of Learners</vt:lpstr>
      <vt:lpstr>Trying on the Math</vt:lpstr>
      <vt:lpstr>PowerPoint Presentation</vt:lpstr>
      <vt:lpstr>PowerPoint Presentation</vt:lpstr>
      <vt:lpstr>PowerPoint Presentation</vt:lpstr>
      <vt:lpstr>Common Core Standards Framework</vt:lpstr>
      <vt:lpstr>Practices in Math and Science</vt:lpstr>
      <vt:lpstr>Practices in Math and Science</vt:lpstr>
      <vt:lpstr>PowerPoint Presentation</vt:lpstr>
      <vt:lpstr>Format Example</vt:lpstr>
      <vt:lpstr>Learning Progression Across Domains</vt:lpstr>
      <vt:lpstr>Math Instructional Shifts </vt:lpstr>
      <vt:lpstr>Mathematics  &amp; Corresponding Science Practices </vt:lpstr>
      <vt:lpstr>Digging into the Math Practices</vt:lpstr>
      <vt:lpstr>Digging into the Math Practices</vt:lpstr>
      <vt:lpstr>Digging into the Math Practices</vt:lpstr>
      <vt:lpstr>Digging into the Math Practices</vt:lpstr>
      <vt:lpstr>Digging into the Math Practices</vt:lpstr>
      <vt:lpstr>Digging into the Math Practices</vt:lpstr>
      <vt:lpstr>Digging into the Math Practices</vt:lpstr>
      <vt:lpstr>Digging into the Math Practices</vt:lpstr>
      <vt:lpstr>Digging into the Math Practices</vt:lpstr>
      <vt:lpstr>PowerPoint Presentation</vt:lpstr>
      <vt:lpstr> Lunch</vt:lpstr>
      <vt:lpstr> Math Practices in Action</vt:lpstr>
      <vt:lpstr> Math Practices in Action</vt:lpstr>
      <vt:lpstr>Design Methodology</vt:lpstr>
      <vt:lpstr>Enhancing our Current Curriculum</vt:lpstr>
      <vt:lpstr>Collaborative Planning</vt:lpstr>
      <vt:lpstr>Resources</vt:lpstr>
      <vt:lpstr>Reflection and Evaluation</vt:lpstr>
    </vt:vector>
  </TitlesOfParts>
  <Company>SCUSD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Bell</dc:creator>
  <cp:lastModifiedBy>SCUSD</cp:lastModifiedBy>
  <cp:revision>240</cp:revision>
  <cp:lastPrinted>2012-10-04T21:50:49Z</cp:lastPrinted>
  <dcterms:created xsi:type="dcterms:W3CDTF">2012-01-25T19:43:10Z</dcterms:created>
  <dcterms:modified xsi:type="dcterms:W3CDTF">2012-10-15T02:23:50Z</dcterms:modified>
</cp:coreProperties>
</file>