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37"/>
  </p:notesMasterIdLst>
  <p:handoutMasterIdLst>
    <p:handoutMasterId r:id="rId38"/>
  </p:handoutMasterIdLst>
  <p:sldIdLst>
    <p:sldId id="563" r:id="rId3"/>
    <p:sldId id="544" r:id="rId4"/>
    <p:sldId id="612" r:id="rId5"/>
    <p:sldId id="564" r:id="rId6"/>
    <p:sldId id="554" r:id="rId7"/>
    <p:sldId id="566" r:id="rId8"/>
    <p:sldId id="570" r:id="rId9"/>
    <p:sldId id="587" r:id="rId10"/>
    <p:sldId id="549" r:id="rId11"/>
    <p:sldId id="581" r:id="rId12"/>
    <p:sldId id="595" r:id="rId13"/>
    <p:sldId id="594" r:id="rId14"/>
    <p:sldId id="573" r:id="rId15"/>
    <p:sldId id="602" r:id="rId16"/>
    <p:sldId id="603" r:id="rId17"/>
    <p:sldId id="604" r:id="rId18"/>
    <p:sldId id="605" r:id="rId19"/>
    <p:sldId id="606" r:id="rId20"/>
    <p:sldId id="613" r:id="rId21"/>
    <p:sldId id="607" r:id="rId22"/>
    <p:sldId id="608" r:id="rId23"/>
    <p:sldId id="609" r:id="rId24"/>
    <p:sldId id="610" r:id="rId25"/>
    <p:sldId id="611" r:id="rId26"/>
    <p:sldId id="614" r:id="rId27"/>
    <p:sldId id="550" r:id="rId28"/>
    <p:sldId id="568" r:id="rId29"/>
    <p:sldId id="586" r:id="rId30"/>
    <p:sldId id="591" r:id="rId31"/>
    <p:sldId id="592" r:id="rId32"/>
    <p:sldId id="593" r:id="rId33"/>
    <p:sldId id="601" r:id="rId34"/>
    <p:sldId id="600" r:id="rId35"/>
    <p:sldId id="565" r:id="rId36"/>
  </p:sldIdLst>
  <p:sldSz cx="9829800" cy="7315200"/>
  <p:notesSz cx="6950075" cy="9236075"/>
  <p:defaultTextStyle>
    <a:defPPr>
      <a:defRPr lang="en-US"/>
    </a:defPPr>
    <a:lvl1pPr marL="0" algn="l" defTabSz="979600" rtl="0" eaLnBrk="1" latinLnBrk="0" hangingPunct="1">
      <a:defRPr sz="1929" kern="1200">
        <a:solidFill>
          <a:schemeClr val="tx1"/>
        </a:solidFill>
        <a:latin typeface="+mn-lt"/>
        <a:ea typeface="+mn-ea"/>
        <a:cs typeface="+mn-cs"/>
      </a:defRPr>
    </a:lvl1pPr>
    <a:lvl2pPr marL="489800" algn="l" defTabSz="979600" rtl="0" eaLnBrk="1" latinLnBrk="0" hangingPunct="1">
      <a:defRPr sz="1929" kern="1200">
        <a:solidFill>
          <a:schemeClr val="tx1"/>
        </a:solidFill>
        <a:latin typeface="+mn-lt"/>
        <a:ea typeface="+mn-ea"/>
        <a:cs typeface="+mn-cs"/>
      </a:defRPr>
    </a:lvl2pPr>
    <a:lvl3pPr marL="979600" algn="l" defTabSz="979600" rtl="0" eaLnBrk="1" latinLnBrk="0" hangingPunct="1">
      <a:defRPr sz="1929" kern="1200">
        <a:solidFill>
          <a:schemeClr val="tx1"/>
        </a:solidFill>
        <a:latin typeface="+mn-lt"/>
        <a:ea typeface="+mn-ea"/>
        <a:cs typeface="+mn-cs"/>
      </a:defRPr>
    </a:lvl3pPr>
    <a:lvl4pPr marL="1469400" algn="l" defTabSz="979600" rtl="0" eaLnBrk="1" latinLnBrk="0" hangingPunct="1">
      <a:defRPr sz="1929" kern="1200">
        <a:solidFill>
          <a:schemeClr val="tx1"/>
        </a:solidFill>
        <a:latin typeface="+mn-lt"/>
        <a:ea typeface="+mn-ea"/>
        <a:cs typeface="+mn-cs"/>
      </a:defRPr>
    </a:lvl4pPr>
    <a:lvl5pPr marL="1959202" algn="l" defTabSz="979600" rtl="0" eaLnBrk="1" latinLnBrk="0" hangingPunct="1">
      <a:defRPr sz="1929" kern="1200">
        <a:solidFill>
          <a:schemeClr val="tx1"/>
        </a:solidFill>
        <a:latin typeface="+mn-lt"/>
        <a:ea typeface="+mn-ea"/>
        <a:cs typeface="+mn-cs"/>
      </a:defRPr>
    </a:lvl5pPr>
    <a:lvl6pPr marL="2449003" algn="l" defTabSz="979600" rtl="0" eaLnBrk="1" latinLnBrk="0" hangingPunct="1">
      <a:defRPr sz="1929" kern="1200">
        <a:solidFill>
          <a:schemeClr val="tx1"/>
        </a:solidFill>
        <a:latin typeface="+mn-lt"/>
        <a:ea typeface="+mn-ea"/>
        <a:cs typeface="+mn-cs"/>
      </a:defRPr>
    </a:lvl6pPr>
    <a:lvl7pPr marL="2938803" algn="l" defTabSz="979600" rtl="0" eaLnBrk="1" latinLnBrk="0" hangingPunct="1">
      <a:defRPr sz="1929" kern="1200">
        <a:solidFill>
          <a:schemeClr val="tx1"/>
        </a:solidFill>
        <a:latin typeface="+mn-lt"/>
        <a:ea typeface="+mn-ea"/>
        <a:cs typeface="+mn-cs"/>
      </a:defRPr>
    </a:lvl7pPr>
    <a:lvl8pPr marL="3428603" algn="l" defTabSz="979600" rtl="0" eaLnBrk="1" latinLnBrk="0" hangingPunct="1">
      <a:defRPr sz="1929" kern="1200">
        <a:solidFill>
          <a:schemeClr val="tx1"/>
        </a:solidFill>
        <a:latin typeface="+mn-lt"/>
        <a:ea typeface="+mn-ea"/>
        <a:cs typeface="+mn-cs"/>
      </a:defRPr>
    </a:lvl8pPr>
    <a:lvl9pPr marL="3918403" algn="l" defTabSz="979600" rtl="0" eaLnBrk="1" latinLnBrk="0" hangingPunct="1">
      <a:defRPr sz="192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04">
          <p15:clr>
            <a:srgbClr val="A4A3A4"/>
          </p15:clr>
        </p15:guide>
        <p15:guide id="2" pos="3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4" autoAdjust="0"/>
    <p:restoredTop sz="87260" autoAdjust="0"/>
  </p:normalViewPr>
  <p:slideViewPr>
    <p:cSldViewPr snapToGrid="0">
      <p:cViewPr>
        <p:scale>
          <a:sx n="80" d="100"/>
          <a:sy n="80" d="100"/>
        </p:scale>
        <p:origin x="-1134" y="768"/>
      </p:cViewPr>
      <p:guideLst>
        <p:guide orient="horz" pos="2304"/>
        <p:guide pos="3096"/>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8310"/>
    </p:cViewPr>
  </p:sorterViewPr>
  <p:notesViewPr>
    <p:cSldViewPr snapToGrid="0">
      <p:cViewPr varScale="1">
        <p:scale>
          <a:sx n="52" d="100"/>
          <a:sy n="52" d="100"/>
        </p:scale>
        <p:origin x="-1806"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2120"/>
          </a:xfrm>
          <a:prstGeom prst="rect">
            <a:avLst/>
          </a:prstGeom>
        </p:spPr>
        <p:txBody>
          <a:bodyPr vert="horz" lIns="91440" tIns="45720" rIns="91440" bIns="45720" rtlCol="0"/>
          <a:lstStyle>
            <a:lvl1pPr algn="r">
              <a:defRPr sz="1200"/>
            </a:lvl1pPr>
          </a:lstStyle>
          <a:p>
            <a:fld id="{BDC7E070-0954-4E6B-A953-1F74F70B0E8C}" type="datetimeFigureOut">
              <a:rPr lang="en-US" smtClean="0"/>
              <a:t>6/11/2015</a:t>
            </a:fld>
            <a:endParaRPr lang="en-US" dirty="0"/>
          </a:p>
        </p:txBody>
      </p:sp>
      <p:sp>
        <p:nvSpPr>
          <p:cNvPr id="4" name="Footer Placeholder 3"/>
          <p:cNvSpPr>
            <a:spLocks noGrp="1"/>
          </p:cNvSpPr>
          <p:nvPr>
            <p:ph type="ftr" sz="quarter" idx="2"/>
          </p:nvPr>
        </p:nvSpPr>
        <p:spPr>
          <a:xfrm>
            <a:off x="0" y="8772378"/>
            <a:ext cx="3011699"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378"/>
            <a:ext cx="3011699" cy="462120"/>
          </a:xfrm>
          <a:prstGeom prst="rect">
            <a:avLst/>
          </a:prstGeom>
        </p:spPr>
        <p:txBody>
          <a:bodyPr vert="horz" lIns="91440" tIns="45720" rIns="91440" bIns="45720" rtlCol="0" anchor="b"/>
          <a:lstStyle>
            <a:lvl1pPr algn="r">
              <a:defRPr sz="1200"/>
            </a:lvl1pPr>
          </a:lstStyle>
          <a:p>
            <a:fld id="{3A0CFFCC-51EF-4D03-9720-4C976BF68B5B}" type="slidenum">
              <a:rPr lang="en-US" smtClean="0"/>
              <a:t>‹#›</a:t>
            </a:fld>
            <a:endParaRPr lang="en-US" dirty="0"/>
          </a:p>
        </p:txBody>
      </p:sp>
    </p:spTree>
    <p:extLst>
      <p:ext uri="{BB962C8B-B14F-4D97-AF65-F5344CB8AC3E}">
        <p14:creationId xmlns:p14="http://schemas.microsoft.com/office/powerpoint/2010/main" val="3927050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11699" cy="463407"/>
          </a:xfrm>
          <a:prstGeom prst="rect">
            <a:avLst/>
          </a:prstGeom>
        </p:spPr>
        <p:txBody>
          <a:bodyPr vert="horz" lIns="92472" tIns="46235" rIns="92472" bIns="46235" rtlCol="0"/>
          <a:lstStyle>
            <a:lvl1pPr algn="l">
              <a:defRPr sz="1200"/>
            </a:lvl1pPr>
          </a:lstStyle>
          <a:p>
            <a:endParaRPr lang="en-US" dirty="0"/>
          </a:p>
        </p:txBody>
      </p:sp>
      <p:sp>
        <p:nvSpPr>
          <p:cNvPr id="3" name="Date Placeholder 2"/>
          <p:cNvSpPr>
            <a:spLocks noGrp="1"/>
          </p:cNvSpPr>
          <p:nvPr>
            <p:ph type="dt" idx="1"/>
          </p:nvPr>
        </p:nvSpPr>
        <p:spPr>
          <a:xfrm>
            <a:off x="3936768" y="4"/>
            <a:ext cx="3011699" cy="463407"/>
          </a:xfrm>
          <a:prstGeom prst="rect">
            <a:avLst/>
          </a:prstGeom>
        </p:spPr>
        <p:txBody>
          <a:bodyPr vert="horz" lIns="92472" tIns="46235" rIns="92472" bIns="46235" rtlCol="0"/>
          <a:lstStyle>
            <a:lvl1pPr algn="r">
              <a:defRPr sz="1200"/>
            </a:lvl1pPr>
          </a:lstStyle>
          <a:p>
            <a:fld id="{3B00B56A-1FF1-4473-BD78-3B9FB34FA2F8}" type="datetimeFigureOut">
              <a:rPr lang="en-US" smtClean="0"/>
              <a:t>6/11/2015</a:t>
            </a:fld>
            <a:endParaRPr lang="en-US" dirty="0"/>
          </a:p>
        </p:txBody>
      </p:sp>
      <p:sp>
        <p:nvSpPr>
          <p:cNvPr id="4" name="Slide Image Placeholder 3"/>
          <p:cNvSpPr>
            <a:spLocks noGrp="1" noRot="1" noChangeAspect="1"/>
          </p:cNvSpPr>
          <p:nvPr>
            <p:ph type="sldImg" idx="2"/>
          </p:nvPr>
        </p:nvSpPr>
        <p:spPr>
          <a:xfrm>
            <a:off x="1379538" y="1154113"/>
            <a:ext cx="4191000" cy="3117850"/>
          </a:xfrm>
          <a:prstGeom prst="rect">
            <a:avLst/>
          </a:prstGeom>
          <a:noFill/>
          <a:ln w="12700">
            <a:solidFill>
              <a:prstClr val="black"/>
            </a:solidFill>
          </a:ln>
        </p:spPr>
        <p:txBody>
          <a:bodyPr vert="horz" lIns="92472" tIns="46235" rIns="92472" bIns="46235" rtlCol="0" anchor="ctr"/>
          <a:lstStyle/>
          <a:p>
            <a:endParaRPr lang="en-US" dirty="0"/>
          </a:p>
        </p:txBody>
      </p:sp>
      <p:sp>
        <p:nvSpPr>
          <p:cNvPr id="5" name="Notes Placeholder 4"/>
          <p:cNvSpPr>
            <a:spLocks noGrp="1"/>
          </p:cNvSpPr>
          <p:nvPr>
            <p:ph type="body" sz="quarter" idx="3"/>
          </p:nvPr>
        </p:nvSpPr>
        <p:spPr>
          <a:xfrm>
            <a:off x="695008" y="4444865"/>
            <a:ext cx="5560060" cy="3636705"/>
          </a:xfrm>
          <a:prstGeom prst="rect">
            <a:avLst/>
          </a:prstGeom>
        </p:spPr>
        <p:txBody>
          <a:bodyPr vert="horz" lIns="92472" tIns="46235" rIns="92472" bIns="462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2472" tIns="46235" rIns="92472" bIns="462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72" tIns="46235" rIns="92472" bIns="46235" rtlCol="0" anchor="b"/>
          <a:lstStyle>
            <a:lvl1pPr algn="r">
              <a:defRPr sz="1200"/>
            </a:lvl1pPr>
          </a:lstStyle>
          <a:p>
            <a:fld id="{6F81C11A-4A62-4E2C-9802-7B45E53D192F}" type="slidenum">
              <a:rPr lang="en-US" smtClean="0"/>
              <a:t>‹#›</a:t>
            </a:fld>
            <a:endParaRPr lang="en-US" dirty="0"/>
          </a:p>
        </p:txBody>
      </p:sp>
    </p:spTree>
    <p:extLst>
      <p:ext uri="{BB962C8B-B14F-4D97-AF65-F5344CB8AC3E}">
        <p14:creationId xmlns:p14="http://schemas.microsoft.com/office/powerpoint/2010/main" val="3851187382"/>
      </p:ext>
    </p:extLst>
  </p:cSld>
  <p:clrMap bg1="lt1" tx1="dk1" bg2="lt2" tx2="dk2" accent1="accent1" accent2="accent2" accent3="accent3" accent4="accent4" accent5="accent5" accent6="accent6" hlink="hlink" folHlink="folHlink"/>
  <p:notesStyle>
    <a:lvl1pPr marL="0" algn="l" defTabSz="979600" rtl="0" eaLnBrk="1" latinLnBrk="0" hangingPunct="1">
      <a:defRPr sz="1286" kern="1200">
        <a:solidFill>
          <a:schemeClr val="tx1"/>
        </a:solidFill>
        <a:latin typeface="+mn-lt"/>
        <a:ea typeface="+mn-ea"/>
        <a:cs typeface="+mn-cs"/>
      </a:defRPr>
    </a:lvl1pPr>
    <a:lvl2pPr marL="489800" algn="l" defTabSz="979600" rtl="0" eaLnBrk="1" latinLnBrk="0" hangingPunct="1">
      <a:defRPr sz="1286" kern="1200">
        <a:solidFill>
          <a:schemeClr val="tx1"/>
        </a:solidFill>
        <a:latin typeface="+mn-lt"/>
        <a:ea typeface="+mn-ea"/>
        <a:cs typeface="+mn-cs"/>
      </a:defRPr>
    </a:lvl2pPr>
    <a:lvl3pPr marL="979600" algn="l" defTabSz="979600" rtl="0" eaLnBrk="1" latinLnBrk="0" hangingPunct="1">
      <a:defRPr sz="1286" kern="1200">
        <a:solidFill>
          <a:schemeClr val="tx1"/>
        </a:solidFill>
        <a:latin typeface="+mn-lt"/>
        <a:ea typeface="+mn-ea"/>
        <a:cs typeface="+mn-cs"/>
      </a:defRPr>
    </a:lvl3pPr>
    <a:lvl4pPr marL="1469400" algn="l" defTabSz="979600" rtl="0" eaLnBrk="1" latinLnBrk="0" hangingPunct="1">
      <a:defRPr sz="1286" kern="1200">
        <a:solidFill>
          <a:schemeClr val="tx1"/>
        </a:solidFill>
        <a:latin typeface="+mn-lt"/>
        <a:ea typeface="+mn-ea"/>
        <a:cs typeface="+mn-cs"/>
      </a:defRPr>
    </a:lvl4pPr>
    <a:lvl5pPr marL="1959202" algn="l" defTabSz="979600" rtl="0" eaLnBrk="1" latinLnBrk="0" hangingPunct="1">
      <a:defRPr sz="1286" kern="1200">
        <a:solidFill>
          <a:schemeClr val="tx1"/>
        </a:solidFill>
        <a:latin typeface="+mn-lt"/>
        <a:ea typeface="+mn-ea"/>
        <a:cs typeface="+mn-cs"/>
      </a:defRPr>
    </a:lvl5pPr>
    <a:lvl6pPr marL="2449003" algn="l" defTabSz="979600" rtl="0" eaLnBrk="1" latinLnBrk="0" hangingPunct="1">
      <a:defRPr sz="1286" kern="1200">
        <a:solidFill>
          <a:schemeClr val="tx1"/>
        </a:solidFill>
        <a:latin typeface="+mn-lt"/>
        <a:ea typeface="+mn-ea"/>
        <a:cs typeface="+mn-cs"/>
      </a:defRPr>
    </a:lvl6pPr>
    <a:lvl7pPr marL="2938803" algn="l" defTabSz="979600" rtl="0" eaLnBrk="1" latinLnBrk="0" hangingPunct="1">
      <a:defRPr sz="1286" kern="1200">
        <a:solidFill>
          <a:schemeClr val="tx1"/>
        </a:solidFill>
        <a:latin typeface="+mn-lt"/>
        <a:ea typeface="+mn-ea"/>
        <a:cs typeface="+mn-cs"/>
      </a:defRPr>
    </a:lvl7pPr>
    <a:lvl8pPr marL="3428603" algn="l" defTabSz="979600" rtl="0" eaLnBrk="1" latinLnBrk="0" hangingPunct="1">
      <a:defRPr sz="1286" kern="1200">
        <a:solidFill>
          <a:schemeClr val="tx1"/>
        </a:solidFill>
        <a:latin typeface="+mn-lt"/>
        <a:ea typeface="+mn-ea"/>
        <a:cs typeface="+mn-cs"/>
      </a:defRPr>
    </a:lvl8pPr>
    <a:lvl9pPr marL="3918403" algn="l" defTabSz="979600" rtl="0" eaLnBrk="1" latinLnBrk="0" hangingPunct="1">
      <a:defRPr sz="12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1</a:t>
            </a:fld>
            <a:endParaRPr lang="en-US" dirty="0"/>
          </a:p>
        </p:txBody>
      </p:sp>
    </p:spTree>
    <p:extLst>
      <p:ext uri="{BB962C8B-B14F-4D97-AF65-F5344CB8AC3E}">
        <p14:creationId xmlns:p14="http://schemas.microsoft.com/office/powerpoint/2010/main" val="354380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10</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11</a:t>
            </a:fld>
            <a:endParaRPr lang="en-US" dirty="0"/>
          </a:p>
        </p:txBody>
      </p:sp>
    </p:spTree>
    <p:extLst>
      <p:ext uri="{BB962C8B-B14F-4D97-AF65-F5344CB8AC3E}">
        <p14:creationId xmlns:p14="http://schemas.microsoft.com/office/powerpoint/2010/main" val="161233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12</a:t>
            </a:fld>
            <a:endParaRPr lang="en-US" dirty="0"/>
          </a:p>
        </p:txBody>
      </p:sp>
    </p:spTree>
    <p:extLst>
      <p:ext uri="{BB962C8B-B14F-4D97-AF65-F5344CB8AC3E}">
        <p14:creationId xmlns:p14="http://schemas.microsoft.com/office/powerpoint/2010/main" val="413047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13</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14</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15</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16</a:t>
            </a:fld>
            <a:endParaRPr lang="en-US" dirty="0"/>
          </a:p>
        </p:txBody>
      </p:sp>
    </p:spTree>
    <p:extLst>
      <p:ext uri="{BB962C8B-B14F-4D97-AF65-F5344CB8AC3E}">
        <p14:creationId xmlns:p14="http://schemas.microsoft.com/office/powerpoint/2010/main" val="388463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17</a:t>
            </a:fld>
            <a:endParaRPr lang="en-US" dirty="0"/>
          </a:p>
        </p:txBody>
      </p:sp>
    </p:spTree>
    <p:extLst>
      <p:ext uri="{BB962C8B-B14F-4D97-AF65-F5344CB8AC3E}">
        <p14:creationId xmlns:p14="http://schemas.microsoft.com/office/powerpoint/2010/main" val="11590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18</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19</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Jeannette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20</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21</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22</a:t>
            </a:fld>
            <a:endParaRPr lang="en-US" dirty="0"/>
          </a:p>
        </p:txBody>
      </p:sp>
    </p:spTree>
    <p:extLst>
      <p:ext uri="{BB962C8B-B14F-4D97-AF65-F5344CB8AC3E}">
        <p14:creationId xmlns:p14="http://schemas.microsoft.com/office/powerpoint/2010/main" val="3030588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23</a:t>
            </a:fld>
            <a:endParaRPr lang="en-US" dirty="0"/>
          </a:p>
        </p:txBody>
      </p:sp>
    </p:spTree>
    <p:extLst>
      <p:ext uri="{BB962C8B-B14F-4D97-AF65-F5344CB8AC3E}">
        <p14:creationId xmlns:p14="http://schemas.microsoft.com/office/powerpoint/2010/main" val="2659564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24</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25</a:t>
            </a:fld>
            <a:endParaRPr lang="en-US" dirty="0"/>
          </a:p>
        </p:txBody>
      </p:sp>
    </p:spTree>
    <p:extLst>
      <p:ext uri="{BB962C8B-B14F-4D97-AF65-F5344CB8AC3E}">
        <p14:creationId xmlns:p14="http://schemas.microsoft.com/office/powerpoint/2010/main" val="111599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26</a:t>
            </a:fld>
            <a:endParaRPr lang="en-US" dirty="0"/>
          </a:p>
        </p:txBody>
      </p:sp>
    </p:spTree>
    <p:extLst>
      <p:ext uri="{BB962C8B-B14F-4D97-AF65-F5344CB8AC3E}">
        <p14:creationId xmlns:p14="http://schemas.microsoft.com/office/powerpoint/2010/main" val="504401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27</a:t>
            </a:fld>
            <a:endParaRPr lang="en-US" dirty="0"/>
          </a:p>
        </p:txBody>
      </p:sp>
    </p:spTree>
    <p:extLst>
      <p:ext uri="{BB962C8B-B14F-4D97-AF65-F5344CB8AC3E}">
        <p14:creationId xmlns:p14="http://schemas.microsoft.com/office/powerpoint/2010/main" val="946208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28</a:t>
            </a:fld>
            <a:endParaRPr lang="en-US" dirty="0"/>
          </a:p>
        </p:txBody>
      </p:sp>
    </p:spTree>
    <p:extLst>
      <p:ext uri="{BB962C8B-B14F-4D97-AF65-F5344CB8AC3E}">
        <p14:creationId xmlns:p14="http://schemas.microsoft.com/office/powerpoint/2010/main" val="3928939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29</a:t>
            </a:fld>
            <a:endParaRPr lang="en-US" dirty="0"/>
          </a:p>
        </p:txBody>
      </p:sp>
    </p:spTree>
    <p:extLst>
      <p:ext uri="{BB962C8B-B14F-4D97-AF65-F5344CB8AC3E}">
        <p14:creationId xmlns:p14="http://schemas.microsoft.com/office/powerpoint/2010/main" val="162075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3</a:t>
            </a:fld>
            <a:endParaRPr lang="en-US" dirty="0"/>
          </a:p>
        </p:txBody>
      </p:sp>
    </p:spTree>
    <p:extLst>
      <p:ext uri="{BB962C8B-B14F-4D97-AF65-F5344CB8AC3E}">
        <p14:creationId xmlns:p14="http://schemas.microsoft.com/office/powerpoint/2010/main" val="2965761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30</a:t>
            </a:fld>
            <a:endParaRPr lang="en-US" dirty="0"/>
          </a:p>
        </p:txBody>
      </p:sp>
    </p:spTree>
    <p:extLst>
      <p:ext uri="{BB962C8B-B14F-4D97-AF65-F5344CB8AC3E}">
        <p14:creationId xmlns:p14="http://schemas.microsoft.com/office/powerpoint/2010/main" val="260250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31</a:t>
            </a:fld>
            <a:endParaRPr lang="en-US" dirty="0"/>
          </a:p>
        </p:txBody>
      </p:sp>
    </p:spTree>
    <p:extLst>
      <p:ext uri="{BB962C8B-B14F-4D97-AF65-F5344CB8AC3E}">
        <p14:creationId xmlns:p14="http://schemas.microsoft.com/office/powerpoint/2010/main" val="1011278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32</a:t>
            </a:fld>
            <a:endParaRPr lang="en-US" dirty="0"/>
          </a:p>
        </p:txBody>
      </p:sp>
    </p:spTree>
    <p:extLst>
      <p:ext uri="{BB962C8B-B14F-4D97-AF65-F5344CB8AC3E}">
        <p14:creationId xmlns:p14="http://schemas.microsoft.com/office/powerpoint/2010/main" val="2292727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33</a:t>
            </a:fld>
            <a:endParaRPr lang="en-US" dirty="0"/>
          </a:p>
        </p:txBody>
      </p:sp>
    </p:spTree>
    <p:extLst>
      <p:ext uri="{BB962C8B-B14F-4D97-AF65-F5344CB8AC3E}">
        <p14:creationId xmlns:p14="http://schemas.microsoft.com/office/powerpoint/2010/main" val="2797287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34</a:t>
            </a:fld>
            <a:endParaRPr lang="en-US" dirty="0"/>
          </a:p>
        </p:txBody>
      </p:sp>
    </p:spTree>
    <p:extLst>
      <p:ext uri="{BB962C8B-B14F-4D97-AF65-F5344CB8AC3E}">
        <p14:creationId xmlns:p14="http://schemas.microsoft.com/office/powerpoint/2010/main" val="17997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1154113"/>
            <a:ext cx="4191000" cy="3117850"/>
          </a:xfrm>
        </p:spPr>
      </p:sp>
      <p:sp>
        <p:nvSpPr>
          <p:cNvPr id="3" name="Notes Placeholder 2"/>
          <p:cNvSpPr>
            <a:spLocks noGrp="1"/>
          </p:cNvSpPr>
          <p:nvPr>
            <p:ph type="body" idx="1"/>
          </p:nvPr>
        </p:nvSpPr>
        <p:spPr/>
        <p:txBody>
          <a:bodyPr/>
          <a:lstStyle/>
          <a:p>
            <a:r>
              <a:rPr lang="en-US" dirty="0" smtClean="0"/>
              <a:t>ad Page 1 from start to stop and be ready to discuss with your partner</a:t>
            </a:r>
            <a:r>
              <a:rPr lang="en-US" baseline="0" dirty="0" smtClean="0"/>
              <a:t> the question above. Chart: Using standard procedures, observe precisely what kids are doing, discover what reading behaviors they now should be taught, train using on-task activities</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4</a:t>
            </a:fld>
            <a:endParaRPr lang="en-US" dirty="0"/>
          </a:p>
        </p:txBody>
      </p:sp>
    </p:spTree>
    <p:extLst>
      <p:ext uri="{BB962C8B-B14F-4D97-AF65-F5344CB8AC3E}">
        <p14:creationId xmlns:p14="http://schemas.microsoft.com/office/powerpoint/2010/main" val="415914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5</a:t>
            </a:fld>
            <a:endParaRPr lang="en-US" dirty="0"/>
          </a:p>
        </p:txBody>
      </p:sp>
    </p:spTree>
    <p:extLst>
      <p:ext uri="{BB962C8B-B14F-4D97-AF65-F5344CB8AC3E}">
        <p14:creationId xmlns:p14="http://schemas.microsoft.com/office/powerpoint/2010/main" val="326593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6</a:t>
            </a:fld>
            <a:endParaRPr lang="en-US" dirty="0"/>
          </a:p>
        </p:txBody>
      </p:sp>
    </p:spTree>
    <p:extLst>
      <p:ext uri="{BB962C8B-B14F-4D97-AF65-F5344CB8AC3E}">
        <p14:creationId xmlns:p14="http://schemas.microsoft.com/office/powerpoint/2010/main" val="19135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7</a:t>
            </a:fld>
            <a:endParaRPr lang="en-US" dirty="0"/>
          </a:p>
        </p:txBody>
      </p:sp>
    </p:spTree>
    <p:extLst>
      <p:ext uri="{BB962C8B-B14F-4D97-AF65-F5344CB8AC3E}">
        <p14:creationId xmlns:p14="http://schemas.microsoft.com/office/powerpoint/2010/main" val="326593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1C11A-4A62-4E2C-9802-7B45E53D192F}" type="slidenum">
              <a:rPr lang="en-US" smtClean="0"/>
              <a:t>8</a:t>
            </a:fld>
            <a:endParaRPr lang="en-US" dirty="0"/>
          </a:p>
        </p:txBody>
      </p:sp>
    </p:spTree>
    <p:extLst>
      <p:ext uri="{BB962C8B-B14F-4D97-AF65-F5344CB8AC3E}">
        <p14:creationId xmlns:p14="http://schemas.microsoft.com/office/powerpoint/2010/main" val="164495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Kae</a:t>
            </a:r>
            <a:endParaRPr lang="en-US" dirty="0" smtClean="0"/>
          </a:p>
          <a:p>
            <a:endParaRPr lang="en-US" dirty="0" smtClean="0"/>
          </a:p>
          <a:p>
            <a:r>
              <a:rPr lang="en-US" dirty="0" smtClean="0"/>
              <a:t>Ways to build</a:t>
            </a:r>
            <a:r>
              <a:rPr lang="en-US" baseline="0" dirty="0" smtClean="0"/>
              <a:t> your classroom library-</a:t>
            </a:r>
          </a:p>
          <a:p>
            <a:endParaRPr lang="en-US" baseline="0" dirty="0" smtClean="0"/>
          </a:p>
          <a:p>
            <a:r>
              <a:rPr lang="en-US" baseline="0" dirty="0" smtClean="0"/>
              <a:t>Open Court Books can now join your library- leveled and read aloud</a:t>
            </a:r>
          </a:p>
          <a:p>
            <a:r>
              <a:rPr lang="en-US" baseline="0" dirty="0" smtClean="0"/>
              <a:t>Garage/Yard Sales</a:t>
            </a:r>
          </a:p>
          <a:p>
            <a:r>
              <a:rPr lang="en-US" dirty="0" smtClean="0"/>
              <a:t>Scholastic book points</a:t>
            </a:r>
          </a:p>
          <a:p>
            <a:r>
              <a:rPr lang="en-US" dirty="0" err="1" smtClean="0"/>
              <a:t>Ebay</a:t>
            </a:r>
            <a:r>
              <a:rPr lang="en-US" dirty="0" smtClean="0"/>
              <a:t>- book bundles</a:t>
            </a:r>
          </a:p>
          <a:p>
            <a:r>
              <a:rPr lang="en-US" dirty="0" smtClean="0"/>
              <a:t>Friends of the Library Sales- Libraries</a:t>
            </a:r>
            <a:r>
              <a:rPr lang="en-US" baseline="0" dirty="0" smtClean="0"/>
              <a:t> once a year sell books that people donate</a:t>
            </a:r>
          </a:p>
          <a:p>
            <a:r>
              <a:rPr lang="en-US" baseline="0" dirty="0" smtClean="0"/>
              <a:t>Scholastic Warehouse Sale</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9</a:t>
            </a:fld>
            <a:endParaRPr lang="en-US" dirty="0"/>
          </a:p>
        </p:txBody>
      </p:sp>
    </p:spTree>
    <p:extLst>
      <p:ext uri="{BB962C8B-B14F-4D97-AF65-F5344CB8AC3E}">
        <p14:creationId xmlns:p14="http://schemas.microsoft.com/office/powerpoint/2010/main" val="111599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7"/>
            <a:ext cx="8355330" cy="2546773"/>
          </a:xfrm>
        </p:spPr>
        <p:txBody>
          <a:bodyPr anchor="b"/>
          <a:lstStyle>
            <a:lvl1pPr algn="ctr">
              <a:defRPr sz="6720"/>
            </a:lvl1pPr>
          </a:lstStyle>
          <a:p>
            <a:r>
              <a:rPr lang="en-US" smtClean="0"/>
              <a:t>Click to edit Master title style</a:t>
            </a:r>
            <a:endParaRPr lang="en-US" dirty="0"/>
          </a:p>
        </p:txBody>
      </p:sp>
      <p:sp>
        <p:nvSpPr>
          <p:cNvPr id="3" name="Subtitle 2"/>
          <p:cNvSpPr>
            <a:spLocks noGrp="1"/>
          </p:cNvSpPr>
          <p:nvPr>
            <p:ph type="subTitle" idx="1"/>
          </p:nvPr>
        </p:nvSpPr>
        <p:spPr>
          <a:xfrm>
            <a:off x="1228725" y="3842174"/>
            <a:ext cx="7372350" cy="1766146"/>
          </a:xfrm>
        </p:spPr>
        <p:txBody>
          <a:bodyPr/>
          <a:lstStyle>
            <a:lvl1pPr marL="0" indent="0" algn="ctr">
              <a:buNone/>
              <a:defRPr sz="2688"/>
            </a:lvl1pPr>
            <a:lvl2pPr marL="512067" indent="0" algn="ctr">
              <a:buNone/>
              <a:defRPr sz="2240"/>
            </a:lvl2pPr>
            <a:lvl3pPr marL="1024134" indent="0" algn="ctr">
              <a:buNone/>
              <a:defRPr sz="2017"/>
            </a:lvl3pPr>
            <a:lvl4pPr marL="1536202" indent="0" algn="ctr">
              <a:buNone/>
              <a:defRPr sz="1792"/>
            </a:lvl4pPr>
            <a:lvl5pPr marL="2048269" indent="0" algn="ctr">
              <a:buNone/>
              <a:defRPr sz="1792"/>
            </a:lvl5pPr>
            <a:lvl6pPr marL="2560336" indent="0" algn="ctr">
              <a:buNone/>
              <a:defRPr sz="1792"/>
            </a:lvl6pPr>
            <a:lvl7pPr marL="3072403" indent="0" algn="ctr">
              <a:buNone/>
              <a:defRPr sz="1792"/>
            </a:lvl7pPr>
            <a:lvl8pPr marL="3584470" indent="0" algn="ctr">
              <a:buNone/>
              <a:defRPr sz="1792"/>
            </a:lvl8pPr>
            <a:lvl9pPr marL="4096538" indent="0" algn="ctr">
              <a:buNone/>
              <a:defRPr sz="179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6379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78759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4452" y="389467"/>
            <a:ext cx="2119551"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5802" y="389467"/>
            <a:ext cx="6235779"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2885288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7"/>
            <a:ext cx="8355330" cy="2546773"/>
          </a:xfrm>
        </p:spPr>
        <p:txBody>
          <a:bodyPr anchor="b"/>
          <a:lstStyle>
            <a:lvl1pPr algn="ctr">
              <a:defRPr sz="6400"/>
            </a:lvl1pPr>
          </a:lstStyle>
          <a:p>
            <a:r>
              <a:rPr lang="en-US" smtClean="0"/>
              <a:t>Click to edit Master title style</a:t>
            </a:r>
            <a:endParaRPr lang="en-US" dirty="0"/>
          </a:p>
        </p:txBody>
      </p:sp>
      <p:sp>
        <p:nvSpPr>
          <p:cNvPr id="3" name="Subtitle 2"/>
          <p:cNvSpPr>
            <a:spLocks noGrp="1"/>
          </p:cNvSpPr>
          <p:nvPr>
            <p:ph type="subTitle" idx="1"/>
          </p:nvPr>
        </p:nvSpPr>
        <p:spPr>
          <a:xfrm>
            <a:off x="1228725" y="3842174"/>
            <a:ext cx="737235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561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61649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679" y="1823722"/>
            <a:ext cx="8478203" cy="3042919"/>
          </a:xfrm>
        </p:spPr>
        <p:txBody>
          <a:bodyPr anchor="b"/>
          <a:lstStyle>
            <a:lvl1pPr>
              <a:defRPr sz="6400"/>
            </a:lvl1pPr>
          </a:lstStyle>
          <a:p>
            <a:r>
              <a:rPr lang="en-US" smtClean="0"/>
              <a:t>Click to edit Master title style</a:t>
            </a:r>
            <a:endParaRPr lang="en-US" dirty="0"/>
          </a:p>
        </p:txBody>
      </p:sp>
      <p:sp>
        <p:nvSpPr>
          <p:cNvPr id="3" name="Text Placeholder 2"/>
          <p:cNvSpPr>
            <a:spLocks noGrp="1"/>
          </p:cNvSpPr>
          <p:nvPr>
            <p:ph type="body" idx="1"/>
          </p:nvPr>
        </p:nvSpPr>
        <p:spPr>
          <a:xfrm>
            <a:off x="670679" y="4895429"/>
            <a:ext cx="8478203"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014647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5799"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6336"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77324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079" y="389468"/>
            <a:ext cx="8478203"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7080" y="1793241"/>
            <a:ext cx="4158466"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677080" y="2672080"/>
            <a:ext cx="4158466"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6337" y="1793241"/>
            <a:ext cx="4178945"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4976337" y="2672080"/>
            <a:ext cx="4178945"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48996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39356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54167" b="85556"/>
          <a:stretch/>
        </p:blipFill>
        <p:spPr>
          <a:xfrm>
            <a:off x="152400" y="176176"/>
            <a:ext cx="3520441" cy="832105"/>
          </a:xfrm>
          <a:prstGeom prst="rect">
            <a:avLst/>
          </a:prstGeom>
        </p:spPr>
      </p:pic>
      <p:cxnSp>
        <p:nvCxnSpPr>
          <p:cNvPr id="6" name="Straight Connector 5"/>
          <p:cNvCxnSpPr/>
          <p:nvPr userDrawn="1"/>
        </p:nvCxnSpPr>
        <p:spPr>
          <a:xfrm>
            <a:off x="30281" y="1008281"/>
            <a:ext cx="9799519" cy="9526"/>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00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413"/>
            </a:lvl1pPr>
          </a:lstStyle>
          <a:p>
            <a:r>
              <a:rPr lang="en-US" smtClean="0"/>
              <a:t>Click to edit Master title style</a:t>
            </a:r>
            <a:endParaRPr lang="en-US" dirty="0"/>
          </a:p>
        </p:txBody>
      </p:sp>
      <p:sp>
        <p:nvSpPr>
          <p:cNvPr id="3" name="Content Placeholder 2"/>
          <p:cNvSpPr>
            <a:spLocks noGrp="1"/>
          </p:cNvSpPr>
          <p:nvPr>
            <p:ph idx="1"/>
          </p:nvPr>
        </p:nvSpPr>
        <p:spPr>
          <a:xfrm>
            <a:off x="4178945" y="1053255"/>
            <a:ext cx="4976336"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36566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46846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41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78945" y="1053255"/>
            <a:ext cx="4976336"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dirty="0" smtClean="0"/>
              <a:t>Click icon to add picture</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69547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393511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4451" y="389467"/>
            <a:ext cx="2119551"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5799" y="389467"/>
            <a:ext cx="6235779"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88659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679" y="1823732"/>
            <a:ext cx="8478203" cy="3042919"/>
          </a:xfrm>
        </p:spPr>
        <p:txBody>
          <a:bodyPr anchor="b"/>
          <a:lstStyle>
            <a:lvl1pPr>
              <a:defRPr sz="6720"/>
            </a:lvl1pPr>
          </a:lstStyle>
          <a:p>
            <a:r>
              <a:rPr lang="en-US" smtClean="0"/>
              <a:t>Click to edit Master title style</a:t>
            </a:r>
            <a:endParaRPr lang="en-US" dirty="0"/>
          </a:p>
        </p:txBody>
      </p:sp>
      <p:sp>
        <p:nvSpPr>
          <p:cNvPr id="3" name="Text Placeholder 2"/>
          <p:cNvSpPr>
            <a:spLocks noGrp="1"/>
          </p:cNvSpPr>
          <p:nvPr>
            <p:ph type="body" idx="1"/>
          </p:nvPr>
        </p:nvSpPr>
        <p:spPr>
          <a:xfrm>
            <a:off x="670679" y="4895439"/>
            <a:ext cx="8478203" cy="1600199"/>
          </a:xfrm>
        </p:spPr>
        <p:txBody>
          <a:bodyPr/>
          <a:lstStyle>
            <a:lvl1pPr marL="0" indent="0">
              <a:buNone/>
              <a:defRPr sz="2688">
                <a:solidFill>
                  <a:schemeClr val="tx1"/>
                </a:solidFill>
              </a:defRPr>
            </a:lvl1pPr>
            <a:lvl2pPr marL="512067" indent="0">
              <a:buNone/>
              <a:defRPr sz="2240">
                <a:solidFill>
                  <a:schemeClr val="tx1">
                    <a:tint val="75000"/>
                  </a:schemeClr>
                </a:solidFill>
              </a:defRPr>
            </a:lvl2pPr>
            <a:lvl3pPr marL="1024134" indent="0">
              <a:buNone/>
              <a:defRPr sz="2017">
                <a:solidFill>
                  <a:schemeClr val="tx1">
                    <a:tint val="75000"/>
                  </a:schemeClr>
                </a:solidFill>
              </a:defRPr>
            </a:lvl3pPr>
            <a:lvl4pPr marL="1536202" indent="0">
              <a:buNone/>
              <a:defRPr sz="1792">
                <a:solidFill>
                  <a:schemeClr val="tx1">
                    <a:tint val="75000"/>
                  </a:schemeClr>
                </a:solidFill>
              </a:defRPr>
            </a:lvl4pPr>
            <a:lvl5pPr marL="2048269" indent="0">
              <a:buNone/>
              <a:defRPr sz="1792">
                <a:solidFill>
                  <a:schemeClr val="tx1">
                    <a:tint val="75000"/>
                  </a:schemeClr>
                </a:solidFill>
              </a:defRPr>
            </a:lvl5pPr>
            <a:lvl6pPr marL="2560336" indent="0">
              <a:buNone/>
              <a:defRPr sz="1792">
                <a:solidFill>
                  <a:schemeClr val="tx1">
                    <a:tint val="75000"/>
                  </a:schemeClr>
                </a:solidFill>
              </a:defRPr>
            </a:lvl6pPr>
            <a:lvl7pPr marL="3072403" indent="0">
              <a:buNone/>
              <a:defRPr sz="1792">
                <a:solidFill>
                  <a:schemeClr val="tx1">
                    <a:tint val="75000"/>
                  </a:schemeClr>
                </a:solidFill>
              </a:defRPr>
            </a:lvl7pPr>
            <a:lvl8pPr marL="3584470" indent="0">
              <a:buNone/>
              <a:defRPr sz="1792">
                <a:solidFill>
                  <a:schemeClr val="tx1">
                    <a:tint val="75000"/>
                  </a:schemeClr>
                </a:solidFill>
              </a:defRPr>
            </a:lvl8pPr>
            <a:lvl9pPr marL="4096538" indent="0">
              <a:buNone/>
              <a:defRPr sz="17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83190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5799"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6336"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94934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079" y="389471"/>
            <a:ext cx="8478203"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7080" y="1793242"/>
            <a:ext cx="4158466" cy="878839"/>
          </a:xfrm>
        </p:spPr>
        <p:txBody>
          <a:bodyPr anchor="b"/>
          <a:lstStyle>
            <a:lvl1pPr marL="0" indent="0">
              <a:buNone/>
              <a:defRPr sz="2688" b="1"/>
            </a:lvl1pPr>
            <a:lvl2pPr marL="512067" indent="0">
              <a:buNone/>
              <a:defRPr sz="2240" b="1"/>
            </a:lvl2pPr>
            <a:lvl3pPr marL="1024134" indent="0">
              <a:buNone/>
              <a:defRPr sz="2017" b="1"/>
            </a:lvl3pPr>
            <a:lvl4pPr marL="1536202" indent="0">
              <a:buNone/>
              <a:defRPr sz="1792" b="1"/>
            </a:lvl4pPr>
            <a:lvl5pPr marL="2048269" indent="0">
              <a:buNone/>
              <a:defRPr sz="1792" b="1"/>
            </a:lvl5pPr>
            <a:lvl6pPr marL="2560336" indent="0">
              <a:buNone/>
              <a:defRPr sz="1792" b="1"/>
            </a:lvl6pPr>
            <a:lvl7pPr marL="3072403" indent="0">
              <a:buNone/>
              <a:defRPr sz="1792" b="1"/>
            </a:lvl7pPr>
            <a:lvl8pPr marL="3584470" indent="0">
              <a:buNone/>
              <a:defRPr sz="1792" b="1"/>
            </a:lvl8pPr>
            <a:lvl9pPr marL="4096538" indent="0">
              <a:buNone/>
              <a:defRPr sz="1792" b="1"/>
            </a:lvl9pPr>
          </a:lstStyle>
          <a:p>
            <a:pPr lvl="0"/>
            <a:r>
              <a:rPr lang="en-US" smtClean="0"/>
              <a:t>Click to edit Master text styles</a:t>
            </a:r>
          </a:p>
        </p:txBody>
      </p:sp>
      <p:sp>
        <p:nvSpPr>
          <p:cNvPr id="4" name="Content Placeholder 3"/>
          <p:cNvSpPr>
            <a:spLocks noGrp="1"/>
          </p:cNvSpPr>
          <p:nvPr>
            <p:ph sz="half" idx="2"/>
          </p:nvPr>
        </p:nvSpPr>
        <p:spPr>
          <a:xfrm>
            <a:off x="677080" y="2672080"/>
            <a:ext cx="4158466"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6339" y="1793242"/>
            <a:ext cx="4178945" cy="878839"/>
          </a:xfrm>
        </p:spPr>
        <p:txBody>
          <a:bodyPr anchor="b"/>
          <a:lstStyle>
            <a:lvl1pPr marL="0" indent="0">
              <a:buNone/>
              <a:defRPr sz="2688" b="1"/>
            </a:lvl1pPr>
            <a:lvl2pPr marL="512067" indent="0">
              <a:buNone/>
              <a:defRPr sz="2240" b="1"/>
            </a:lvl2pPr>
            <a:lvl3pPr marL="1024134" indent="0">
              <a:buNone/>
              <a:defRPr sz="2017" b="1"/>
            </a:lvl3pPr>
            <a:lvl4pPr marL="1536202" indent="0">
              <a:buNone/>
              <a:defRPr sz="1792" b="1"/>
            </a:lvl4pPr>
            <a:lvl5pPr marL="2048269" indent="0">
              <a:buNone/>
              <a:defRPr sz="1792" b="1"/>
            </a:lvl5pPr>
            <a:lvl6pPr marL="2560336" indent="0">
              <a:buNone/>
              <a:defRPr sz="1792" b="1"/>
            </a:lvl6pPr>
            <a:lvl7pPr marL="3072403" indent="0">
              <a:buNone/>
              <a:defRPr sz="1792" b="1"/>
            </a:lvl7pPr>
            <a:lvl8pPr marL="3584470" indent="0">
              <a:buNone/>
              <a:defRPr sz="1792" b="1"/>
            </a:lvl8pPr>
            <a:lvl9pPr marL="4096538" indent="0">
              <a:buNone/>
              <a:defRPr sz="1792" b="1"/>
            </a:lvl9pPr>
          </a:lstStyle>
          <a:p>
            <a:pPr lvl="0"/>
            <a:r>
              <a:rPr lang="en-US" smtClean="0"/>
              <a:t>Click to edit Master text styles</a:t>
            </a:r>
          </a:p>
        </p:txBody>
      </p:sp>
      <p:sp>
        <p:nvSpPr>
          <p:cNvPr id="6" name="Content Placeholder 5"/>
          <p:cNvSpPr>
            <a:spLocks noGrp="1"/>
          </p:cNvSpPr>
          <p:nvPr>
            <p:ph sz="quarter" idx="4"/>
          </p:nvPr>
        </p:nvSpPr>
        <p:spPr>
          <a:xfrm>
            <a:off x="4976339" y="2672080"/>
            <a:ext cx="4178945"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2843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04561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81147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584"/>
            </a:lvl1pPr>
          </a:lstStyle>
          <a:p>
            <a:r>
              <a:rPr lang="en-US" smtClean="0"/>
              <a:t>Click to edit Master title style</a:t>
            </a:r>
            <a:endParaRPr lang="en-US" dirty="0"/>
          </a:p>
        </p:txBody>
      </p:sp>
      <p:sp>
        <p:nvSpPr>
          <p:cNvPr id="3" name="Content Placeholder 2"/>
          <p:cNvSpPr>
            <a:spLocks noGrp="1"/>
          </p:cNvSpPr>
          <p:nvPr>
            <p:ph idx="1"/>
          </p:nvPr>
        </p:nvSpPr>
        <p:spPr>
          <a:xfrm>
            <a:off x="4178945" y="1053265"/>
            <a:ext cx="4976336" cy="5198533"/>
          </a:xfrm>
        </p:spPr>
        <p:txBody>
          <a:bodyPr/>
          <a:lstStyle>
            <a:lvl1pPr>
              <a:defRPr sz="3584"/>
            </a:lvl1pPr>
            <a:lvl2pPr>
              <a:defRPr sz="3136"/>
            </a:lvl2pPr>
            <a:lvl3pPr>
              <a:defRPr sz="2688"/>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92"/>
            </a:lvl1pPr>
            <a:lvl2pPr marL="512067" indent="0">
              <a:buNone/>
              <a:defRPr sz="1569"/>
            </a:lvl2pPr>
            <a:lvl3pPr marL="1024134" indent="0">
              <a:buNone/>
              <a:defRPr sz="1344"/>
            </a:lvl3pPr>
            <a:lvl4pPr marL="1536202" indent="0">
              <a:buNone/>
              <a:defRPr sz="1121"/>
            </a:lvl4pPr>
            <a:lvl5pPr marL="2048269" indent="0">
              <a:buNone/>
              <a:defRPr sz="1121"/>
            </a:lvl5pPr>
            <a:lvl6pPr marL="2560336" indent="0">
              <a:buNone/>
              <a:defRPr sz="1121"/>
            </a:lvl6pPr>
            <a:lvl7pPr marL="3072403" indent="0">
              <a:buNone/>
              <a:defRPr sz="1121"/>
            </a:lvl7pPr>
            <a:lvl8pPr marL="3584470" indent="0">
              <a:buNone/>
              <a:defRPr sz="1121"/>
            </a:lvl8pPr>
            <a:lvl9pPr marL="4096538" indent="0">
              <a:buNone/>
              <a:defRPr sz="112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387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58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78945" y="1053265"/>
            <a:ext cx="4976336" cy="5198533"/>
          </a:xfrm>
        </p:spPr>
        <p:txBody>
          <a:bodyPr anchor="t"/>
          <a:lstStyle>
            <a:lvl1pPr marL="0" indent="0">
              <a:buNone/>
              <a:defRPr sz="3584"/>
            </a:lvl1pPr>
            <a:lvl2pPr marL="512067" indent="0">
              <a:buNone/>
              <a:defRPr sz="3136"/>
            </a:lvl2pPr>
            <a:lvl3pPr marL="1024134" indent="0">
              <a:buNone/>
              <a:defRPr sz="2688"/>
            </a:lvl3pPr>
            <a:lvl4pPr marL="1536202" indent="0">
              <a:buNone/>
              <a:defRPr sz="2240"/>
            </a:lvl4pPr>
            <a:lvl5pPr marL="2048269" indent="0">
              <a:buNone/>
              <a:defRPr sz="2240"/>
            </a:lvl5pPr>
            <a:lvl6pPr marL="2560336" indent="0">
              <a:buNone/>
              <a:defRPr sz="2240"/>
            </a:lvl6pPr>
            <a:lvl7pPr marL="3072403" indent="0">
              <a:buNone/>
              <a:defRPr sz="2240"/>
            </a:lvl7pPr>
            <a:lvl8pPr marL="3584470" indent="0">
              <a:buNone/>
              <a:defRPr sz="2240"/>
            </a:lvl8pPr>
            <a:lvl9pPr marL="4096538" indent="0">
              <a:buNone/>
              <a:defRPr sz="224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92"/>
            </a:lvl1pPr>
            <a:lvl2pPr marL="512067" indent="0">
              <a:buNone/>
              <a:defRPr sz="1569"/>
            </a:lvl2pPr>
            <a:lvl3pPr marL="1024134" indent="0">
              <a:buNone/>
              <a:defRPr sz="1344"/>
            </a:lvl3pPr>
            <a:lvl4pPr marL="1536202" indent="0">
              <a:buNone/>
              <a:defRPr sz="1121"/>
            </a:lvl4pPr>
            <a:lvl5pPr marL="2048269" indent="0">
              <a:buNone/>
              <a:defRPr sz="1121"/>
            </a:lvl5pPr>
            <a:lvl6pPr marL="2560336" indent="0">
              <a:buNone/>
              <a:defRPr sz="1121"/>
            </a:lvl6pPr>
            <a:lvl7pPr marL="3072403" indent="0">
              <a:buNone/>
              <a:defRPr sz="1121"/>
            </a:lvl7pPr>
            <a:lvl8pPr marL="3584470" indent="0">
              <a:buNone/>
              <a:defRPr sz="1121"/>
            </a:lvl8pPr>
            <a:lvl9pPr marL="4096538" indent="0">
              <a:buNone/>
              <a:defRPr sz="112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09818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800" y="389471"/>
            <a:ext cx="8478203"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5800" y="1947333"/>
            <a:ext cx="8478203"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5799" y="6780118"/>
            <a:ext cx="2211705" cy="389467"/>
          </a:xfrm>
          <a:prstGeom prst="rect">
            <a:avLst/>
          </a:prstGeom>
        </p:spPr>
        <p:txBody>
          <a:bodyPr vert="horz" lIns="91440" tIns="45720" rIns="91440" bIns="45720" rtlCol="0" anchor="ctr"/>
          <a:lstStyle>
            <a:lvl1pPr algn="l">
              <a:defRPr sz="1344">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56122" y="6780118"/>
            <a:ext cx="3317558" cy="389467"/>
          </a:xfrm>
          <a:prstGeom prst="rect">
            <a:avLst/>
          </a:prstGeom>
        </p:spPr>
        <p:txBody>
          <a:bodyPr vert="horz" lIns="91440" tIns="45720" rIns="91440" bIns="45720" rtlCol="0" anchor="ctr"/>
          <a:lstStyle>
            <a:lvl1pPr algn="ctr">
              <a:defRPr sz="134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42296" y="6780118"/>
            <a:ext cx="2211705" cy="389467"/>
          </a:xfrm>
          <a:prstGeom prst="rect">
            <a:avLst/>
          </a:prstGeom>
        </p:spPr>
        <p:txBody>
          <a:bodyPr vert="horz" lIns="91440" tIns="45720" rIns="91440" bIns="45720" rtlCol="0" anchor="ctr"/>
          <a:lstStyle>
            <a:lvl1pPr algn="r">
              <a:defRPr sz="1344">
                <a:solidFill>
                  <a:schemeClr val="tx1">
                    <a:tint val="75000"/>
                  </a:schemeClr>
                </a:solidFill>
              </a:defRPr>
            </a:lvl1pPr>
          </a:lstStyle>
          <a:p>
            <a:fld id="{7A059683-00B4-4106-94BE-DCBE475237DC}" type="slidenum">
              <a:rPr lang="en-US" smtClean="0"/>
              <a:t>‹#›</a:t>
            </a:fld>
            <a:endParaRPr lang="en-US" dirty="0"/>
          </a:p>
        </p:txBody>
      </p:sp>
    </p:spTree>
    <p:extLst>
      <p:ext uri="{BB962C8B-B14F-4D97-AF65-F5344CB8AC3E}">
        <p14:creationId xmlns:p14="http://schemas.microsoft.com/office/powerpoint/2010/main" val="3296303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1024134" rtl="0" eaLnBrk="1" latinLnBrk="0" hangingPunct="1">
        <a:lnSpc>
          <a:spcPct val="90000"/>
        </a:lnSpc>
        <a:spcBef>
          <a:spcPct val="0"/>
        </a:spcBef>
        <a:buNone/>
        <a:defRPr sz="4928" kern="1200">
          <a:solidFill>
            <a:schemeClr val="tx1"/>
          </a:solidFill>
          <a:latin typeface="+mj-lt"/>
          <a:ea typeface="+mj-ea"/>
          <a:cs typeface="+mj-cs"/>
        </a:defRPr>
      </a:lvl1pPr>
    </p:titleStyle>
    <p:bodyStyle>
      <a:lvl1pPr marL="256035" indent="-256035" algn="l" defTabSz="1024134" rtl="0" eaLnBrk="1" latinLnBrk="0" hangingPunct="1">
        <a:lnSpc>
          <a:spcPct val="90000"/>
        </a:lnSpc>
        <a:spcBef>
          <a:spcPts val="1121"/>
        </a:spcBef>
        <a:buFont typeface="Arial" panose="020B0604020202020204" pitchFamily="34" charset="0"/>
        <a:buChar char="•"/>
        <a:defRPr sz="3136" kern="1200">
          <a:solidFill>
            <a:schemeClr val="tx1"/>
          </a:solidFill>
          <a:latin typeface="+mn-lt"/>
          <a:ea typeface="+mn-ea"/>
          <a:cs typeface="+mn-cs"/>
        </a:defRPr>
      </a:lvl1pPr>
      <a:lvl2pPr marL="768102" indent="-256035" algn="l" defTabSz="1024134" rtl="0" eaLnBrk="1" latinLnBrk="0" hangingPunct="1">
        <a:lnSpc>
          <a:spcPct val="90000"/>
        </a:lnSpc>
        <a:spcBef>
          <a:spcPts val="560"/>
        </a:spcBef>
        <a:buFont typeface="Arial" panose="020B0604020202020204" pitchFamily="34" charset="0"/>
        <a:buChar char="•"/>
        <a:defRPr sz="2688" kern="1200">
          <a:solidFill>
            <a:schemeClr val="tx1"/>
          </a:solidFill>
          <a:latin typeface="+mn-lt"/>
          <a:ea typeface="+mn-ea"/>
          <a:cs typeface="+mn-cs"/>
        </a:defRPr>
      </a:lvl2pPr>
      <a:lvl3pPr marL="1280169" indent="-256035" algn="l" defTabSz="1024134" rtl="0" eaLnBrk="1" latinLnBrk="0" hangingPunct="1">
        <a:lnSpc>
          <a:spcPct val="90000"/>
        </a:lnSpc>
        <a:spcBef>
          <a:spcPts val="560"/>
        </a:spcBef>
        <a:buFont typeface="Arial" panose="020B0604020202020204" pitchFamily="34" charset="0"/>
        <a:buChar char="•"/>
        <a:defRPr sz="2240" kern="1200">
          <a:solidFill>
            <a:schemeClr val="tx1"/>
          </a:solidFill>
          <a:latin typeface="+mn-lt"/>
          <a:ea typeface="+mn-ea"/>
          <a:cs typeface="+mn-cs"/>
        </a:defRPr>
      </a:lvl3pPr>
      <a:lvl4pPr marL="1792236"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4pPr>
      <a:lvl5pPr marL="2304303"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5pPr>
      <a:lvl6pPr marL="2816371"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6pPr>
      <a:lvl7pPr marL="3328438"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7pPr>
      <a:lvl8pPr marL="3840505"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8pPr>
      <a:lvl9pPr marL="4352572"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9pPr>
    </p:bodyStyle>
    <p:otherStyle>
      <a:defPPr>
        <a:defRPr lang="en-US"/>
      </a:defPPr>
      <a:lvl1pPr marL="0" algn="l" defTabSz="1024134" rtl="0" eaLnBrk="1" latinLnBrk="0" hangingPunct="1">
        <a:defRPr sz="2017" kern="1200">
          <a:solidFill>
            <a:schemeClr val="tx1"/>
          </a:solidFill>
          <a:latin typeface="+mn-lt"/>
          <a:ea typeface="+mn-ea"/>
          <a:cs typeface="+mn-cs"/>
        </a:defRPr>
      </a:lvl1pPr>
      <a:lvl2pPr marL="512067" algn="l" defTabSz="1024134" rtl="0" eaLnBrk="1" latinLnBrk="0" hangingPunct="1">
        <a:defRPr sz="2017" kern="1200">
          <a:solidFill>
            <a:schemeClr val="tx1"/>
          </a:solidFill>
          <a:latin typeface="+mn-lt"/>
          <a:ea typeface="+mn-ea"/>
          <a:cs typeface="+mn-cs"/>
        </a:defRPr>
      </a:lvl2pPr>
      <a:lvl3pPr marL="1024134" algn="l" defTabSz="1024134" rtl="0" eaLnBrk="1" latinLnBrk="0" hangingPunct="1">
        <a:defRPr sz="2017" kern="1200">
          <a:solidFill>
            <a:schemeClr val="tx1"/>
          </a:solidFill>
          <a:latin typeface="+mn-lt"/>
          <a:ea typeface="+mn-ea"/>
          <a:cs typeface="+mn-cs"/>
        </a:defRPr>
      </a:lvl3pPr>
      <a:lvl4pPr marL="1536202" algn="l" defTabSz="1024134" rtl="0" eaLnBrk="1" latinLnBrk="0" hangingPunct="1">
        <a:defRPr sz="2017" kern="1200">
          <a:solidFill>
            <a:schemeClr val="tx1"/>
          </a:solidFill>
          <a:latin typeface="+mn-lt"/>
          <a:ea typeface="+mn-ea"/>
          <a:cs typeface="+mn-cs"/>
        </a:defRPr>
      </a:lvl4pPr>
      <a:lvl5pPr marL="2048269" algn="l" defTabSz="1024134" rtl="0" eaLnBrk="1" latinLnBrk="0" hangingPunct="1">
        <a:defRPr sz="2017" kern="1200">
          <a:solidFill>
            <a:schemeClr val="tx1"/>
          </a:solidFill>
          <a:latin typeface="+mn-lt"/>
          <a:ea typeface="+mn-ea"/>
          <a:cs typeface="+mn-cs"/>
        </a:defRPr>
      </a:lvl5pPr>
      <a:lvl6pPr marL="2560336" algn="l" defTabSz="1024134" rtl="0" eaLnBrk="1" latinLnBrk="0" hangingPunct="1">
        <a:defRPr sz="2017" kern="1200">
          <a:solidFill>
            <a:schemeClr val="tx1"/>
          </a:solidFill>
          <a:latin typeface="+mn-lt"/>
          <a:ea typeface="+mn-ea"/>
          <a:cs typeface="+mn-cs"/>
        </a:defRPr>
      </a:lvl6pPr>
      <a:lvl7pPr marL="3072403" algn="l" defTabSz="1024134" rtl="0" eaLnBrk="1" latinLnBrk="0" hangingPunct="1">
        <a:defRPr sz="2017" kern="1200">
          <a:solidFill>
            <a:schemeClr val="tx1"/>
          </a:solidFill>
          <a:latin typeface="+mn-lt"/>
          <a:ea typeface="+mn-ea"/>
          <a:cs typeface="+mn-cs"/>
        </a:defRPr>
      </a:lvl7pPr>
      <a:lvl8pPr marL="3584470" algn="l" defTabSz="1024134" rtl="0" eaLnBrk="1" latinLnBrk="0" hangingPunct="1">
        <a:defRPr sz="2017" kern="1200">
          <a:solidFill>
            <a:schemeClr val="tx1"/>
          </a:solidFill>
          <a:latin typeface="+mn-lt"/>
          <a:ea typeface="+mn-ea"/>
          <a:cs typeface="+mn-cs"/>
        </a:defRPr>
      </a:lvl8pPr>
      <a:lvl9pPr marL="4096538" algn="l" defTabSz="1024134" rtl="0" eaLnBrk="1" latinLnBrk="0" hangingPunct="1">
        <a:defRPr sz="201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799" y="389468"/>
            <a:ext cx="8478203"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5799" y="1947333"/>
            <a:ext cx="8478203"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5799" y="6780108"/>
            <a:ext cx="2211705" cy="389467"/>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56121" y="6780108"/>
            <a:ext cx="3317558"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42296" y="6780108"/>
            <a:ext cx="2211705"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7A059683-00B4-4106-94BE-DCBE475237DC}" type="slidenum">
              <a:rPr lang="en-US" smtClean="0"/>
              <a:t>‹#›</a:t>
            </a:fld>
            <a:endParaRPr lang="en-US" dirty="0"/>
          </a:p>
        </p:txBody>
      </p:sp>
    </p:spTree>
    <p:extLst>
      <p:ext uri="{BB962C8B-B14F-4D97-AF65-F5344CB8AC3E}">
        <p14:creationId xmlns:p14="http://schemas.microsoft.com/office/powerpoint/2010/main" val="22214777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8"/>
            <a:ext cx="8355330" cy="548486"/>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endParaRPr lang="en-US" sz="4400" dirty="0"/>
          </a:p>
        </p:txBody>
      </p:sp>
      <p:sp>
        <p:nvSpPr>
          <p:cNvPr id="3" name="Subtitle 2"/>
          <p:cNvSpPr>
            <a:spLocks noGrp="1"/>
          </p:cNvSpPr>
          <p:nvPr>
            <p:ph type="subTitle" idx="1"/>
          </p:nvPr>
        </p:nvSpPr>
        <p:spPr>
          <a:xfrm>
            <a:off x="0" y="831272"/>
            <a:ext cx="9829800" cy="4417621"/>
          </a:xfrm>
        </p:spPr>
        <p:txBody>
          <a:bodyPr>
            <a:noAutofit/>
          </a:bodyPr>
          <a:lstStyle/>
          <a:p>
            <a:r>
              <a:rPr lang="en-US" sz="5400" dirty="0"/>
              <a:t>Guided Reading for K-2 &amp; Struggling Readers in 3-6</a:t>
            </a:r>
            <a:br>
              <a:rPr lang="en-US" sz="5400" dirty="0"/>
            </a:br>
            <a:endParaRPr lang="en-US" sz="3200" dirty="0" smtClean="0"/>
          </a:p>
          <a:p>
            <a:r>
              <a:rPr lang="en-US" sz="4400" dirty="0" smtClean="0"/>
              <a:t>August  2015</a:t>
            </a:r>
          </a:p>
          <a:p>
            <a:r>
              <a:rPr lang="en-US" sz="4400" dirty="0" smtClean="0"/>
              <a:t>Jeannette Schroeder</a:t>
            </a:r>
          </a:p>
          <a:p>
            <a:endParaRPr lang="en-US" sz="1050" dirty="0"/>
          </a:p>
        </p:txBody>
      </p:sp>
      <p:sp>
        <p:nvSpPr>
          <p:cNvPr id="4" name="Slide Number Placeholder 3"/>
          <p:cNvSpPr>
            <a:spLocks noGrp="1"/>
          </p:cNvSpPr>
          <p:nvPr>
            <p:ph type="sldNum" sz="quarter" idx="12"/>
          </p:nvPr>
        </p:nvSpPr>
        <p:spPr/>
        <p:txBody>
          <a:bodyPr/>
          <a:lstStyle/>
          <a:p>
            <a:fld id="{7A059683-00B4-4106-94BE-DCBE475237DC}" type="slidenum">
              <a:rPr lang="en-US" smtClean="0"/>
              <a:t>1</a:t>
            </a:fld>
            <a:endParaRPr lang="en-US" dirty="0"/>
          </a:p>
        </p:txBody>
      </p:sp>
      <p:pic>
        <p:nvPicPr>
          <p:cNvPr id="1026" name="Picture 1" descr="New Green Logo 3 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120" y="4611156"/>
            <a:ext cx="973776" cy="105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76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64" y="1122035"/>
            <a:ext cx="8431481" cy="7371249"/>
          </a:xfrm>
          <a:prstGeom prst="rect">
            <a:avLst/>
          </a:prstGeom>
        </p:spPr>
        <p:txBody>
          <a:bodyPr wrap="square">
            <a:spAutoFit/>
          </a:bodyPr>
          <a:lstStyle/>
          <a:p>
            <a:pPr algn="ctr"/>
            <a:endParaRPr lang="en-US" sz="5400" b="1" dirty="0" smtClean="0"/>
          </a:p>
          <a:p>
            <a:pPr algn="ctr"/>
            <a:r>
              <a:rPr lang="en-US" sz="5400" b="1" dirty="0" smtClean="0"/>
              <a:t>Scoring the Running Record</a:t>
            </a:r>
          </a:p>
          <a:p>
            <a:pPr algn="ctr"/>
            <a:r>
              <a:rPr lang="en-US" sz="300" b="1" dirty="0" smtClean="0"/>
              <a:t> </a:t>
            </a:r>
          </a:p>
          <a:p>
            <a:endParaRPr lang="en-US" sz="1800" dirty="0" smtClean="0"/>
          </a:p>
          <a:p>
            <a:pPr marL="571500" indent="-571500">
              <a:buFont typeface="Wingdings" panose="05000000000000000000" pitchFamily="2" charset="2"/>
              <a:buChar char="v"/>
            </a:pPr>
            <a:r>
              <a:rPr lang="en-US" sz="3200" dirty="0" smtClean="0"/>
              <a:t>Tally the errors and self corrects</a:t>
            </a:r>
          </a:p>
          <a:p>
            <a:pPr marL="571500" indent="-571500">
              <a:buFont typeface="Wingdings" panose="05000000000000000000" pitchFamily="2" charset="2"/>
              <a:buChar char="v"/>
            </a:pPr>
            <a:r>
              <a:rPr lang="en-US" sz="3200" dirty="0" smtClean="0"/>
              <a:t>Circle the cueing systems the student </a:t>
            </a:r>
            <a:r>
              <a:rPr lang="en-US" sz="3200" b="1" dirty="0" smtClean="0"/>
              <a:t>used </a:t>
            </a:r>
            <a:r>
              <a:rPr lang="en-US" sz="3200" dirty="0" smtClean="0"/>
              <a:t>in errors and self corrects?</a:t>
            </a:r>
          </a:p>
          <a:p>
            <a:endParaRPr lang="en-US" sz="3200" u="sng" dirty="0" smtClean="0"/>
          </a:p>
          <a:p>
            <a:r>
              <a:rPr lang="en-US" sz="3200" u="sng" dirty="0" smtClean="0"/>
              <a:t>Meaning:</a:t>
            </a:r>
            <a:r>
              <a:rPr lang="en-US" sz="3200" dirty="0" smtClean="0"/>
              <a:t> Using context/picture to make meaning  </a:t>
            </a:r>
          </a:p>
          <a:p>
            <a:r>
              <a:rPr lang="en-US" sz="3200" u="sng" dirty="0" smtClean="0"/>
              <a:t>Structure:</a:t>
            </a:r>
            <a:r>
              <a:rPr lang="en-US" sz="3200" dirty="0" smtClean="0"/>
              <a:t> Making sense of grammar</a:t>
            </a:r>
          </a:p>
          <a:p>
            <a:r>
              <a:rPr lang="en-US" sz="3200" u="sng" dirty="0" smtClean="0"/>
              <a:t>Visual:</a:t>
            </a:r>
            <a:r>
              <a:rPr lang="en-US" sz="3200" dirty="0" smtClean="0"/>
              <a:t> Using actual print/ word parts on page</a:t>
            </a:r>
            <a:endParaRPr lang="en-US" sz="3200" u="sng" dirty="0"/>
          </a:p>
          <a:p>
            <a:pPr algn="ctr"/>
            <a:endParaRPr lang="en-US" sz="5400" b="1" dirty="0" smtClean="0"/>
          </a:p>
          <a:p>
            <a:pPr algn="ctr"/>
            <a:r>
              <a:rPr lang="en-US" sz="6600" b="1" dirty="0" smtClean="0"/>
              <a:t> </a:t>
            </a:r>
          </a:p>
        </p:txBody>
      </p:sp>
    </p:spTree>
    <p:extLst>
      <p:ext uri="{BB962C8B-B14F-4D97-AF65-F5344CB8AC3E}">
        <p14:creationId xmlns:p14="http://schemas.microsoft.com/office/powerpoint/2010/main" val="410347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773" y="1273314"/>
            <a:ext cx="8265227" cy="4632037"/>
          </a:xfrm>
          <a:prstGeom prst="rect">
            <a:avLst/>
          </a:prstGeom>
        </p:spPr>
        <p:txBody>
          <a:bodyPr wrap="square">
            <a:spAutoFit/>
          </a:bodyPr>
          <a:lstStyle/>
          <a:p>
            <a:r>
              <a:rPr lang="en-US" sz="5400" b="1" dirty="0"/>
              <a:t>Scoring the Running </a:t>
            </a:r>
            <a:r>
              <a:rPr lang="en-US" sz="5400" b="1" dirty="0" smtClean="0"/>
              <a:t>Record</a:t>
            </a:r>
          </a:p>
          <a:p>
            <a:endParaRPr lang="en-US" sz="100" b="1" dirty="0"/>
          </a:p>
          <a:p>
            <a:pPr marL="571500" indent="-571500">
              <a:buFont typeface="Wingdings" panose="05000000000000000000" pitchFamily="2" charset="2"/>
              <a:buChar char="v"/>
            </a:pPr>
            <a:endParaRPr lang="en-US" sz="3200" dirty="0" smtClean="0"/>
          </a:p>
          <a:p>
            <a:pPr marL="571500" indent="-571500">
              <a:buFont typeface="Wingdings" panose="05000000000000000000" pitchFamily="2" charset="2"/>
              <a:buChar char="v"/>
            </a:pPr>
            <a:r>
              <a:rPr lang="en-US" sz="3200" dirty="0" smtClean="0"/>
              <a:t>What </a:t>
            </a:r>
            <a:r>
              <a:rPr lang="en-US" sz="3200" dirty="0"/>
              <a:t>is the </a:t>
            </a:r>
            <a:r>
              <a:rPr lang="en-US" sz="3200" dirty="0" smtClean="0"/>
              <a:t>error </a:t>
            </a:r>
            <a:r>
              <a:rPr lang="en-US" sz="3200" dirty="0"/>
              <a:t>rate of this student? 	</a:t>
            </a:r>
            <a:endParaRPr lang="en-US" sz="3200" dirty="0" smtClean="0"/>
          </a:p>
          <a:p>
            <a:r>
              <a:rPr lang="en-US" sz="3200" dirty="0" smtClean="0"/>
              <a:t>      (</a:t>
            </a:r>
            <a:r>
              <a:rPr lang="en-US" sz="3200" dirty="0"/>
              <a:t>Total words </a:t>
            </a:r>
            <a:r>
              <a:rPr lang="en-US" sz="3200" dirty="0" smtClean="0"/>
              <a:t>/ Total errors= Error rate)</a:t>
            </a:r>
          </a:p>
          <a:p>
            <a:r>
              <a:rPr lang="en-US" sz="3200" dirty="0"/>
              <a:t> </a:t>
            </a:r>
            <a:r>
              <a:rPr lang="en-US" sz="3200" dirty="0" smtClean="0"/>
              <a:t>     Ex. </a:t>
            </a:r>
            <a:r>
              <a:rPr lang="en-US" sz="2800" dirty="0" smtClean="0"/>
              <a:t>100/ 9= 11.1 or 11 rounded to the nearest   </a:t>
            </a:r>
          </a:p>
          <a:p>
            <a:r>
              <a:rPr lang="en-US" sz="2800" dirty="0" smtClean="0"/>
              <a:t>       whole number. The ratio is expressed 1:11</a:t>
            </a:r>
          </a:p>
          <a:p>
            <a:endParaRPr lang="en-US" sz="2800" dirty="0" smtClean="0"/>
          </a:p>
          <a:p>
            <a:r>
              <a:rPr lang="en-US" sz="2800" dirty="0" smtClean="0"/>
              <a:t>This means that for each error made, the student read approximately 11 words correctly. </a:t>
            </a:r>
            <a:r>
              <a:rPr lang="en-US" sz="2000" dirty="0" smtClean="0"/>
              <a:t>	 </a:t>
            </a:r>
            <a:endParaRPr lang="en-US" sz="2000" dirty="0"/>
          </a:p>
        </p:txBody>
      </p:sp>
    </p:spTree>
    <p:extLst>
      <p:ext uri="{BB962C8B-B14F-4D97-AF65-F5344CB8AC3E}">
        <p14:creationId xmlns:p14="http://schemas.microsoft.com/office/powerpoint/2010/main" val="107398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773" y="1273314"/>
            <a:ext cx="8265227" cy="6355586"/>
          </a:xfrm>
          <a:prstGeom prst="rect">
            <a:avLst/>
          </a:prstGeom>
        </p:spPr>
        <p:txBody>
          <a:bodyPr wrap="square">
            <a:spAutoFit/>
          </a:bodyPr>
          <a:lstStyle/>
          <a:p>
            <a:r>
              <a:rPr lang="en-US" sz="5400" b="1" dirty="0"/>
              <a:t>Scoring the Running </a:t>
            </a:r>
            <a:r>
              <a:rPr lang="en-US" sz="5400" b="1" dirty="0" smtClean="0"/>
              <a:t>Record</a:t>
            </a:r>
          </a:p>
          <a:p>
            <a:endParaRPr lang="en-US" sz="100" b="1" dirty="0"/>
          </a:p>
          <a:p>
            <a:pPr marL="571500" indent="-571500">
              <a:buFont typeface="Wingdings" panose="05000000000000000000" pitchFamily="2" charset="2"/>
              <a:buChar char="v"/>
            </a:pPr>
            <a:r>
              <a:rPr lang="en-US" sz="3200" dirty="0" smtClean="0"/>
              <a:t>What </a:t>
            </a:r>
            <a:r>
              <a:rPr lang="en-US" sz="3200" dirty="0"/>
              <a:t>is the accuracy rate of this student? 	</a:t>
            </a:r>
            <a:endParaRPr lang="en-US" sz="3200" dirty="0" smtClean="0"/>
          </a:p>
          <a:p>
            <a:r>
              <a:rPr lang="en-US" sz="3200" dirty="0" smtClean="0"/>
              <a:t>      (</a:t>
            </a:r>
            <a:r>
              <a:rPr lang="en-US" sz="3200" dirty="0"/>
              <a:t>Total words read- total errors/ total words </a:t>
            </a:r>
            <a:r>
              <a:rPr lang="en-US" sz="3200" dirty="0" smtClean="0"/>
              <a:t>    </a:t>
            </a:r>
          </a:p>
          <a:p>
            <a:r>
              <a:rPr lang="en-US" sz="3200" dirty="0"/>
              <a:t> </a:t>
            </a:r>
            <a:r>
              <a:rPr lang="en-US" sz="3200" dirty="0" smtClean="0"/>
              <a:t>     read </a:t>
            </a:r>
            <a:r>
              <a:rPr lang="en-US" sz="3200" dirty="0"/>
              <a:t>X 100= accuracy </a:t>
            </a:r>
            <a:r>
              <a:rPr lang="en-US" sz="3200" dirty="0" smtClean="0"/>
              <a:t>rate)</a:t>
            </a:r>
          </a:p>
          <a:p>
            <a:r>
              <a:rPr lang="en-US" sz="3200" dirty="0" smtClean="0"/>
              <a:t>      E</a:t>
            </a:r>
            <a:r>
              <a:rPr lang="en-US" sz="2800" dirty="0" smtClean="0"/>
              <a:t>x.100-9</a:t>
            </a:r>
            <a:r>
              <a:rPr lang="en-US" sz="2800" dirty="0"/>
              <a:t>/ 100 X 100= 91% Accuracy. </a:t>
            </a:r>
            <a:endParaRPr lang="en-US" sz="2800" dirty="0" smtClean="0"/>
          </a:p>
          <a:p>
            <a:endParaRPr lang="en-US" sz="1400" dirty="0" smtClean="0"/>
          </a:p>
          <a:p>
            <a:r>
              <a:rPr lang="en-US" sz="2800" dirty="0" smtClean="0"/>
              <a:t>You can use the accuracy rate to determine whether the text read is:</a:t>
            </a:r>
          </a:p>
          <a:p>
            <a:endParaRPr lang="en-US" sz="2000" b="1" dirty="0" smtClean="0"/>
          </a:p>
          <a:p>
            <a:r>
              <a:rPr lang="en-US" sz="2000" b="1" dirty="0" smtClean="0"/>
              <a:t>Independent	</a:t>
            </a:r>
            <a:r>
              <a:rPr lang="en-US" sz="2000" dirty="0" smtClean="0"/>
              <a:t>Easy enough for independent reading		95%-100%</a:t>
            </a:r>
          </a:p>
          <a:p>
            <a:endParaRPr lang="en-US" sz="2000" b="1" dirty="0" smtClean="0"/>
          </a:p>
          <a:p>
            <a:r>
              <a:rPr lang="en-US" sz="2000" b="1" dirty="0" smtClean="0"/>
              <a:t>Instructional</a:t>
            </a:r>
            <a:r>
              <a:rPr lang="en-US" sz="2000" b="1" dirty="0"/>
              <a:t>	</a:t>
            </a:r>
            <a:r>
              <a:rPr lang="en-US" sz="2000" dirty="0" smtClean="0"/>
              <a:t>Instructional level for use in guided reading	90%-94% </a:t>
            </a:r>
          </a:p>
          <a:p>
            <a:endParaRPr lang="en-US" sz="2000" b="1" dirty="0"/>
          </a:p>
          <a:p>
            <a:r>
              <a:rPr lang="en-US" sz="2000" b="1" dirty="0" smtClean="0"/>
              <a:t>Frustration</a:t>
            </a:r>
            <a:r>
              <a:rPr lang="en-US" sz="2000" b="1" dirty="0"/>
              <a:t>	</a:t>
            </a:r>
            <a:r>
              <a:rPr lang="en-US" sz="2000" dirty="0" smtClean="0"/>
              <a:t>Too difficult and will frustrate the reader</a:t>
            </a:r>
            <a:r>
              <a:rPr lang="en-US" sz="2000" dirty="0"/>
              <a:t>	</a:t>
            </a:r>
            <a:r>
              <a:rPr lang="en-US" sz="2000" dirty="0" smtClean="0"/>
              <a:t>89%-below 	 </a:t>
            </a:r>
            <a:endParaRPr lang="en-US" sz="2000" dirty="0"/>
          </a:p>
        </p:txBody>
      </p:sp>
    </p:spTree>
    <p:extLst>
      <p:ext uri="{BB962C8B-B14F-4D97-AF65-F5344CB8AC3E}">
        <p14:creationId xmlns:p14="http://schemas.microsoft.com/office/powerpoint/2010/main" val="13192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268" y="1703925"/>
            <a:ext cx="8431481" cy="5324535"/>
          </a:xfrm>
          <a:prstGeom prst="rect">
            <a:avLst/>
          </a:prstGeom>
        </p:spPr>
        <p:txBody>
          <a:bodyPr wrap="square">
            <a:spAutoFit/>
          </a:bodyPr>
          <a:lstStyle/>
          <a:p>
            <a:pPr algn="ctr"/>
            <a:r>
              <a:rPr lang="en-US" sz="5400" b="1" dirty="0" smtClean="0"/>
              <a:t>Analyze the Running Record</a:t>
            </a:r>
          </a:p>
          <a:p>
            <a:pPr algn="ctr"/>
            <a:endParaRPr lang="en-US" sz="1800" b="1" dirty="0" smtClean="0"/>
          </a:p>
          <a:p>
            <a:pPr marL="571500" indent="-571500">
              <a:buFont typeface="Wingdings" panose="05000000000000000000" pitchFamily="2" charset="2"/>
              <a:buChar char="v"/>
            </a:pPr>
            <a:r>
              <a:rPr lang="en-US" sz="3600" dirty="0" smtClean="0"/>
              <a:t>What does the accuracy rate tell us about the students reading level?</a:t>
            </a:r>
          </a:p>
          <a:p>
            <a:pPr marL="571500" indent="-571500">
              <a:buFont typeface="Wingdings" panose="05000000000000000000" pitchFamily="2" charset="2"/>
              <a:buChar char="v"/>
            </a:pPr>
            <a:r>
              <a:rPr lang="en-US" sz="3600" dirty="0" smtClean="0"/>
              <a:t>What </a:t>
            </a:r>
            <a:r>
              <a:rPr lang="en-US" sz="3600" dirty="0" smtClean="0"/>
              <a:t>cueing </a:t>
            </a:r>
            <a:r>
              <a:rPr lang="en-US" sz="3600" dirty="0" smtClean="0"/>
              <a:t>system(s) is/are </a:t>
            </a:r>
            <a:r>
              <a:rPr lang="en-US" sz="3600" dirty="0" smtClean="0"/>
              <a:t>the student using?</a:t>
            </a:r>
          </a:p>
          <a:p>
            <a:pPr marL="571500" indent="-571500">
              <a:buFont typeface="Wingdings" panose="05000000000000000000" pitchFamily="2" charset="2"/>
              <a:buChar char="v"/>
            </a:pPr>
            <a:r>
              <a:rPr lang="en-US" sz="3600" dirty="0" smtClean="0"/>
              <a:t>Around what skill or strategy does this student need instruction?    </a:t>
            </a:r>
            <a:r>
              <a:rPr lang="en-US" sz="4400" dirty="0" smtClean="0"/>
              <a:t> </a:t>
            </a:r>
          </a:p>
          <a:p>
            <a:pPr marL="571500" indent="-571500">
              <a:buFont typeface="Wingdings" panose="05000000000000000000" pitchFamily="2" charset="2"/>
              <a:buChar char="v"/>
            </a:pPr>
            <a:endParaRPr lang="en-US" sz="4400" dirty="0" smtClean="0"/>
          </a:p>
        </p:txBody>
      </p:sp>
    </p:spTree>
    <p:extLst>
      <p:ext uri="{BB962C8B-B14F-4D97-AF65-F5344CB8AC3E}">
        <p14:creationId xmlns:p14="http://schemas.microsoft.com/office/powerpoint/2010/main" val="36718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93764" y="2321442"/>
            <a:ext cx="8431481" cy="1938992"/>
          </a:xfrm>
          <a:prstGeom prst="rect">
            <a:avLst/>
          </a:prstGeom>
        </p:spPr>
        <p:txBody>
          <a:bodyPr wrap="square">
            <a:spAutoFit/>
          </a:bodyPr>
          <a:lstStyle/>
          <a:p>
            <a:pPr algn="ctr"/>
            <a:r>
              <a:rPr lang="en-US" sz="5400" b="1" dirty="0" smtClean="0"/>
              <a:t>Administering </a:t>
            </a:r>
          </a:p>
          <a:p>
            <a:pPr algn="ctr"/>
            <a:r>
              <a:rPr lang="en-US" sz="5400" b="1" dirty="0" smtClean="0"/>
              <a:t>Running Record </a:t>
            </a:r>
            <a:r>
              <a:rPr lang="en-US" sz="6600" b="1" dirty="0" smtClean="0"/>
              <a:t> </a:t>
            </a:r>
          </a:p>
        </p:txBody>
      </p:sp>
    </p:spTree>
    <p:extLst>
      <p:ext uri="{BB962C8B-B14F-4D97-AF65-F5344CB8AC3E}">
        <p14:creationId xmlns:p14="http://schemas.microsoft.com/office/powerpoint/2010/main" val="3125107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93764" y="1122035"/>
            <a:ext cx="8431481" cy="7371249"/>
          </a:xfrm>
          <a:prstGeom prst="rect">
            <a:avLst/>
          </a:prstGeom>
        </p:spPr>
        <p:txBody>
          <a:bodyPr wrap="square">
            <a:spAutoFit/>
          </a:bodyPr>
          <a:lstStyle/>
          <a:p>
            <a:pPr algn="ctr"/>
            <a:endParaRPr lang="en-US" sz="5400" b="1" dirty="0" smtClean="0"/>
          </a:p>
          <a:p>
            <a:pPr algn="ctr"/>
            <a:r>
              <a:rPr lang="en-US" sz="5400" b="1" dirty="0" smtClean="0"/>
              <a:t>Scoring the Running Record</a:t>
            </a:r>
          </a:p>
          <a:p>
            <a:pPr algn="ctr"/>
            <a:r>
              <a:rPr lang="en-US" sz="300" b="1" dirty="0" smtClean="0"/>
              <a:t> </a:t>
            </a:r>
          </a:p>
          <a:p>
            <a:endParaRPr lang="en-US" sz="1800" dirty="0" smtClean="0"/>
          </a:p>
          <a:p>
            <a:pPr marL="571500" indent="-571500">
              <a:buFont typeface="Wingdings" panose="05000000000000000000" pitchFamily="2" charset="2"/>
              <a:buChar char="v"/>
            </a:pPr>
            <a:r>
              <a:rPr lang="en-US" sz="3200" dirty="0" smtClean="0"/>
              <a:t>Tally the errors and self corrects</a:t>
            </a:r>
          </a:p>
          <a:p>
            <a:pPr marL="571500" indent="-571500">
              <a:buFont typeface="Wingdings" panose="05000000000000000000" pitchFamily="2" charset="2"/>
              <a:buChar char="v"/>
            </a:pPr>
            <a:r>
              <a:rPr lang="en-US" sz="3200" dirty="0" smtClean="0"/>
              <a:t>Circle the cueing systems the student </a:t>
            </a:r>
            <a:r>
              <a:rPr lang="en-US" sz="3200" b="1" dirty="0" smtClean="0"/>
              <a:t>used </a:t>
            </a:r>
            <a:r>
              <a:rPr lang="en-US" sz="3200" dirty="0" smtClean="0"/>
              <a:t>in errors and self corrects?</a:t>
            </a:r>
          </a:p>
          <a:p>
            <a:endParaRPr lang="en-US" sz="3200" u="sng" dirty="0" smtClean="0"/>
          </a:p>
          <a:p>
            <a:r>
              <a:rPr lang="en-US" sz="3200" u="sng" dirty="0" smtClean="0"/>
              <a:t>Meaning:</a:t>
            </a:r>
            <a:r>
              <a:rPr lang="en-US" sz="3200" dirty="0" smtClean="0"/>
              <a:t> Using context/picture to make meaning  </a:t>
            </a:r>
          </a:p>
          <a:p>
            <a:r>
              <a:rPr lang="en-US" sz="3200" u="sng" dirty="0" smtClean="0"/>
              <a:t>Structure:</a:t>
            </a:r>
            <a:r>
              <a:rPr lang="en-US" sz="3200" dirty="0" smtClean="0"/>
              <a:t> Making sense of grammar</a:t>
            </a:r>
          </a:p>
          <a:p>
            <a:r>
              <a:rPr lang="en-US" sz="3200" u="sng" dirty="0" smtClean="0"/>
              <a:t>Visual:</a:t>
            </a:r>
            <a:r>
              <a:rPr lang="en-US" sz="3200" dirty="0" smtClean="0"/>
              <a:t> Using actual print/ word parts on page</a:t>
            </a:r>
            <a:endParaRPr lang="en-US" sz="3200" u="sng" dirty="0"/>
          </a:p>
          <a:p>
            <a:pPr algn="ctr"/>
            <a:endParaRPr lang="en-US" sz="5400" b="1" dirty="0" smtClean="0"/>
          </a:p>
          <a:p>
            <a:pPr algn="ctr"/>
            <a:r>
              <a:rPr lang="en-US" sz="6600" b="1" dirty="0" smtClean="0"/>
              <a:t> </a:t>
            </a:r>
          </a:p>
        </p:txBody>
      </p:sp>
    </p:spTree>
    <p:extLst>
      <p:ext uri="{BB962C8B-B14F-4D97-AF65-F5344CB8AC3E}">
        <p14:creationId xmlns:p14="http://schemas.microsoft.com/office/powerpoint/2010/main" val="3523327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78773" y="1273314"/>
            <a:ext cx="8265227" cy="4632037"/>
          </a:xfrm>
          <a:prstGeom prst="rect">
            <a:avLst/>
          </a:prstGeom>
        </p:spPr>
        <p:txBody>
          <a:bodyPr wrap="square">
            <a:spAutoFit/>
          </a:bodyPr>
          <a:lstStyle/>
          <a:p>
            <a:r>
              <a:rPr lang="en-US" sz="5400" b="1" dirty="0"/>
              <a:t>Scoring the Running </a:t>
            </a:r>
            <a:r>
              <a:rPr lang="en-US" sz="5400" b="1" dirty="0" smtClean="0"/>
              <a:t>Record</a:t>
            </a:r>
          </a:p>
          <a:p>
            <a:endParaRPr lang="en-US" sz="100" b="1" dirty="0"/>
          </a:p>
          <a:p>
            <a:pPr marL="571500" indent="-571500">
              <a:buFont typeface="Wingdings" panose="05000000000000000000" pitchFamily="2" charset="2"/>
              <a:buChar char="v"/>
            </a:pPr>
            <a:endParaRPr lang="en-US" sz="3200" dirty="0" smtClean="0"/>
          </a:p>
          <a:p>
            <a:pPr marL="571500" indent="-571500">
              <a:buFont typeface="Wingdings" panose="05000000000000000000" pitchFamily="2" charset="2"/>
              <a:buChar char="v"/>
            </a:pPr>
            <a:r>
              <a:rPr lang="en-US" sz="3200" dirty="0" smtClean="0"/>
              <a:t>What </a:t>
            </a:r>
            <a:r>
              <a:rPr lang="en-US" sz="3200" dirty="0"/>
              <a:t>is the </a:t>
            </a:r>
            <a:r>
              <a:rPr lang="en-US" sz="3200" dirty="0" smtClean="0"/>
              <a:t>error </a:t>
            </a:r>
            <a:r>
              <a:rPr lang="en-US" sz="3200" dirty="0"/>
              <a:t>rate of this student? 	</a:t>
            </a:r>
            <a:endParaRPr lang="en-US" sz="3200" dirty="0" smtClean="0"/>
          </a:p>
          <a:p>
            <a:r>
              <a:rPr lang="en-US" sz="3200" dirty="0" smtClean="0"/>
              <a:t>      (</a:t>
            </a:r>
            <a:r>
              <a:rPr lang="en-US" sz="3200" dirty="0"/>
              <a:t>Total words </a:t>
            </a:r>
            <a:r>
              <a:rPr lang="en-US" sz="3200" dirty="0" smtClean="0"/>
              <a:t>/ Total errors= Error rate)</a:t>
            </a:r>
          </a:p>
          <a:p>
            <a:r>
              <a:rPr lang="en-US" sz="3200" dirty="0"/>
              <a:t> </a:t>
            </a:r>
            <a:r>
              <a:rPr lang="en-US" sz="3200" dirty="0" smtClean="0"/>
              <a:t>     Ex. </a:t>
            </a:r>
            <a:r>
              <a:rPr lang="en-US" sz="2800" dirty="0" smtClean="0"/>
              <a:t>100/ 9= 11.1 or 11 rounded to the nearest   </a:t>
            </a:r>
          </a:p>
          <a:p>
            <a:r>
              <a:rPr lang="en-US" sz="2800" dirty="0" smtClean="0"/>
              <a:t>       whole number. The ratio is expressed 1:11</a:t>
            </a:r>
          </a:p>
          <a:p>
            <a:endParaRPr lang="en-US" sz="2800" dirty="0" smtClean="0"/>
          </a:p>
          <a:p>
            <a:r>
              <a:rPr lang="en-US" sz="2800" dirty="0" smtClean="0"/>
              <a:t>This means that for each error made, the student read approximately 11 words correctly. </a:t>
            </a:r>
            <a:r>
              <a:rPr lang="en-US" sz="2000" dirty="0" smtClean="0"/>
              <a:t>	 </a:t>
            </a:r>
            <a:endParaRPr lang="en-US" sz="2000" dirty="0"/>
          </a:p>
        </p:txBody>
      </p:sp>
    </p:spTree>
    <p:extLst>
      <p:ext uri="{BB962C8B-B14F-4D97-AF65-F5344CB8AC3E}">
        <p14:creationId xmlns:p14="http://schemas.microsoft.com/office/powerpoint/2010/main" val="2602721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78773" y="1273314"/>
            <a:ext cx="8265227" cy="6355586"/>
          </a:xfrm>
          <a:prstGeom prst="rect">
            <a:avLst/>
          </a:prstGeom>
        </p:spPr>
        <p:txBody>
          <a:bodyPr wrap="square">
            <a:spAutoFit/>
          </a:bodyPr>
          <a:lstStyle/>
          <a:p>
            <a:r>
              <a:rPr lang="en-US" sz="5400" b="1" dirty="0"/>
              <a:t>Scoring the Running </a:t>
            </a:r>
            <a:r>
              <a:rPr lang="en-US" sz="5400" b="1" dirty="0" smtClean="0"/>
              <a:t>Record</a:t>
            </a:r>
          </a:p>
          <a:p>
            <a:endParaRPr lang="en-US" sz="100" b="1" dirty="0"/>
          </a:p>
          <a:p>
            <a:pPr marL="571500" indent="-571500">
              <a:buFont typeface="Wingdings" panose="05000000000000000000" pitchFamily="2" charset="2"/>
              <a:buChar char="v"/>
            </a:pPr>
            <a:r>
              <a:rPr lang="en-US" sz="3200" dirty="0" smtClean="0"/>
              <a:t>What </a:t>
            </a:r>
            <a:r>
              <a:rPr lang="en-US" sz="3200" dirty="0"/>
              <a:t>is the accuracy rate of this student? 	</a:t>
            </a:r>
            <a:endParaRPr lang="en-US" sz="3200" dirty="0" smtClean="0"/>
          </a:p>
          <a:p>
            <a:r>
              <a:rPr lang="en-US" sz="3200" dirty="0" smtClean="0"/>
              <a:t>      (</a:t>
            </a:r>
            <a:r>
              <a:rPr lang="en-US" sz="3200" dirty="0"/>
              <a:t>Total words read- total errors/ total words </a:t>
            </a:r>
            <a:r>
              <a:rPr lang="en-US" sz="3200" dirty="0" smtClean="0"/>
              <a:t>    </a:t>
            </a:r>
          </a:p>
          <a:p>
            <a:r>
              <a:rPr lang="en-US" sz="3200" dirty="0"/>
              <a:t> </a:t>
            </a:r>
            <a:r>
              <a:rPr lang="en-US" sz="3200" dirty="0" smtClean="0"/>
              <a:t>     read </a:t>
            </a:r>
            <a:r>
              <a:rPr lang="en-US" sz="3200" dirty="0"/>
              <a:t>X 100= accuracy </a:t>
            </a:r>
            <a:r>
              <a:rPr lang="en-US" sz="3200" dirty="0" smtClean="0"/>
              <a:t>rate)</a:t>
            </a:r>
          </a:p>
          <a:p>
            <a:r>
              <a:rPr lang="en-US" sz="3200" dirty="0" smtClean="0"/>
              <a:t>      E</a:t>
            </a:r>
            <a:r>
              <a:rPr lang="en-US" sz="2800" dirty="0" smtClean="0"/>
              <a:t>x</a:t>
            </a:r>
            <a:r>
              <a:rPr lang="en-US" sz="2800" dirty="0" smtClean="0"/>
              <a:t>. 100-9</a:t>
            </a:r>
            <a:r>
              <a:rPr lang="en-US" sz="2800" dirty="0"/>
              <a:t>/ 100 X 100= 91% Accuracy. </a:t>
            </a:r>
            <a:endParaRPr lang="en-US" sz="2800" dirty="0" smtClean="0"/>
          </a:p>
          <a:p>
            <a:endParaRPr lang="en-US" sz="1400" dirty="0" smtClean="0"/>
          </a:p>
          <a:p>
            <a:r>
              <a:rPr lang="en-US" sz="2800" dirty="0" smtClean="0"/>
              <a:t>You can use the accuracy rate to determine whether the text read is:</a:t>
            </a:r>
          </a:p>
          <a:p>
            <a:endParaRPr lang="en-US" sz="2000" b="1" dirty="0" smtClean="0"/>
          </a:p>
          <a:p>
            <a:r>
              <a:rPr lang="en-US" sz="2000" b="1" dirty="0" smtClean="0"/>
              <a:t>Independent	</a:t>
            </a:r>
            <a:r>
              <a:rPr lang="en-US" sz="2000" dirty="0" smtClean="0"/>
              <a:t>Easy enough for independent reading		95%-100%</a:t>
            </a:r>
          </a:p>
          <a:p>
            <a:endParaRPr lang="en-US" sz="2000" b="1" dirty="0" smtClean="0"/>
          </a:p>
          <a:p>
            <a:r>
              <a:rPr lang="en-US" sz="2000" b="1" dirty="0" smtClean="0"/>
              <a:t>Instructional</a:t>
            </a:r>
            <a:r>
              <a:rPr lang="en-US" sz="2000" b="1" dirty="0"/>
              <a:t>	</a:t>
            </a:r>
            <a:r>
              <a:rPr lang="en-US" sz="2000" dirty="0" smtClean="0"/>
              <a:t>Instructional level for use in guided reading	90%-94% </a:t>
            </a:r>
          </a:p>
          <a:p>
            <a:endParaRPr lang="en-US" sz="2000" b="1" dirty="0"/>
          </a:p>
          <a:p>
            <a:r>
              <a:rPr lang="en-US" sz="2000" b="1" dirty="0" smtClean="0"/>
              <a:t>Frustration</a:t>
            </a:r>
            <a:r>
              <a:rPr lang="en-US" sz="2000" b="1" dirty="0"/>
              <a:t>	</a:t>
            </a:r>
            <a:r>
              <a:rPr lang="en-US" sz="2000" dirty="0" smtClean="0"/>
              <a:t>Too difficult and will frustrate the reader</a:t>
            </a:r>
            <a:r>
              <a:rPr lang="en-US" sz="2000" dirty="0"/>
              <a:t>	</a:t>
            </a:r>
            <a:r>
              <a:rPr lang="en-US" sz="2000" dirty="0" smtClean="0"/>
              <a:t>89%-below 	 </a:t>
            </a:r>
            <a:endParaRPr lang="en-US" sz="2000" dirty="0"/>
          </a:p>
        </p:txBody>
      </p:sp>
    </p:spTree>
    <p:extLst>
      <p:ext uri="{BB962C8B-B14F-4D97-AF65-F5344CB8AC3E}">
        <p14:creationId xmlns:p14="http://schemas.microsoft.com/office/powerpoint/2010/main" val="403319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36268" y="1703925"/>
            <a:ext cx="8431481" cy="5324535"/>
          </a:xfrm>
          <a:prstGeom prst="rect">
            <a:avLst/>
          </a:prstGeom>
        </p:spPr>
        <p:txBody>
          <a:bodyPr wrap="square">
            <a:spAutoFit/>
          </a:bodyPr>
          <a:lstStyle/>
          <a:p>
            <a:pPr algn="ctr"/>
            <a:r>
              <a:rPr lang="en-US" sz="5400" b="1" dirty="0" smtClean="0"/>
              <a:t>Analyze the Running Record</a:t>
            </a:r>
          </a:p>
          <a:p>
            <a:pPr algn="ctr"/>
            <a:endParaRPr lang="en-US" sz="1800" b="1" dirty="0" smtClean="0"/>
          </a:p>
          <a:p>
            <a:pPr marL="571500" indent="-571500">
              <a:buFont typeface="Wingdings" panose="05000000000000000000" pitchFamily="2" charset="2"/>
              <a:buChar char="v"/>
            </a:pPr>
            <a:r>
              <a:rPr lang="en-US" sz="3600" dirty="0" smtClean="0"/>
              <a:t>What does the accuracy rate tell us about the students reading level?</a:t>
            </a:r>
          </a:p>
          <a:p>
            <a:pPr marL="571500" indent="-571500">
              <a:buFont typeface="Wingdings" panose="05000000000000000000" pitchFamily="2" charset="2"/>
              <a:buChar char="v"/>
            </a:pPr>
            <a:r>
              <a:rPr lang="en-US" sz="3600" dirty="0" smtClean="0"/>
              <a:t>What cueing systems is the student using?</a:t>
            </a:r>
          </a:p>
          <a:p>
            <a:pPr marL="571500" indent="-571500">
              <a:buFont typeface="Wingdings" panose="05000000000000000000" pitchFamily="2" charset="2"/>
              <a:buChar char="v"/>
            </a:pPr>
            <a:r>
              <a:rPr lang="en-US" sz="3600" dirty="0" smtClean="0"/>
              <a:t>Around what skill or strategy does this student need instruction?    </a:t>
            </a:r>
            <a:r>
              <a:rPr lang="en-US" sz="4400" dirty="0" smtClean="0"/>
              <a:t> </a:t>
            </a:r>
          </a:p>
          <a:p>
            <a:pPr marL="571500" indent="-571500">
              <a:buFont typeface="Wingdings" panose="05000000000000000000" pitchFamily="2" charset="2"/>
              <a:buChar char="v"/>
            </a:pPr>
            <a:endParaRPr lang="en-US" sz="4400" dirty="0" smtClean="0"/>
          </a:p>
        </p:txBody>
      </p:sp>
    </p:spTree>
    <p:extLst>
      <p:ext uri="{BB962C8B-B14F-4D97-AF65-F5344CB8AC3E}">
        <p14:creationId xmlns:p14="http://schemas.microsoft.com/office/powerpoint/2010/main" val="4023127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36268" y="1703925"/>
            <a:ext cx="8431481" cy="5324535"/>
          </a:xfrm>
          <a:prstGeom prst="rect">
            <a:avLst/>
          </a:prstGeom>
        </p:spPr>
        <p:txBody>
          <a:bodyPr wrap="square">
            <a:spAutoFit/>
          </a:bodyPr>
          <a:lstStyle/>
          <a:p>
            <a:pPr algn="ctr"/>
            <a:r>
              <a:rPr lang="en-US" sz="5400" b="1" dirty="0" smtClean="0"/>
              <a:t>Analyze the Running Record</a:t>
            </a:r>
          </a:p>
          <a:p>
            <a:pPr algn="ctr"/>
            <a:endParaRPr lang="en-US" sz="1800" b="1" dirty="0" smtClean="0"/>
          </a:p>
          <a:p>
            <a:pPr marL="571500" indent="-571500">
              <a:buFont typeface="Wingdings" panose="05000000000000000000" pitchFamily="2" charset="2"/>
              <a:buChar char="v"/>
            </a:pPr>
            <a:r>
              <a:rPr lang="en-US" sz="3600" dirty="0" smtClean="0"/>
              <a:t>What does the accuracy rate tell us about the students reading level?</a:t>
            </a:r>
          </a:p>
          <a:p>
            <a:pPr marL="571500" indent="-571500">
              <a:buFont typeface="Wingdings" panose="05000000000000000000" pitchFamily="2" charset="2"/>
              <a:buChar char="v"/>
            </a:pPr>
            <a:r>
              <a:rPr lang="en-US" sz="3600" dirty="0" smtClean="0"/>
              <a:t>What </a:t>
            </a:r>
            <a:r>
              <a:rPr lang="en-US" sz="3600" dirty="0" smtClean="0"/>
              <a:t>cueing </a:t>
            </a:r>
            <a:r>
              <a:rPr lang="en-US" sz="3600" dirty="0" smtClean="0"/>
              <a:t>system(s) is/are </a:t>
            </a:r>
            <a:r>
              <a:rPr lang="en-US" sz="3600" dirty="0" smtClean="0"/>
              <a:t>the student using?</a:t>
            </a:r>
          </a:p>
          <a:p>
            <a:pPr marL="571500" indent="-571500">
              <a:buFont typeface="Wingdings" panose="05000000000000000000" pitchFamily="2" charset="2"/>
              <a:buChar char="v"/>
            </a:pPr>
            <a:r>
              <a:rPr lang="en-US" sz="3600" dirty="0" smtClean="0"/>
              <a:t>Around what skill or strategy does this student need instruction?    </a:t>
            </a:r>
            <a:r>
              <a:rPr lang="en-US" sz="4400" dirty="0" smtClean="0"/>
              <a:t> </a:t>
            </a:r>
          </a:p>
          <a:p>
            <a:pPr marL="571500" indent="-571500">
              <a:buFont typeface="Wingdings" panose="05000000000000000000" pitchFamily="2" charset="2"/>
              <a:buChar char="v"/>
            </a:pPr>
            <a:endParaRPr lang="en-US" sz="4400" dirty="0" smtClean="0"/>
          </a:p>
        </p:txBody>
      </p:sp>
    </p:spTree>
    <p:extLst>
      <p:ext uri="{BB962C8B-B14F-4D97-AF65-F5344CB8AC3E}">
        <p14:creationId xmlns:p14="http://schemas.microsoft.com/office/powerpoint/2010/main" val="1257834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73" y="1718517"/>
            <a:ext cx="8170222" cy="6703117"/>
          </a:xfrm>
          <a:prstGeom prst="rect">
            <a:avLst/>
          </a:prstGeom>
          <a:noFill/>
        </p:spPr>
        <p:txBody>
          <a:bodyPr wrap="square" rtlCol="0">
            <a:spAutoFit/>
          </a:bodyPr>
          <a:lstStyle/>
          <a:p>
            <a:r>
              <a:rPr lang="en-US" sz="2800" dirty="0" smtClean="0"/>
              <a:t>Session Outcomes:</a:t>
            </a:r>
          </a:p>
          <a:p>
            <a:endParaRPr lang="en-US" sz="1200" dirty="0" smtClean="0"/>
          </a:p>
          <a:p>
            <a:r>
              <a:rPr lang="en-US" sz="2800" dirty="0" smtClean="0"/>
              <a:t>1. </a:t>
            </a:r>
            <a:r>
              <a:rPr lang="en-US" sz="2800" dirty="0"/>
              <a:t>Deepen our understanding </a:t>
            </a:r>
            <a:r>
              <a:rPr lang="en-US" sz="2800" dirty="0" smtClean="0"/>
              <a:t>of why and how we should monitor the progress of beginning readers using running records</a:t>
            </a:r>
          </a:p>
          <a:p>
            <a:endParaRPr lang="en-US" sz="2800" dirty="0"/>
          </a:p>
          <a:p>
            <a:r>
              <a:rPr lang="en-US" sz="2800" dirty="0" smtClean="0"/>
              <a:t>2</a:t>
            </a:r>
            <a:r>
              <a:rPr lang="en-US" sz="2800" dirty="0"/>
              <a:t>. </a:t>
            </a:r>
            <a:r>
              <a:rPr lang="en-US" sz="2800" dirty="0" smtClean="0"/>
              <a:t>How to administer, score, and analyze running record assessments </a:t>
            </a:r>
            <a:endParaRPr lang="en-US" sz="2800" dirty="0"/>
          </a:p>
          <a:p>
            <a:endParaRPr lang="en-US" sz="2800" dirty="0"/>
          </a:p>
          <a:p>
            <a:r>
              <a:rPr lang="en-US" sz="2800" dirty="0" smtClean="0"/>
              <a:t>3</a:t>
            </a:r>
            <a:r>
              <a:rPr lang="en-US" sz="2800" dirty="0"/>
              <a:t>. </a:t>
            </a:r>
            <a:r>
              <a:rPr lang="en-US" sz="2800" dirty="0" smtClean="0"/>
              <a:t>How to use cueing systems to teach guided reading groups</a:t>
            </a:r>
          </a:p>
          <a:p>
            <a:endParaRPr lang="en-US" sz="2800" dirty="0"/>
          </a:p>
          <a:p>
            <a:r>
              <a:rPr lang="en-US" sz="2800" dirty="0" smtClean="0"/>
              <a:t>4. Plan for teaching and record keeping systems </a:t>
            </a:r>
            <a:endParaRPr lang="en-US" sz="2800" dirty="0"/>
          </a:p>
          <a:p>
            <a:endParaRPr lang="en-US" sz="3200" dirty="0"/>
          </a:p>
          <a:p>
            <a:endParaRPr lang="en-US" dirty="0"/>
          </a:p>
          <a:p>
            <a:endParaRPr lang="en-US" dirty="0"/>
          </a:p>
        </p:txBody>
      </p:sp>
      <p:sp>
        <p:nvSpPr>
          <p:cNvPr id="3" name="TextBox 2"/>
          <p:cNvSpPr txBox="1"/>
          <p:nvPr/>
        </p:nvSpPr>
        <p:spPr>
          <a:xfrm>
            <a:off x="1485" y="1087930"/>
            <a:ext cx="9829799" cy="943207"/>
          </a:xfrm>
          <a:prstGeom prst="rect">
            <a:avLst/>
          </a:prstGeom>
          <a:noFill/>
        </p:spPr>
        <p:txBody>
          <a:bodyPr wrap="square" rtlCol="0">
            <a:spAutoFit/>
          </a:bodyPr>
          <a:lstStyle/>
          <a:p>
            <a:r>
              <a:rPr lang="en-US" sz="3600" dirty="0" smtClean="0"/>
              <a:t>  </a:t>
            </a:r>
            <a:r>
              <a:rPr lang="en-US" sz="3400" b="1" dirty="0" smtClean="0"/>
              <a:t>Guided Reading for K-2 &amp; Struggling Readers in 3-6</a:t>
            </a:r>
          </a:p>
          <a:p>
            <a:endParaRPr lang="en-US" dirty="0"/>
          </a:p>
        </p:txBody>
      </p:sp>
    </p:spTree>
    <p:extLst>
      <p:ext uri="{BB962C8B-B14F-4D97-AF65-F5344CB8AC3E}">
        <p14:creationId xmlns:p14="http://schemas.microsoft.com/office/powerpoint/2010/main" val="12001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93764" y="2321442"/>
            <a:ext cx="8431481" cy="1938992"/>
          </a:xfrm>
          <a:prstGeom prst="rect">
            <a:avLst/>
          </a:prstGeom>
        </p:spPr>
        <p:txBody>
          <a:bodyPr wrap="square">
            <a:spAutoFit/>
          </a:bodyPr>
          <a:lstStyle/>
          <a:p>
            <a:pPr algn="ctr"/>
            <a:r>
              <a:rPr lang="en-US" sz="5400" b="1" dirty="0" smtClean="0"/>
              <a:t>Administering </a:t>
            </a:r>
          </a:p>
          <a:p>
            <a:pPr algn="ctr"/>
            <a:r>
              <a:rPr lang="en-US" sz="5400" b="1" dirty="0" smtClean="0"/>
              <a:t>Running Record </a:t>
            </a:r>
            <a:r>
              <a:rPr lang="en-US" sz="6600" b="1" dirty="0" smtClean="0"/>
              <a:t> </a:t>
            </a:r>
          </a:p>
        </p:txBody>
      </p:sp>
    </p:spTree>
    <p:extLst>
      <p:ext uri="{BB962C8B-B14F-4D97-AF65-F5344CB8AC3E}">
        <p14:creationId xmlns:p14="http://schemas.microsoft.com/office/powerpoint/2010/main" val="3125107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93764" y="1122035"/>
            <a:ext cx="8431481" cy="7371249"/>
          </a:xfrm>
          <a:prstGeom prst="rect">
            <a:avLst/>
          </a:prstGeom>
        </p:spPr>
        <p:txBody>
          <a:bodyPr wrap="square">
            <a:spAutoFit/>
          </a:bodyPr>
          <a:lstStyle/>
          <a:p>
            <a:pPr algn="ctr"/>
            <a:endParaRPr lang="en-US" sz="5400" b="1" dirty="0" smtClean="0"/>
          </a:p>
          <a:p>
            <a:pPr algn="ctr"/>
            <a:r>
              <a:rPr lang="en-US" sz="5400" b="1" dirty="0" smtClean="0"/>
              <a:t>Scoring the Running Record</a:t>
            </a:r>
          </a:p>
          <a:p>
            <a:pPr algn="ctr"/>
            <a:r>
              <a:rPr lang="en-US" sz="300" b="1" dirty="0" smtClean="0"/>
              <a:t> </a:t>
            </a:r>
          </a:p>
          <a:p>
            <a:endParaRPr lang="en-US" sz="1800" dirty="0" smtClean="0"/>
          </a:p>
          <a:p>
            <a:pPr marL="571500" indent="-571500">
              <a:buFont typeface="Wingdings" panose="05000000000000000000" pitchFamily="2" charset="2"/>
              <a:buChar char="v"/>
            </a:pPr>
            <a:r>
              <a:rPr lang="en-US" sz="3200" dirty="0" smtClean="0"/>
              <a:t>Tally the errors and self corrects</a:t>
            </a:r>
          </a:p>
          <a:p>
            <a:pPr marL="571500" indent="-571500">
              <a:buFont typeface="Wingdings" panose="05000000000000000000" pitchFamily="2" charset="2"/>
              <a:buChar char="v"/>
            </a:pPr>
            <a:r>
              <a:rPr lang="en-US" sz="3200" dirty="0" smtClean="0"/>
              <a:t>Circle the cueing systems the student </a:t>
            </a:r>
            <a:r>
              <a:rPr lang="en-US" sz="3200" b="1" dirty="0" smtClean="0"/>
              <a:t>used </a:t>
            </a:r>
            <a:r>
              <a:rPr lang="en-US" sz="3200" dirty="0" smtClean="0"/>
              <a:t>in errors and self corrects?</a:t>
            </a:r>
          </a:p>
          <a:p>
            <a:endParaRPr lang="en-US" sz="3200" u="sng" dirty="0" smtClean="0"/>
          </a:p>
          <a:p>
            <a:r>
              <a:rPr lang="en-US" sz="3200" u="sng" dirty="0" smtClean="0"/>
              <a:t>Meaning:</a:t>
            </a:r>
            <a:r>
              <a:rPr lang="en-US" sz="3200" dirty="0" smtClean="0"/>
              <a:t> Using context/picture to make meaning  </a:t>
            </a:r>
          </a:p>
          <a:p>
            <a:r>
              <a:rPr lang="en-US" sz="3200" u="sng" dirty="0" smtClean="0"/>
              <a:t>Structure:</a:t>
            </a:r>
            <a:r>
              <a:rPr lang="en-US" sz="3200" dirty="0" smtClean="0"/>
              <a:t> Making sense of grammar</a:t>
            </a:r>
          </a:p>
          <a:p>
            <a:r>
              <a:rPr lang="en-US" sz="3200" u="sng" dirty="0" smtClean="0"/>
              <a:t>Visual:</a:t>
            </a:r>
            <a:r>
              <a:rPr lang="en-US" sz="3200" dirty="0" smtClean="0"/>
              <a:t> Using actual print/ word parts on page</a:t>
            </a:r>
            <a:endParaRPr lang="en-US" sz="3200" u="sng" dirty="0"/>
          </a:p>
          <a:p>
            <a:pPr algn="ctr"/>
            <a:endParaRPr lang="en-US" sz="5400" b="1" dirty="0" smtClean="0"/>
          </a:p>
          <a:p>
            <a:pPr algn="ctr"/>
            <a:r>
              <a:rPr lang="en-US" sz="6600" b="1" dirty="0" smtClean="0"/>
              <a:t> </a:t>
            </a:r>
          </a:p>
        </p:txBody>
      </p:sp>
    </p:spTree>
    <p:extLst>
      <p:ext uri="{BB962C8B-B14F-4D97-AF65-F5344CB8AC3E}">
        <p14:creationId xmlns:p14="http://schemas.microsoft.com/office/powerpoint/2010/main" val="3523327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78773" y="1273314"/>
            <a:ext cx="8265227" cy="4632037"/>
          </a:xfrm>
          <a:prstGeom prst="rect">
            <a:avLst/>
          </a:prstGeom>
        </p:spPr>
        <p:txBody>
          <a:bodyPr wrap="square">
            <a:spAutoFit/>
          </a:bodyPr>
          <a:lstStyle/>
          <a:p>
            <a:r>
              <a:rPr lang="en-US" sz="5400" b="1" dirty="0"/>
              <a:t>Scoring the Running </a:t>
            </a:r>
            <a:r>
              <a:rPr lang="en-US" sz="5400" b="1" dirty="0" smtClean="0"/>
              <a:t>Record</a:t>
            </a:r>
          </a:p>
          <a:p>
            <a:endParaRPr lang="en-US" sz="100" b="1" dirty="0"/>
          </a:p>
          <a:p>
            <a:pPr marL="571500" indent="-571500">
              <a:buFont typeface="Wingdings" panose="05000000000000000000" pitchFamily="2" charset="2"/>
              <a:buChar char="v"/>
            </a:pPr>
            <a:endParaRPr lang="en-US" sz="3200" dirty="0" smtClean="0"/>
          </a:p>
          <a:p>
            <a:pPr marL="571500" indent="-571500">
              <a:buFont typeface="Wingdings" panose="05000000000000000000" pitchFamily="2" charset="2"/>
              <a:buChar char="v"/>
            </a:pPr>
            <a:r>
              <a:rPr lang="en-US" sz="3200" dirty="0" smtClean="0"/>
              <a:t>What </a:t>
            </a:r>
            <a:r>
              <a:rPr lang="en-US" sz="3200" dirty="0"/>
              <a:t>is the </a:t>
            </a:r>
            <a:r>
              <a:rPr lang="en-US" sz="3200" dirty="0" smtClean="0"/>
              <a:t>error </a:t>
            </a:r>
            <a:r>
              <a:rPr lang="en-US" sz="3200" dirty="0"/>
              <a:t>rate of this student? 	</a:t>
            </a:r>
            <a:endParaRPr lang="en-US" sz="3200" dirty="0" smtClean="0"/>
          </a:p>
          <a:p>
            <a:r>
              <a:rPr lang="en-US" sz="3200" dirty="0" smtClean="0"/>
              <a:t>      (</a:t>
            </a:r>
            <a:r>
              <a:rPr lang="en-US" sz="3200" dirty="0"/>
              <a:t>Total words </a:t>
            </a:r>
            <a:r>
              <a:rPr lang="en-US" sz="3200" dirty="0" smtClean="0"/>
              <a:t>/ Total errors= Error rate)</a:t>
            </a:r>
          </a:p>
          <a:p>
            <a:r>
              <a:rPr lang="en-US" sz="3200" dirty="0"/>
              <a:t> </a:t>
            </a:r>
            <a:r>
              <a:rPr lang="en-US" sz="3200" dirty="0" smtClean="0"/>
              <a:t>     Ex. </a:t>
            </a:r>
            <a:r>
              <a:rPr lang="en-US" sz="2800" dirty="0" smtClean="0"/>
              <a:t>100/ 9= 11.1 or 11 rounded to the nearest   </a:t>
            </a:r>
          </a:p>
          <a:p>
            <a:r>
              <a:rPr lang="en-US" sz="2800" dirty="0" smtClean="0"/>
              <a:t>       whole number. The ratio is expressed 1:11</a:t>
            </a:r>
          </a:p>
          <a:p>
            <a:endParaRPr lang="en-US" sz="2800" dirty="0" smtClean="0"/>
          </a:p>
          <a:p>
            <a:r>
              <a:rPr lang="en-US" sz="2800" dirty="0" smtClean="0"/>
              <a:t>This means that for each error made, the student read approximately 11 words correctly. </a:t>
            </a:r>
            <a:r>
              <a:rPr lang="en-US" sz="2000" dirty="0" smtClean="0"/>
              <a:t>	 </a:t>
            </a:r>
            <a:endParaRPr lang="en-US" sz="2000" dirty="0"/>
          </a:p>
        </p:txBody>
      </p:sp>
    </p:spTree>
    <p:extLst>
      <p:ext uri="{BB962C8B-B14F-4D97-AF65-F5344CB8AC3E}">
        <p14:creationId xmlns:p14="http://schemas.microsoft.com/office/powerpoint/2010/main" val="2602721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78773" y="1273314"/>
            <a:ext cx="8265227" cy="6355586"/>
          </a:xfrm>
          <a:prstGeom prst="rect">
            <a:avLst/>
          </a:prstGeom>
        </p:spPr>
        <p:txBody>
          <a:bodyPr wrap="square">
            <a:spAutoFit/>
          </a:bodyPr>
          <a:lstStyle/>
          <a:p>
            <a:r>
              <a:rPr lang="en-US" sz="5400" b="1" dirty="0"/>
              <a:t>Scoring the Running </a:t>
            </a:r>
            <a:r>
              <a:rPr lang="en-US" sz="5400" b="1" dirty="0" smtClean="0"/>
              <a:t>Record</a:t>
            </a:r>
          </a:p>
          <a:p>
            <a:endParaRPr lang="en-US" sz="100" b="1" dirty="0"/>
          </a:p>
          <a:p>
            <a:pPr marL="571500" indent="-571500">
              <a:buFont typeface="Wingdings" panose="05000000000000000000" pitchFamily="2" charset="2"/>
              <a:buChar char="v"/>
            </a:pPr>
            <a:r>
              <a:rPr lang="en-US" sz="3200" dirty="0" smtClean="0"/>
              <a:t>What </a:t>
            </a:r>
            <a:r>
              <a:rPr lang="en-US" sz="3200" dirty="0"/>
              <a:t>is the accuracy rate of this student? 	</a:t>
            </a:r>
            <a:endParaRPr lang="en-US" sz="3200" dirty="0" smtClean="0"/>
          </a:p>
          <a:p>
            <a:r>
              <a:rPr lang="en-US" sz="3200" dirty="0" smtClean="0"/>
              <a:t>      (</a:t>
            </a:r>
            <a:r>
              <a:rPr lang="en-US" sz="3200" dirty="0"/>
              <a:t>Total words read- total errors/ total words </a:t>
            </a:r>
            <a:r>
              <a:rPr lang="en-US" sz="3200" dirty="0" smtClean="0"/>
              <a:t>    </a:t>
            </a:r>
          </a:p>
          <a:p>
            <a:r>
              <a:rPr lang="en-US" sz="3200" dirty="0"/>
              <a:t> </a:t>
            </a:r>
            <a:r>
              <a:rPr lang="en-US" sz="3200" dirty="0" smtClean="0"/>
              <a:t>     read </a:t>
            </a:r>
            <a:r>
              <a:rPr lang="en-US" sz="3200" dirty="0"/>
              <a:t>X 100= accuracy </a:t>
            </a:r>
            <a:r>
              <a:rPr lang="en-US" sz="3200" dirty="0" smtClean="0"/>
              <a:t>rate)</a:t>
            </a:r>
          </a:p>
          <a:p>
            <a:r>
              <a:rPr lang="en-US" sz="3200" dirty="0" smtClean="0"/>
              <a:t>      E</a:t>
            </a:r>
            <a:r>
              <a:rPr lang="en-US" sz="2800" dirty="0" smtClean="0"/>
              <a:t>x</a:t>
            </a:r>
            <a:r>
              <a:rPr lang="en-US" sz="2800" dirty="0" smtClean="0"/>
              <a:t>. 100-9</a:t>
            </a:r>
            <a:r>
              <a:rPr lang="en-US" sz="2800" dirty="0"/>
              <a:t>/ 100 X 100= 91% Accuracy. </a:t>
            </a:r>
            <a:endParaRPr lang="en-US" sz="2800" dirty="0" smtClean="0"/>
          </a:p>
          <a:p>
            <a:endParaRPr lang="en-US" sz="1400" dirty="0" smtClean="0"/>
          </a:p>
          <a:p>
            <a:r>
              <a:rPr lang="en-US" sz="2800" dirty="0" smtClean="0"/>
              <a:t>You can use the accuracy rate to determine whether the text read is:</a:t>
            </a:r>
          </a:p>
          <a:p>
            <a:endParaRPr lang="en-US" sz="2000" b="1" dirty="0" smtClean="0"/>
          </a:p>
          <a:p>
            <a:r>
              <a:rPr lang="en-US" sz="2000" b="1" dirty="0" smtClean="0"/>
              <a:t>Independent	</a:t>
            </a:r>
            <a:r>
              <a:rPr lang="en-US" sz="2000" dirty="0" smtClean="0"/>
              <a:t>Easy enough for independent reading		95%-100%</a:t>
            </a:r>
          </a:p>
          <a:p>
            <a:endParaRPr lang="en-US" sz="2000" b="1" dirty="0" smtClean="0"/>
          </a:p>
          <a:p>
            <a:r>
              <a:rPr lang="en-US" sz="2000" b="1" dirty="0" smtClean="0"/>
              <a:t>Instructional</a:t>
            </a:r>
            <a:r>
              <a:rPr lang="en-US" sz="2000" b="1" dirty="0"/>
              <a:t>	</a:t>
            </a:r>
            <a:r>
              <a:rPr lang="en-US" sz="2000" dirty="0" smtClean="0"/>
              <a:t>Instructional level for use in guided reading	90%-94% </a:t>
            </a:r>
          </a:p>
          <a:p>
            <a:endParaRPr lang="en-US" sz="2000" b="1" dirty="0"/>
          </a:p>
          <a:p>
            <a:r>
              <a:rPr lang="en-US" sz="2000" b="1" dirty="0" smtClean="0"/>
              <a:t>Frustration</a:t>
            </a:r>
            <a:r>
              <a:rPr lang="en-US" sz="2000" b="1" dirty="0"/>
              <a:t>	</a:t>
            </a:r>
            <a:r>
              <a:rPr lang="en-US" sz="2000" dirty="0" smtClean="0"/>
              <a:t>Too difficult and will frustrate the reader</a:t>
            </a:r>
            <a:r>
              <a:rPr lang="en-US" sz="2000" dirty="0"/>
              <a:t>	</a:t>
            </a:r>
            <a:r>
              <a:rPr lang="en-US" sz="2000" dirty="0" smtClean="0"/>
              <a:t>89%-below 	 </a:t>
            </a:r>
            <a:endParaRPr lang="en-US" sz="2000" dirty="0"/>
          </a:p>
        </p:txBody>
      </p:sp>
    </p:spTree>
    <p:extLst>
      <p:ext uri="{BB962C8B-B14F-4D97-AF65-F5344CB8AC3E}">
        <p14:creationId xmlns:p14="http://schemas.microsoft.com/office/powerpoint/2010/main" val="403319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36268" y="1703925"/>
            <a:ext cx="8431481" cy="5324535"/>
          </a:xfrm>
          <a:prstGeom prst="rect">
            <a:avLst/>
          </a:prstGeom>
        </p:spPr>
        <p:txBody>
          <a:bodyPr wrap="square">
            <a:spAutoFit/>
          </a:bodyPr>
          <a:lstStyle/>
          <a:p>
            <a:pPr algn="ctr"/>
            <a:r>
              <a:rPr lang="en-US" sz="5400" b="1" dirty="0" smtClean="0"/>
              <a:t>Analyze the Running Record</a:t>
            </a:r>
          </a:p>
          <a:p>
            <a:pPr algn="ctr"/>
            <a:endParaRPr lang="en-US" sz="1800" b="1" dirty="0" smtClean="0"/>
          </a:p>
          <a:p>
            <a:pPr marL="571500" indent="-571500">
              <a:buFont typeface="Wingdings" panose="05000000000000000000" pitchFamily="2" charset="2"/>
              <a:buChar char="v"/>
            </a:pPr>
            <a:r>
              <a:rPr lang="en-US" sz="3600" dirty="0" smtClean="0"/>
              <a:t>What does the accuracy rate tell us about the students reading level?</a:t>
            </a:r>
          </a:p>
          <a:p>
            <a:pPr marL="571500" indent="-571500">
              <a:buFont typeface="Wingdings" panose="05000000000000000000" pitchFamily="2" charset="2"/>
              <a:buChar char="v"/>
            </a:pPr>
            <a:r>
              <a:rPr lang="en-US" sz="3600" dirty="0" smtClean="0"/>
              <a:t>What cueing systems is the student using?</a:t>
            </a:r>
          </a:p>
          <a:p>
            <a:pPr marL="571500" indent="-571500">
              <a:buFont typeface="Wingdings" panose="05000000000000000000" pitchFamily="2" charset="2"/>
              <a:buChar char="v"/>
            </a:pPr>
            <a:r>
              <a:rPr lang="en-US" sz="3600" dirty="0" smtClean="0"/>
              <a:t>Around what skill or strategy does this student need instruction?    </a:t>
            </a:r>
            <a:r>
              <a:rPr lang="en-US" sz="4400" dirty="0" smtClean="0"/>
              <a:t> </a:t>
            </a:r>
          </a:p>
          <a:p>
            <a:pPr marL="571500" indent="-571500">
              <a:buFont typeface="Wingdings" panose="05000000000000000000" pitchFamily="2" charset="2"/>
              <a:buChar char="v"/>
            </a:pPr>
            <a:endParaRPr lang="en-US" sz="4400" dirty="0" smtClean="0"/>
          </a:p>
        </p:txBody>
      </p:sp>
    </p:spTree>
    <p:extLst>
      <p:ext uri="{BB962C8B-B14F-4D97-AF65-F5344CB8AC3E}">
        <p14:creationId xmlns:p14="http://schemas.microsoft.com/office/powerpoint/2010/main" val="4023127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36268" y="1703925"/>
            <a:ext cx="8431481" cy="5324535"/>
          </a:xfrm>
          <a:prstGeom prst="rect">
            <a:avLst/>
          </a:prstGeom>
        </p:spPr>
        <p:txBody>
          <a:bodyPr wrap="square">
            <a:spAutoFit/>
          </a:bodyPr>
          <a:lstStyle/>
          <a:p>
            <a:pPr algn="ctr"/>
            <a:r>
              <a:rPr lang="en-US" sz="5400" b="1" dirty="0" smtClean="0"/>
              <a:t>Analyze the Running Record</a:t>
            </a:r>
          </a:p>
          <a:p>
            <a:pPr algn="ctr"/>
            <a:endParaRPr lang="en-US" sz="1800" b="1" dirty="0" smtClean="0"/>
          </a:p>
          <a:p>
            <a:pPr marL="571500" indent="-571500">
              <a:buFont typeface="Wingdings" panose="05000000000000000000" pitchFamily="2" charset="2"/>
              <a:buChar char="v"/>
            </a:pPr>
            <a:r>
              <a:rPr lang="en-US" sz="3600" dirty="0" smtClean="0"/>
              <a:t>What does the accuracy rate tell us about the students reading level?</a:t>
            </a:r>
          </a:p>
          <a:p>
            <a:pPr marL="571500" indent="-571500">
              <a:buFont typeface="Wingdings" panose="05000000000000000000" pitchFamily="2" charset="2"/>
              <a:buChar char="v"/>
            </a:pPr>
            <a:r>
              <a:rPr lang="en-US" sz="3600" dirty="0" smtClean="0"/>
              <a:t>What </a:t>
            </a:r>
            <a:r>
              <a:rPr lang="en-US" sz="3600" dirty="0" smtClean="0"/>
              <a:t>cueing </a:t>
            </a:r>
            <a:r>
              <a:rPr lang="en-US" sz="3600" dirty="0" smtClean="0"/>
              <a:t>system(s) is/are </a:t>
            </a:r>
            <a:r>
              <a:rPr lang="en-US" sz="3600" dirty="0" smtClean="0"/>
              <a:t>the student using?</a:t>
            </a:r>
          </a:p>
          <a:p>
            <a:pPr marL="571500" indent="-571500">
              <a:buFont typeface="Wingdings" panose="05000000000000000000" pitchFamily="2" charset="2"/>
              <a:buChar char="v"/>
            </a:pPr>
            <a:r>
              <a:rPr lang="en-US" sz="3600" dirty="0" smtClean="0"/>
              <a:t>Around what skill or strategy does this student need instruction?    </a:t>
            </a:r>
            <a:r>
              <a:rPr lang="en-US" sz="4400" dirty="0" smtClean="0"/>
              <a:t> </a:t>
            </a:r>
          </a:p>
          <a:p>
            <a:pPr marL="571500" indent="-571500">
              <a:buFont typeface="Wingdings" panose="05000000000000000000" pitchFamily="2" charset="2"/>
              <a:buChar char="v"/>
            </a:pPr>
            <a:endParaRPr lang="en-US" sz="4400" dirty="0" smtClean="0"/>
          </a:p>
        </p:txBody>
      </p:sp>
    </p:spTree>
    <p:extLst>
      <p:ext uri="{BB962C8B-B14F-4D97-AF65-F5344CB8AC3E}">
        <p14:creationId xmlns:p14="http://schemas.microsoft.com/office/powerpoint/2010/main" val="1257834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524" y="1080149"/>
            <a:ext cx="7600207" cy="769441"/>
          </a:xfrm>
          <a:prstGeom prst="rect">
            <a:avLst/>
          </a:prstGeom>
        </p:spPr>
        <p:txBody>
          <a:bodyPr wrap="square">
            <a:spAutoFit/>
          </a:bodyPr>
          <a:lstStyle/>
          <a:p>
            <a:pPr algn="ctr"/>
            <a:r>
              <a:rPr lang="en-US" sz="4400" dirty="0" smtClean="0"/>
              <a:t>Guided Reading Groups</a:t>
            </a:r>
            <a:endParaRPr lang="en-US" sz="4400" dirty="0"/>
          </a:p>
        </p:txBody>
      </p:sp>
      <p:sp>
        <p:nvSpPr>
          <p:cNvPr id="4" name="TextBox 3"/>
          <p:cNvSpPr txBox="1"/>
          <p:nvPr/>
        </p:nvSpPr>
        <p:spPr>
          <a:xfrm>
            <a:off x="593764" y="1843974"/>
            <a:ext cx="8562106" cy="5436104"/>
          </a:xfrm>
          <a:prstGeom prst="rect">
            <a:avLst/>
          </a:prstGeom>
          <a:noFill/>
        </p:spPr>
        <p:txBody>
          <a:bodyPr wrap="square" rtlCol="0">
            <a:spAutoFit/>
          </a:bodyPr>
          <a:lstStyle/>
          <a:p>
            <a:pPr marL="342900" indent="-342900">
              <a:buFont typeface="Wingdings" panose="05000000000000000000" pitchFamily="2" charset="2"/>
              <a:buChar char="v"/>
            </a:pPr>
            <a:r>
              <a:rPr lang="en-US" dirty="0" smtClean="0"/>
              <a:t>Teacher </a:t>
            </a:r>
            <a:r>
              <a:rPr lang="en-US" dirty="0"/>
              <a:t>pulls students </a:t>
            </a:r>
            <a:r>
              <a:rPr lang="en-US" dirty="0" smtClean="0"/>
              <a:t>at </a:t>
            </a:r>
            <a:r>
              <a:rPr lang="en-US" b="1" dirty="0" smtClean="0"/>
              <a:t>same reading levels </a:t>
            </a:r>
            <a:r>
              <a:rPr lang="en-US" dirty="0" smtClean="0"/>
              <a:t>to </a:t>
            </a:r>
            <a:r>
              <a:rPr lang="en-US" dirty="0"/>
              <a:t>designated learning </a:t>
            </a:r>
            <a:r>
              <a:rPr lang="en-US" dirty="0" smtClean="0"/>
              <a:t>area.</a:t>
            </a:r>
            <a:endParaRPr lang="en-US" dirty="0" smtClean="0"/>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smtClean="0"/>
              <a:t>Teacher begins lesson by having students do some kind of word work (i.e. letter sound </a:t>
            </a:r>
            <a:r>
              <a:rPr lang="en-US" dirty="0" smtClean="0"/>
              <a:t>review.</a:t>
            </a:r>
            <a:endParaRPr lang="en-US" dirty="0" smtClean="0"/>
          </a:p>
          <a:p>
            <a:endParaRPr lang="en-US" dirty="0"/>
          </a:p>
          <a:p>
            <a:pPr marL="342900" indent="-342900">
              <a:buFont typeface="Wingdings" panose="05000000000000000000" pitchFamily="2" charset="2"/>
              <a:buChar char="v"/>
            </a:pPr>
            <a:r>
              <a:rPr lang="en-US" dirty="0" smtClean="0"/>
              <a:t>Teacher does vocabulary work (to help with problems that might occur while students read the text) This is done one student at a time to help stagger the reading of the text selected and avoid choral </a:t>
            </a:r>
            <a:r>
              <a:rPr lang="en-US" dirty="0" smtClean="0"/>
              <a:t>reading. </a:t>
            </a:r>
            <a:endParaRPr lang="en-US" dirty="0"/>
          </a:p>
          <a:p>
            <a:pPr marL="342900" indent="-342900">
              <a:buFont typeface="Wingdings" panose="05000000000000000000" pitchFamily="2" charset="2"/>
              <a:buChar char="v"/>
            </a:pPr>
            <a:endParaRPr lang="en-US" dirty="0" smtClean="0"/>
          </a:p>
          <a:p>
            <a:pPr marL="342900" indent="-342900">
              <a:buFont typeface="Wingdings" panose="05000000000000000000" pitchFamily="2" charset="2"/>
              <a:buChar char="v"/>
            </a:pPr>
            <a:r>
              <a:rPr lang="en-US" dirty="0" smtClean="0"/>
              <a:t>Students read softly and with teacher occasionally. They become more aware of their own reading process and may learn more than one strategy during one to one with teacher.</a:t>
            </a:r>
          </a:p>
          <a:p>
            <a:r>
              <a:rPr lang="en-US" dirty="0" smtClean="0"/>
              <a:t> </a:t>
            </a:r>
          </a:p>
          <a:p>
            <a:pPr marL="342900" indent="-342900">
              <a:buFont typeface="Wingdings" panose="05000000000000000000" pitchFamily="2" charset="2"/>
              <a:buChar char="v"/>
            </a:pPr>
            <a:r>
              <a:rPr lang="en-US" dirty="0" smtClean="0"/>
              <a:t>Purpose- To differentiate instruction based on individual needs, and develop an effective system  for students to read increasingly challenging text.</a:t>
            </a:r>
          </a:p>
          <a:p>
            <a:pPr marL="342900" indent="-342900">
              <a:buFont typeface="Wingdings" panose="05000000000000000000" pitchFamily="2" charset="2"/>
              <a:buChar char="v"/>
            </a:pPr>
            <a:endParaRPr lang="en-US" dirty="0" smtClean="0"/>
          </a:p>
          <a:p>
            <a:pPr marL="342900" indent="-342900">
              <a:buFont typeface="Wingdings" panose="05000000000000000000" pitchFamily="2" charset="2"/>
              <a:buChar char="v"/>
            </a:pPr>
            <a:r>
              <a:rPr lang="en-US" dirty="0" smtClean="0"/>
              <a:t>Format- Small temporary need based groups (e.g. reading instructional level based on benchmark test, word work, comprehension strategy</a:t>
            </a:r>
            <a:r>
              <a:rPr lang="en-US" dirty="0" smtClean="0"/>
              <a:t>).</a:t>
            </a:r>
            <a:endParaRPr lang="en-US" dirty="0"/>
          </a:p>
        </p:txBody>
      </p:sp>
    </p:spTree>
    <p:extLst>
      <p:ext uri="{BB962C8B-B14F-4D97-AF65-F5344CB8AC3E}">
        <p14:creationId xmlns:p14="http://schemas.microsoft.com/office/powerpoint/2010/main" val="11144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644" y="1733797"/>
            <a:ext cx="8609361" cy="3539430"/>
          </a:xfrm>
          <a:prstGeom prst="rect">
            <a:avLst/>
          </a:prstGeom>
          <a:noFill/>
        </p:spPr>
        <p:txBody>
          <a:bodyPr wrap="square" rtlCol="0">
            <a:spAutoFit/>
          </a:bodyPr>
          <a:lstStyle/>
          <a:p>
            <a:pPr marL="342900" indent="-342900">
              <a:buFont typeface="Wingdings" panose="05000000000000000000" pitchFamily="2" charset="2"/>
              <a:buChar char="v"/>
            </a:pPr>
            <a:r>
              <a:rPr lang="en-US" sz="3200" dirty="0" smtClean="0"/>
              <a:t> What will Guided Reading look like in my classroom?</a:t>
            </a:r>
          </a:p>
          <a:p>
            <a:endParaRPr lang="en-US" sz="3200" dirty="0" smtClean="0"/>
          </a:p>
          <a:p>
            <a:endParaRPr lang="en-US" sz="3200" dirty="0"/>
          </a:p>
          <a:p>
            <a:endParaRPr lang="en-US" sz="3200" dirty="0" smtClean="0"/>
          </a:p>
          <a:p>
            <a:pPr marL="342900" indent="-342900">
              <a:buFont typeface="Wingdings" panose="05000000000000000000" pitchFamily="2" charset="2"/>
              <a:buChar char="v"/>
            </a:pPr>
            <a:r>
              <a:rPr lang="en-US" sz="3200" dirty="0" smtClean="0"/>
              <a:t> What do I need to do to make it happen?</a:t>
            </a:r>
          </a:p>
          <a:p>
            <a:r>
              <a:rPr lang="en-US" sz="3200" dirty="0" smtClean="0"/>
              <a:t> </a:t>
            </a:r>
            <a:endParaRPr lang="en-US" sz="3200" dirty="0"/>
          </a:p>
        </p:txBody>
      </p:sp>
    </p:spTree>
    <p:extLst>
      <p:ext uri="{BB962C8B-B14F-4D97-AF65-F5344CB8AC3E}">
        <p14:creationId xmlns:p14="http://schemas.microsoft.com/office/powerpoint/2010/main" val="209910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6666" y="1348371"/>
            <a:ext cx="6170792" cy="4770537"/>
          </a:xfrm>
          <a:prstGeom prst="rect">
            <a:avLst/>
          </a:prstGeom>
        </p:spPr>
        <p:txBody>
          <a:bodyPr wrap="none">
            <a:spAutoFit/>
          </a:bodyPr>
          <a:lstStyle/>
          <a:p>
            <a:pPr algn="ctr"/>
            <a:r>
              <a:rPr lang="en-US" sz="6000" dirty="0" smtClean="0"/>
              <a:t>Things to Consider:</a:t>
            </a:r>
          </a:p>
          <a:p>
            <a:pPr marL="571500" indent="-571500" algn="ctr">
              <a:buFontTx/>
              <a:buChar char="-"/>
            </a:pPr>
            <a:endParaRPr lang="en-US" sz="1600" dirty="0" smtClean="0"/>
          </a:p>
          <a:p>
            <a:pPr marL="571500" indent="-571500" algn="ctr">
              <a:buFontTx/>
              <a:buChar char="-"/>
            </a:pPr>
            <a:r>
              <a:rPr lang="en-US" sz="4000" dirty="0" smtClean="0"/>
              <a:t>Environment</a:t>
            </a:r>
          </a:p>
          <a:p>
            <a:pPr marL="571500" indent="-571500" algn="ctr">
              <a:buFontTx/>
              <a:buChar char="-"/>
            </a:pPr>
            <a:r>
              <a:rPr lang="en-US" sz="4000" dirty="0" smtClean="0"/>
              <a:t>Record Keeping System</a:t>
            </a:r>
          </a:p>
          <a:p>
            <a:pPr marL="571500" indent="-571500" algn="ctr">
              <a:buFontTx/>
              <a:buChar char="-"/>
            </a:pPr>
            <a:r>
              <a:rPr lang="en-US" sz="4000" dirty="0" smtClean="0"/>
              <a:t>Student Tools</a:t>
            </a:r>
          </a:p>
          <a:p>
            <a:pPr marL="571500" indent="-571500" algn="ctr">
              <a:buFontTx/>
              <a:buChar char="-"/>
            </a:pPr>
            <a:r>
              <a:rPr lang="en-US" sz="4000" dirty="0" smtClean="0"/>
              <a:t>Plan for Teaching</a:t>
            </a:r>
          </a:p>
          <a:p>
            <a:pPr algn="ctr"/>
            <a:endParaRPr lang="en-US" sz="4000" dirty="0" smtClean="0"/>
          </a:p>
          <a:p>
            <a:pPr algn="ctr"/>
            <a:r>
              <a:rPr lang="en-US" sz="2000" dirty="0" smtClean="0"/>
              <a:t> </a:t>
            </a:r>
            <a:endParaRPr lang="en-US" sz="2000" dirty="0"/>
          </a:p>
        </p:txBody>
      </p:sp>
    </p:spTree>
    <p:extLst>
      <p:ext uri="{BB962C8B-B14F-4D97-AF65-F5344CB8AC3E}">
        <p14:creationId xmlns:p14="http://schemas.microsoft.com/office/powerpoint/2010/main" val="693595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annette-schroeder\Desktop\Running Records &amp; Guided Reading\DSC_04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95" y="1745672"/>
            <a:ext cx="3584563" cy="35388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eannette-schroeder\Desktop\Running Records &amp; Guided Reading\DSC_04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164" y="1745672"/>
            <a:ext cx="4560125" cy="329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1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6093" y="2911211"/>
            <a:ext cx="7711652" cy="2275623"/>
          </a:xfrm>
          <a:prstGeom prst="rect">
            <a:avLst/>
          </a:prstGeom>
          <a:noFill/>
        </p:spPr>
        <p:txBody>
          <a:bodyPr wrap="square" rtlCol="0">
            <a:spAutoFit/>
          </a:bodyPr>
          <a:lstStyle/>
          <a:p>
            <a:endParaRPr lang="en-US" sz="2800" dirty="0" smtClean="0"/>
          </a:p>
          <a:p>
            <a:pPr algn="ctr"/>
            <a:endParaRPr lang="en-US" sz="2800" dirty="0" smtClean="0"/>
          </a:p>
          <a:p>
            <a:pPr algn="ctr"/>
            <a:endParaRPr lang="en-US" sz="2800"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2" name="TextBox 1"/>
          <p:cNvSpPr txBox="1"/>
          <p:nvPr/>
        </p:nvSpPr>
        <p:spPr>
          <a:xfrm>
            <a:off x="771896" y="1401288"/>
            <a:ext cx="8550234" cy="5693866"/>
          </a:xfrm>
          <a:prstGeom prst="rect">
            <a:avLst/>
          </a:prstGeom>
          <a:noFill/>
        </p:spPr>
        <p:txBody>
          <a:bodyPr wrap="square" rtlCol="0">
            <a:spAutoFit/>
          </a:bodyPr>
          <a:lstStyle/>
          <a:p>
            <a:r>
              <a:rPr lang="en-US" sz="2800" b="1" dirty="0"/>
              <a:t>Reading is a highly complex process</a:t>
            </a:r>
            <a:r>
              <a:rPr lang="en-US" sz="2800" dirty="0"/>
              <a:t>. Readers must build a system of strategic actions for processing texts </a:t>
            </a:r>
            <a:r>
              <a:rPr lang="en-US" sz="2800" dirty="0" smtClean="0"/>
              <a:t>that </a:t>
            </a:r>
            <a:r>
              <a:rPr lang="en-US" sz="2800" dirty="0"/>
              <a:t>begins with early reading behaviors and becomes a network of strategic activities for reading increasingly difficult texts</a:t>
            </a:r>
            <a:r>
              <a:rPr lang="en-US" sz="2800" dirty="0" smtClean="0"/>
              <a:t>.</a:t>
            </a:r>
          </a:p>
          <a:p>
            <a:endParaRPr lang="en-US" sz="2800" dirty="0" smtClean="0"/>
          </a:p>
          <a:p>
            <a:r>
              <a:rPr lang="en-US" sz="2800" dirty="0" smtClean="0"/>
              <a:t>The </a:t>
            </a:r>
            <a:r>
              <a:rPr lang="en-US" sz="2800" dirty="0"/>
              <a:t>construction of systems “in the head” is unique for each student. Marie Clay (1991) described readers’ paths to proficient reading </a:t>
            </a:r>
            <a:r>
              <a:rPr lang="en-US" sz="2800" dirty="0" smtClean="0"/>
              <a:t>as, </a:t>
            </a:r>
            <a:r>
              <a:rPr lang="en-US" sz="2800" dirty="0"/>
              <a:t>“different paths to common outcomes.” </a:t>
            </a:r>
            <a:r>
              <a:rPr lang="en-US" sz="2800" b="1" dirty="0"/>
              <a:t>Your role is to notice each student’s precise literacy behaviors and provide appropriate teaching that supports students in developing their systems of strategic actions. </a:t>
            </a:r>
          </a:p>
        </p:txBody>
      </p:sp>
    </p:spTree>
    <p:extLst>
      <p:ext uri="{BB962C8B-B14F-4D97-AF65-F5344CB8AC3E}">
        <p14:creationId xmlns:p14="http://schemas.microsoft.com/office/powerpoint/2010/main" val="294224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annette-schroeder\Desktop\Running Records &amp; Guided Reading\ponderosa april 2011 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05" y="1305612"/>
            <a:ext cx="3624339" cy="24262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eannette-schroeder\Desktop\Running Records &amp; Guided Reading\ponderosa april 2011 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4498" y="3229413"/>
            <a:ext cx="5092299" cy="340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252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eannette-schroeder\Desktop\Running Records &amp; Guided Reading\lisa set of pics 3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13" y="1237397"/>
            <a:ext cx="3510659" cy="522987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eannette-schroeder\Desktop\Running Records &amp; Guided Reading\DSC_04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706" y="1997792"/>
            <a:ext cx="4809089" cy="370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95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470" y="2438486"/>
            <a:ext cx="8490857" cy="2123658"/>
          </a:xfrm>
          <a:prstGeom prst="rect">
            <a:avLst/>
          </a:prstGeom>
          <a:noFill/>
        </p:spPr>
        <p:txBody>
          <a:bodyPr wrap="square" rtlCol="0">
            <a:spAutoFit/>
          </a:bodyPr>
          <a:lstStyle/>
          <a:p>
            <a:pPr algn="ctr"/>
            <a:r>
              <a:rPr lang="en-US" sz="4400" dirty="0" smtClean="0">
                <a:latin typeface="Verdana" pitchFamily="34" charset="0"/>
                <a:ea typeface="Verdana" pitchFamily="34" charset="0"/>
                <a:cs typeface="Verdana" pitchFamily="34" charset="0"/>
              </a:rPr>
              <a:t>Why and how should we monitor the progress of beginning readers?</a:t>
            </a:r>
          </a:p>
        </p:txBody>
      </p:sp>
    </p:spTree>
    <p:extLst>
      <p:ext uri="{BB962C8B-B14F-4D97-AF65-F5344CB8AC3E}">
        <p14:creationId xmlns:p14="http://schemas.microsoft.com/office/powerpoint/2010/main" val="502669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034" y="1971304"/>
            <a:ext cx="8122722" cy="2369880"/>
          </a:xfrm>
          <a:prstGeom prst="rect">
            <a:avLst/>
          </a:prstGeom>
        </p:spPr>
        <p:txBody>
          <a:bodyPr wrap="square">
            <a:spAutoFit/>
          </a:bodyPr>
          <a:lstStyle/>
          <a:p>
            <a:pPr algn="ctr"/>
            <a:endParaRPr lang="en-US" sz="6000" b="1" dirty="0" smtClean="0"/>
          </a:p>
          <a:p>
            <a:pPr algn="ctr"/>
            <a:r>
              <a:rPr lang="en-US" sz="8800" b="1" dirty="0" smtClean="0"/>
              <a:t>TIME TO PLAN</a:t>
            </a:r>
            <a:endParaRPr lang="en-US" sz="8800" b="1" dirty="0"/>
          </a:p>
        </p:txBody>
      </p:sp>
    </p:spTree>
    <p:extLst>
      <p:ext uri="{BB962C8B-B14F-4D97-AF65-F5344CB8AC3E}">
        <p14:creationId xmlns:p14="http://schemas.microsoft.com/office/powerpoint/2010/main" val="1966641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907" y="2339439"/>
            <a:ext cx="8110846" cy="3154710"/>
          </a:xfrm>
          <a:prstGeom prst="rect">
            <a:avLst/>
          </a:prstGeom>
          <a:noFill/>
        </p:spPr>
        <p:txBody>
          <a:bodyPr wrap="square" rtlCol="0">
            <a:spAutoFit/>
          </a:bodyPr>
          <a:lstStyle/>
          <a:p>
            <a:pPr algn="ctr"/>
            <a:r>
              <a:rPr lang="en-US" sz="19900" dirty="0" smtClean="0"/>
              <a:t>Q &amp; A</a:t>
            </a:r>
            <a:endParaRPr lang="en-US" sz="9600" dirty="0"/>
          </a:p>
        </p:txBody>
      </p:sp>
      <p:sp>
        <p:nvSpPr>
          <p:cNvPr id="4" name="Rectangle 3"/>
          <p:cNvSpPr/>
          <p:nvPr/>
        </p:nvSpPr>
        <p:spPr>
          <a:xfrm>
            <a:off x="2886827" y="5283179"/>
            <a:ext cx="4641005" cy="1015663"/>
          </a:xfrm>
          <a:prstGeom prst="rect">
            <a:avLst/>
          </a:prstGeom>
        </p:spPr>
        <p:txBody>
          <a:bodyPr wrap="square">
            <a:spAutoFit/>
          </a:bodyPr>
          <a:lstStyle/>
          <a:p>
            <a:pPr algn="ctr"/>
            <a:r>
              <a:rPr lang="en-US" sz="6000" dirty="0">
                <a:solidFill>
                  <a:prstClr val="black"/>
                </a:solidFill>
              </a:rPr>
              <a:t>Evaluations </a:t>
            </a:r>
            <a:endParaRPr lang="en-US" dirty="0"/>
          </a:p>
        </p:txBody>
      </p:sp>
    </p:spTree>
    <p:extLst>
      <p:ext uri="{BB962C8B-B14F-4D97-AF65-F5344CB8AC3E}">
        <p14:creationId xmlns:p14="http://schemas.microsoft.com/office/powerpoint/2010/main" val="1258222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9470" y="2450361"/>
            <a:ext cx="8490857" cy="2123658"/>
          </a:xfrm>
          <a:prstGeom prst="rect">
            <a:avLst/>
          </a:prstGeom>
          <a:noFill/>
        </p:spPr>
        <p:txBody>
          <a:bodyPr wrap="square" rtlCol="0">
            <a:spAutoFit/>
          </a:bodyPr>
          <a:lstStyle/>
          <a:p>
            <a:pPr algn="ctr"/>
            <a:r>
              <a:rPr lang="en-US" sz="4400" dirty="0" smtClean="0">
                <a:latin typeface="Verdana" pitchFamily="34" charset="0"/>
                <a:ea typeface="Verdana" pitchFamily="34" charset="0"/>
                <a:cs typeface="Verdana" pitchFamily="34" charset="0"/>
              </a:rPr>
              <a:t>Why and how should we monitor the progress of beginning readers?</a:t>
            </a:r>
          </a:p>
        </p:txBody>
      </p:sp>
      <p:sp>
        <p:nvSpPr>
          <p:cNvPr id="6" name="TextBox 5"/>
          <p:cNvSpPr txBox="1"/>
          <p:nvPr/>
        </p:nvSpPr>
        <p:spPr>
          <a:xfrm>
            <a:off x="4914900" y="5818909"/>
            <a:ext cx="240772" cy="982961"/>
          </a:xfrm>
          <a:prstGeom prst="rect">
            <a:avLst/>
          </a:prstGeom>
          <a:noFill/>
        </p:spPr>
        <p:txBody>
          <a:bodyPr wrap="none" rtlCol="0">
            <a:spAutoFit/>
          </a:bodyPr>
          <a:lstStyle/>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24579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2987" y="1331862"/>
            <a:ext cx="4017575" cy="769441"/>
          </a:xfrm>
          <a:prstGeom prst="rect">
            <a:avLst/>
          </a:prstGeom>
        </p:spPr>
        <p:txBody>
          <a:bodyPr wrap="none">
            <a:spAutoFit/>
          </a:bodyPr>
          <a:lstStyle/>
          <a:p>
            <a:pPr algn="ctr"/>
            <a:r>
              <a:rPr lang="en-US" sz="4400" dirty="0" smtClean="0"/>
              <a:t>Running Records</a:t>
            </a:r>
            <a:endParaRPr lang="en-US" sz="4400" dirty="0"/>
          </a:p>
        </p:txBody>
      </p:sp>
      <p:sp>
        <p:nvSpPr>
          <p:cNvPr id="3" name="TextBox 2"/>
          <p:cNvSpPr txBox="1"/>
          <p:nvPr/>
        </p:nvSpPr>
        <p:spPr>
          <a:xfrm>
            <a:off x="1092531" y="2101303"/>
            <a:ext cx="7790212" cy="4842351"/>
          </a:xfrm>
          <a:prstGeom prst="rect">
            <a:avLst/>
          </a:prstGeom>
          <a:noFill/>
        </p:spPr>
        <p:txBody>
          <a:bodyPr wrap="square" rtlCol="0">
            <a:spAutoFit/>
          </a:bodyPr>
          <a:lstStyle/>
          <a:p>
            <a:endParaRPr lang="en-US" dirty="0" smtClean="0"/>
          </a:p>
          <a:p>
            <a:pPr marL="342900" indent="-342900">
              <a:buFont typeface="Wingdings" panose="05000000000000000000" pitchFamily="2" charset="2"/>
              <a:buChar char="v"/>
            </a:pPr>
            <a:r>
              <a:rPr lang="en-US" dirty="0" smtClean="0"/>
              <a:t>First </a:t>
            </a:r>
            <a:r>
              <a:rPr lang="en-US" dirty="0" smtClean="0"/>
              <a:t>Step- </a:t>
            </a:r>
            <a:r>
              <a:rPr lang="en-US" dirty="0" smtClean="0"/>
              <a:t>Select something that is known to the student for him or her to read orally. (If it is too familiar, the reading may not reveal much information about the child’s thinking.) This may be: a guided reading book, a poem, a dictated piece of student writing, some of the student’s published personal writing</a:t>
            </a:r>
            <a:endParaRPr lang="en-US" dirty="0"/>
          </a:p>
          <a:p>
            <a:pPr marL="342900" indent="-342900">
              <a:buFont typeface="Arial" panose="020B0604020202020204" pitchFamily="34" charset="0"/>
              <a:buChar char="•"/>
            </a:pPr>
            <a:endParaRPr lang="en-US" dirty="0" smtClean="0"/>
          </a:p>
          <a:p>
            <a:pPr marL="342900" indent="-342900">
              <a:buFont typeface="Wingdings" panose="05000000000000000000" pitchFamily="2" charset="2"/>
              <a:buChar char="v"/>
            </a:pPr>
            <a:r>
              <a:rPr lang="en-US" dirty="0" smtClean="0"/>
              <a:t>Second Step- Ask the student to read the selected piece aloud. Record the student’s reading in one of these ways: </a:t>
            </a:r>
            <a:r>
              <a:rPr lang="en-US" dirty="0" smtClean="0"/>
              <a:t>Record </a:t>
            </a:r>
            <a:r>
              <a:rPr lang="en-US" dirty="0" smtClean="0"/>
              <a:t>the correct reading and miscues on a blank sheet of paper as the student reads OR make a copy of the text and mark the miscues on it as the student reads.</a:t>
            </a:r>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smtClean="0"/>
              <a:t>Third Step- Tabulate the miscues. Use symbols to indicate what the student </a:t>
            </a:r>
            <a:r>
              <a:rPr lang="en-US" b="1" dirty="0" smtClean="0"/>
              <a:t>is doing. </a:t>
            </a:r>
            <a:r>
              <a:rPr lang="en-US" dirty="0" smtClean="0"/>
              <a:t>Some usual convention follows. </a:t>
            </a:r>
            <a:r>
              <a:rPr lang="en-US" dirty="0"/>
              <a:t>(</a:t>
            </a:r>
            <a:r>
              <a:rPr lang="en-US" dirty="0" err="1"/>
              <a:t>Fountas</a:t>
            </a:r>
            <a:r>
              <a:rPr lang="en-US" dirty="0"/>
              <a:t> &amp; </a:t>
            </a:r>
            <a:r>
              <a:rPr lang="en-US" dirty="0" err="1"/>
              <a:t>Pinnell</a:t>
            </a:r>
            <a:r>
              <a:rPr lang="en-US" dirty="0"/>
              <a:t>)</a:t>
            </a:r>
          </a:p>
          <a:p>
            <a:r>
              <a:rPr lang="en-US" dirty="0" smtClean="0"/>
              <a:t> </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634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17" y="1068780"/>
            <a:ext cx="9432178" cy="884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983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070605"/>
            <a:ext cx="8098972" cy="1446550"/>
          </a:xfrm>
          <a:prstGeom prst="rect">
            <a:avLst/>
          </a:prstGeom>
        </p:spPr>
        <p:txBody>
          <a:bodyPr wrap="square">
            <a:spAutoFit/>
          </a:bodyPr>
          <a:lstStyle/>
          <a:p>
            <a:pPr algn="ctr"/>
            <a:r>
              <a:rPr lang="en-US" sz="4400" dirty="0" smtClean="0"/>
              <a:t>Things to Remember About </a:t>
            </a:r>
          </a:p>
          <a:p>
            <a:pPr algn="ctr"/>
            <a:r>
              <a:rPr lang="en-US" sz="4400" dirty="0" smtClean="0"/>
              <a:t>Running Records</a:t>
            </a:r>
            <a:endParaRPr lang="en-US" sz="4400" dirty="0"/>
          </a:p>
        </p:txBody>
      </p:sp>
      <p:sp>
        <p:nvSpPr>
          <p:cNvPr id="3" name="TextBox 2"/>
          <p:cNvSpPr txBox="1"/>
          <p:nvPr/>
        </p:nvSpPr>
        <p:spPr>
          <a:xfrm>
            <a:off x="1092531" y="2101303"/>
            <a:ext cx="7790212" cy="5436104"/>
          </a:xfrm>
          <a:prstGeom prst="rect">
            <a:avLst/>
          </a:prstGeom>
          <a:noFill/>
        </p:spPr>
        <p:txBody>
          <a:bodyPr wrap="square" rtlCol="0">
            <a:spAutoFit/>
          </a:bodyPr>
          <a:lstStyle/>
          <a:p>
            <a:endParaRPr lang="en-US" dirty="0" smtClean="0"/>
          </a:p>
          <a:p>
            <a:pPr marL="342900" indent="-342900">
              <a:buFont typeface="Wingdings" panose="05000000000000000000" pitchFamily="2" charset="2"/>
              <a:buChar char="v"/>
            </a:pPr>
            <a:r>
              <a:rPr lang="en-US" dirty="0" smtClean="0"/>
              <a:t>Running Records are not timed (if a student is struggling too much with a text, stop the record)</a:t>
            </a:r>
            <a:endParaRPr lang="en-US" dirty="0"/>
          </a:p>
          <a:p>
            <a:pPr marL="342900" indent="-342900">
              <a:buFont typeface="Arial" panose="020B0604020202020204" pitchFamily="34" charset="0"/>
              <a:buChar char="•"/>
            </a:pPr>
            <a:endParaRPr lang="en-US" dirty="0" smtClean="0"/>
          </a:p>
          <a:p>
            <a:pPr marL="342900" indent="-342900">
              <a:buFont typeface="Wingdings" panose="05000000000000000000" pitchFamily="2" charset="2"/>
              <a:buChar char="v"/>
            </a:pPr>
            <a:r>
              <a:rPr lang="en-US" dirty="0" smtClean="0"/>
              <a:t>Do </a:t>
            </a:r>
            <a:r>
              <a:rPr lang="en-US" dirty="0"/>
              <a:t>NOT teach during a running record</a:t>
            </a:r>
            <a:r>
              <a:rPr lang="en-US" dirty="0" smtClean="0"/>
              <a:t>. (Do NOT correct errors) </a:t>
            </a:r>
          </a:p>
          <a:p>
            <a:pPr marL="342900" indent="-342900">
              <a:buFont typeface="Wingdings" panose="05000000000000000000" pitchFamily="2" charset="2"/>
              <a:buChar char="v"/>
            </a:pPr>
            <a:endParaRPr lang="en-US" dirty="0" smtClean="0"/>
          </a:p>
          <a:p>
            <a:pPr marL="342900" indent="-342900">
              <a:buFont typeface="Wingdings" panose="05000000000000000000" pitchFamily="2" charset="2"/>
              <a:buChar char="v"/>
            </a:pPr>
            <a:r>
              <a:rPr lang="en-US" dirty="0" smtClean="0"/>
              <a:t>If a student does not attempt to say the word (allow a few seconds to pass) then prompt them by saying, “Try it”. Give them the word if they do not try it. (Mark T for told)</a:t>
            </a:r>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smtClean="0"/>
              <a:t>If a student attempts to sound out a word, but the attempt goes on for 2 or 3 seconds or does not seem productive, then tell them the word and mark T for told along with the sounds that were attempted. </a:t>
            </a:r>
          </a:p>
          <a:p>
            <a:pPr marL="342900" indent="-342900">
              <a:buFont typeface="Wingdings" panose="05000000000000000000" pitchFamily="2" charset="2"/>
              <a:buChar char="v"/>
            </a:pPr>
            <a:endParaRPr lang="en-US" dirty="0" smtClean="0"/>
          </a:p>
          <a:p>
            <a:pPr marL="342900" indent="-342900">
              <a:buFont typeface="Wingdings" panose="05000000000000000000" pitchFamily="2" charset="2"/>
              <a:buChar char="v"/>
            </a:pPr>
            <a:r>
              <a:rPr lang="en-US" dirty="0" smtClean="0"/>
              <a:t>No penalty for trying, self correcting, or rereading (but still mark these behaviors)</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8282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5" y="2935661"/>
            <a:ext cx="7433953" cy="769441"/>
          </a:xfrm>
          <a:prstGeom prst="rect">
            <a:avLst/>
          </a:prstGeom>
          <a:noFill/>
        </p:spPr>
        <p:txBody>
          <a:bodyPr wrap="square" rtlCol="0">
            <a:spAutoFit/>
          </a:bodyPr>
          <a:lstStyle/>
          <a:p>
            <a:pPr algn="ctr"/>
            <a:r>
              <a:rPr lang="en-US" sz="4400" b="1" dirty="0" smtClean="0"/>
              <a:t>Video of a Running Record</a:t>
            </a:r>
            <a:endParaRPr lang="en-US" sz="4400" b="1" dirty="0"/>
          </a:p>
        </p:txBody>
      </p:sp>
    </p:spTree>
    <p:extLst>
      <p:ext uri="{BB962C8B-B14F-4D97-AF65-F5344CB8AC3E}">
        <p14:creationId xmlns:p14="http://schemas.microsoft.com/office/powerpoint/2010/main" val="3101005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64" y="2321442"/>
            <a:ext cx="8431481" cy="1938992"/>
          </a:xfrm>
          <a:prstGeom prst="rect">
            <a:avLst/>
          </a:prstGeom>
        </p:spPr>
        <p:txBody>
          <a:bodyPr wrap="square">
            <a:spAutoFit/>
          </a:bodyPr>
          <a:lstStyle/>
          <a:p>
            <a:pPr algn="ctr"/>
            <a:r>
              <a:rPr lang="en-US" sz="5400" b="1" dirty="0" smtClean="0"/>
              <a:t>Administering </a:t>
            </a:r>
          </a:p>
          <a:p>
            <a:pPr algn="ctr"/>
            <a:r>
              <a:rPr lang="en-US" sz="5400" b="1" dirty="0" smtClean="0"/>
              <a:t>Running Record </a:t>
            </a:r>
            <a:r>
              <a:rPr lang="en-US" sz="6600" b="1" dirty="0" smtClean="0"/>
              <a:t> </a:t>
            </a:r>
          </a:p>
        </p:txBody>
      </p:sp>
    </p:spTree>
    <p:extLst>
      <p:ext uri="{BB962C8B-B14F-4D97-AF65-F5344CB8AC3E}">
        <p14:creationId xmlns:p14="http://schemas.microsoft.com/office/powerpoint/2010/main" val="1825020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12728</TotalTime>
  <Words>1677</Words>
  <Application>Microsoft Office PowerPoint</Application>
  <PresentationFormat>Custom</PresentationFormat>
  <Paragraphs>363</Paragraphs>
  <Slides>34</Slides>
  <Notes>34</Notes>
  <HiddenSlides>12</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1_Office Theme</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A. Forrest</dc:creator>
  <cp:lastModifiedBy>Admin</cp:lastModifiedBy>
  <cp:revision>632</cp:revision>
  <cp:lastPrinted>2015-06-11T21:14:08Z</cp:lastPrinted>
  <dcterms:created xsi:type="dcterms:W3CDTF">2013-05-24T21:33:12Z</dcterms:created>
  <dcterms:modified xsi:type="dcterms:W3CDTF">2015-06-11T21:37:52Z</dcterms:modified>
</cp:coreProperties>
</file>