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9"/>
  </p:notesMasterIdLst>
  <p:handoutMasterIdLst>
    <p:handoutMasterId r:id="rId20"/>
  </p:handoutMasterIdLst>
  <p:sldIdLst>
    <p:sldId id="563" r:id="rId3"/>
    <p:sldId id="564" r:id="rId4"/>
    <p:sldId id="582" r:id="rId5"/>
    <p:sldId id="584" r:id="rId6"/>
    <p:sldId id="583" r:id="rId7"/>
    <p:sldId id="581" r:id="rId8"/>
    <p:sldId id="595" r:id="rId9"/>
    <p:sldId id="589" r:id="rId10"/>
    <p:sldId id="587" r:id="rId11"/>
    <p:sldId id="591" r:id="rId12"/>
    <p:sldId id="586" r:id="rId13"/>
    <p:sldId id="585" r:id="rId14"/>
    <p:sldId id="588" r:id="rId15"/>
    <p:sldId id="592" r:id="rId16"/>
    <p:sldId id="590" r:id="rId17"/>
    <p:sldId id="565" r:id="rId18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7557" autoAdjust="0"/>
  </p:normalViewPr>
  <p:slideViewPr>
    <p:cSldViewPr snapToGrid="0">
      <p:cViewPr>
        <p:scale>
          <a:sx n="80" d="100"/>
          <a:sy n="80" d="100"/>
        </p:scale>
        <p:origin x="-1134" y="41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8310"/>
    </p:cViewPr>
  </p:sorterViewPr>
  <p:notesViewPr>
    <p:cSldViewPr snapToGrid="0">
      <p:cViewPr varScale="1">
        <p:scale>
          <a:sx n="52" d="100"/>
          <a:sy n="52" d="100"/>
        </p:scale>
        <p:origin x="-180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2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framework for “daily”</a:t>
            </a:r>
          </a:p>
          <a:p>
            <a:r>
              <a:rPr lang="en-US" dirty="0" smtClean="0"/>
              <a:t>Photos to drop in</a:t>
            </a:r>
          </a:p>
          <a:p>
            <a:r>
              <a:rPr lang="en-US" dirty="0" smtClean="0"/>
              <a:t>“Out of scope”</a:t>
            </a:r>
          </a:p>
          <a:p>
            <a:r>
              <a:rPr lang="en-US" dirty="0" smtClean="0"/>
              <a:t>Don’t take whole</a:t>
            </a:r>
            <a:r>
              <a:rPr lang="en-US" baseline="0" dirty="0" smtClean="0"/>
              <a:t> group through it </a:t>
            </a:r>
            <a:r>
              <a:rPr lang="en-US" dirty="0" smtClean="0"/>
              <a:t>them through what they already know, small group</a:t>
            </a:r>
            <a:r>
              <a:rPr lang="en-US" baseline="0" dirty="0" smtClean="0"/>
              <a:t> when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1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 check:</a:t>
            </a:r>
          </a:p>
          <a:p>
            <a:r>
              <a:rPr lang="en-US" dirty="0" err="1" smtClean="0"/>
              <a:t>Zweirs</a:t>
            </a:r>
            <a:r>
              <a:rPr lang="en-US" baseline="0" dirty="0" smtClean="0"/>
              <a:t> stems, to choose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4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Time, patience, piano to guitar</a:t>
            </a:r>
          </a:p>
          <a:p>
            <a:r>
              <a:rPr lang="en-US" dirty="0" smtClean="0"/>
              <a:t>3</a:t>
            </a:r>
            <a:r>
              <a:rPr lang="en-US" baseline="0" dirty="0" smtClean="0"/>
              <a:t> years in San Juan – 2</a:t>
            </a:r>
            <a:r>
              <a:rPr lang="en-US" baseline="30000" dirty="0" smtClean="0"/>
              <a:t>nd</a:t>
            </a:r>
            <a:r>
              <a:rPr lang="en-US" baseline="0" dirty="0" smtClean="0"/>
              <a:t> year focusing on delivering the mini-lesson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9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Permission to learn as going along</a:t>
            </a:r>
          </a:p>
          <a:p>
            <a:r>
              <a:rPr lang="en-US" dirty="0" smtClean="0"/>
              <a:t>GENRE STUDY </a:t>
            </a:r>
          </a:p>
          <a:p>
            <a:r>
              <a:rPr lang="en-US" dirty="0" smtClean="0"/>
              <a:t>Especially</a:t>
            </a:r>
            <a:r>
              <a:rPr lang="en-US" baseline="0" dirty="0" smtClean="0"/>
              <a:t> in Reading lessons – not basic comprehension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Permission to learn as going along</a:t>
            </a:r>
          </a:p>
          <a:p>
            <a:r>
              <a:rPr lang="en-US" dirty="0" smtClean="0"/>
              <a:t>GENRE STUDY </a:t>
            </a:r>
          </a:p>
          <a:p>
            <a:r>
              <a:rPr lang="en-US" dirty="0" smtClean="0"/>
              <a:t>Especially</a:t>
            </a:r>
            <a:r>
              <a:rPr lang="en-US" baseline="0" dirty="0" smtClean="0"/>
              <a:t> in Reading lessons – not basic comprehension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teach</a:t>
            </a:r>
            <a:r>
              <a:rPr lang="en-US" baseline="0" dirty="0" smtClean="0"/>
              <a:t> this way: purpose of instructional shift 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87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1-3 days for a lesson</a:t>
            </a:r>
          </a:p>
          <a:p>
            <a:r>
              <a:rPr lang="en-US" dirty="0" smtClean="0"/>
              <a:t>Read ahead</a:t>
            </a:r>
            <a:r>
              <a:rPr lang="en-US" baseline="0" dirty="0" smtClean="0"/>
              <a:t> in gray, think about what needed to be front-loaded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2 ways to look at the whole small whole 1) block sheet 2) zoom in to architecture with 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87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r>
              <a:rPr lang="en-US" baseline="0" dirty="0" smtClean="0"/>
              <a:t> and contrast Judi’s sheet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TONE – writers to writers innovators, learning, supporting</a:t>
            </a:r>
          </a:p>
          <a:p>
            <a:r>
              <a:rPr lang="en-US" baseline="0" dirty="0" smtClean="0"/>
              <a:t>Teachers as facilitators, </a:t>
            </a:r>
            <a:r>
              <a:rPr lang="en-US" strike="sngStrike" baseline="0" dirty="0" smtClean="0"/>
              <a:t>sage on stage</a:t>
            </a:r>
            <a:r>
              <a:rPr lang="en-US" strike="noStrike" baseline="0" dirty="0" smtClean="0"/>
              <a:t> guide on the side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Framework for LOVE, JOY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60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places = try, independent,</a:t>
            </a:r>
            <a:r>
              <a:rPr lang="en-US" baseline="0" dirty="0" smtClean="0"/>
              <a:t> share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3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8"/>
            <a:ext cx="8355330" cy="548486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ELA PL LEADERSHIP </a:t>
            </a:r>
            <a:br>
              <a:rPr lang="en-US" sz="4400" dirty="0" smtClean="0"/>
            </a:br>
            <a:r>
              <a:rPr lang="en-US" sz="4400" dirty="0" smtClean="0"/>
              <a:t>January 13, 14, 15, 2015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90057"/>
            <a:ext cx="9829800" cy="2971998"/>
          </a:xfrm>
        </p:spPr>
        <p:txBody>
          <a:bodyPr>
            <a:noAutofit/>
          </a:bodyPr>
          <a:lstStyle/>
          <a:p>
            <a:endParaRPr lang="en-US" sz="5400" dirty="0" smtClean="0"/>
          </a:p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1" descr="New Green Logo 3 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20" y="1796704"/>
            <a:ext cx="973776" cy="105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STRUCTURE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Study Literacy Block Graphic</a:t>
            </a:r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whole, small, whole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7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DELIVERY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/>
              <a:t>Compare and </a:t>
            </a:r>
            <a:r>
              <a:rPr lang="en-US" sz="3200" dirty="0" smtClean="0"/>
              <a:t>Contrast</a:t>
            </a:r>
          </a:p>
          <a:p>
            <a:pPr lvl="0" algn="ctr"/>
            <a:endParaRPr lang="en-US" sz="3200" dirty="0"/>
          </a:p>
          <a:p>
            <a:pPr lvl="0" algn="ctr"/>
            <a:endParaRPr lang="en-US" sz="3200" dirty="0" smtClean="0"/>
          </a:p>
          <a:p>
            <a:pPr lvl="0" algn="ctr"/>
            <a:r>
              <a:rPr lang="en-US" sz="3200" dirty="0" smtClean="0"/>
              <a:t>Study lesson delivery as illustrated in example from Lucy </a:t>
            </a:r>
            <a:r>
              <a:rPr lang="en-US" sz="3200" dirty="0" err="1" smtClean="0"/>
              <a:t>Calkins’</a:t>
            </a:r>
            <a:r>
              <a:rPr lang="en-US" sz="3200" dirty="0" smtClean="0"/>
              <a:t> </a:t>
            </a:r>
            <a:r>
              <a:rPr lang="en-US" sz="3200" i="1" dirty="0" smtClean="0"/>
              <a:t>The Art of Teaching Reading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0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ACADEMIC CONVERSATION</a:t>
            </a: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OPPORTUNITIES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Where are they in a lesson?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6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SCHEDULING </a:t>
            </a:r>
            <a:r>
              <a:rPr lang="en-US" sz="3200" dirty="0" smtClean="0">
                <a:solidFill>
                  <a:prstClr val="black"/>
                </a:solidFill>
              </a:rPr>
              <a:t>– DAILY &amp; </a:t>
            </a:r>
            <a:r>
              <a:rPr lang="en-US" sz="3200" dirty="0" smtClean="0">
                <a:solidFill>
                  <a:prstClr val="black"/>
                </a:solidFill>
              </a:rPr>
              <a:t>WEEKLY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3777" y="3966358"/>
            <a:ext cx="2968831" cy="2764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08" y="1837123"/>
            <a:ext cx="3470960" cy="462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67647" y="2058493"/>
            <a:ext cx="3438762" cy="4545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59" y="1837123"/>
            <a:ext cx="3464243" cy="461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7408" y="6603968"/>
            <a:ext cx="8777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Note: Wednesday is this school’s early out day, so afternoon read aloud and science or social studies or PE are not listed.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98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Leadership Opportunities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What protocol(s) might you take back?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Or tweak and take back?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4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NEXT TIME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Put your idea/need on a post-it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If necessar</a:t>
            </a:r>
            <a:r>
              <a:rPr lang="en-US" sz="3200" dirty="0" smtClean="0">
                <a:solidFill>
                  <a:prstClr val="black"/>
                </a:solidFill>
              </a:rPr>
              <a:t>y, I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will send a new </a:t>
            </a:r>
            <a:r>
              <a:rPr lang="en-US" sz="3200" dirty="0" smtClean="0">
                <a:solidFill>
                  <a:prstClr val="black"/>
                </a:solidFill>
              </a:rPr>
              <a:t>survey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06" y="1223158"/>
            <a:ext cx="9438165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572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endParaRPr lang="en-US" sz="3200" i="1" dirty="0">
              <a:solidFill>
                <a:prstClr val="black"/>
              </a:solidFill>
            </a:endParaRPr>
          </a:p>
          <a:p>
            <a:pPr lvl="0" algn="ctr"/>
            <a:r>
              <a:rPr lang="en-US" sz="3200" i="1" dirty="0" smtClean="0">
                <a:solidFill>
                  <a:prstClr val="black"/>
                </a:solidFill>
              </a:rPr>
              <a:t>CORE READY </a:t>
            </a:r>
            <a:r>
              <a:rPr lang="en-US" sz="3200" dirty="0" smtClean="0">
                <a:solidFill>
                  <a:prstClr val="black"/>
                </a:solidFill>
              </a:rPr>
              <a:t>by Pam Allyn</a:t>
            </a: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K-2 and 3-6 Breakouts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Lesson Structure Focus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Please sit in grade level table groups</a:t>
            </a:r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55668" y="1757548"/>
            <a:ext cx="67808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Survey </a:t>
            </a:r>
            <a:r>
              <a:rPr lang="en-US" sz="3200" dirty="0" smtClean="0"/>
              <a:t>Choice Ranked </a:t>
            </a:r>
            <a:r>
              <a:rPr lang="en-US" sz="3200" dirty="0" smtClean="0"/>
              <a:t>#2</a:t>
            </a:r>
          </a:p>
          <a:p>
            <a:endParaRPr lang="en-US" sz="3200" dirty="0" smtClean="0"/>
          </a:p>
          <a:p>
            <a:r>
              <a:rPr lang="en-US" sz="3200" dirty="0" smtClean="0"/>
              <a:t>Core </a:t>
            </a:r>
            <a:r>
              <a:rPr lang="en-US" sz="3200" dirty="0"/>
              <a:t>Ready Big Picture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We </a:t>
            </a:r>
            <a:r>
              <a:rPr lang="en-US" sz="3200" dirty="0"/>
              <a:t>will examine the components of Core Ready including the opportunities for academic conversation.</a:t>
            </a:r>
          </a:p>
        </p:txBody>
      </p:sp>
    </p:spTree>
    <p:extLst>
      <p:ext uri="{BB962C8B-B14F-4D97-AF65-F5344CB8AC3E}">
        <p14:creationId xmlns:p14="http://schemas.microsoft.com/office/powerpoint/2010/main" val="36827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46909" y="1840675"/>
            <a:ext cx="74102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Survey </a:t>
            </a:r>
            <a:r>
              <a:rPr lang="en-US" sz="3200" dirty="0" smtClean="0"/>
              <a:t>Choice Ranked </a:t>
            </a:r>
            <a:r>
              <a:rPr lang="en-US" sz="3200" dirty="0" smtClean="0"/>
              <a:t>#3</a:t>
            </a:r>
          </a:p>
          <a:p>
            <a:endParaRPr lang="en-US" sz="3200" dirty="0" smtClean="0"/>
          </a:p>
          <a:p>
            <a:r>
              <a:rPr lang="en-US" sz="3200" dirty="0" smtClean="0"/>
              <a:t>Core </a:t>
            </a:r>
            <a:r>
              <a:rPr lang="en-US" sz="3200" dirty="0"/>
              <a:t>Ready Rubrics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We </a:t>
            </a:r>
            <a:r>
              <a:rPr lang="en-US" sz="3200" dirty="0"/>
              <a:t>will unpack the Core Ready Rubrics against the standards and plan for their practical use including Speaking and Listening rubrics for assessing academic conversation.</a:t>
            </a:r>
          </a:p>
        </p:txBody>
      </p:sp>
    </p:spTree>
    <p:extLst>
      <p:ext uri="{BB962C8B-B14F-4D97-AF65-F5344CB8AC3E}">
        <p14:creationId xmlns:p14="http://schemas.microsoft.com/office/powerpoint/2010/main" val="23314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6892" y="1209683"/>
            <a:ext cx="8467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01287" y="1686297"/>
            <a:ext cx="70183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Survey </a:t>
            </a:r>
            <a:r>
              <a:rPr lang="en-US" sz="3200" dirty="0" smtClean="0"/>
              <a:t>Choice </a:t>
            </a:r>
            <a:r>
              <a:rPr lang="en-US" sz="3200" dirty="0" smtClean="0"/>
              <a:t>Ranked </a:t>
            </a:r>
            <a:r>
              <a:rPr lang="en-US" sz="3200" dirty="0" smtClean="0"/>
              <a:t>#1</a:t>
            </a:r>
          </a:p>
          <a:p>
            <a:endParaRPr lang="en-US" sz="3200" dirty="0" smtClean="0"/>
          </a:p>
          <a:p>
            <a:r>
              <a:rPr lang="en-US" sz="3200" dirty="0" smtClean="0"/>
              <a:t>Core </a:t>
            </a:r>
            <a:r>
              <a:rPr lang="en-US" sz="3200" dirty="0"/>
              <a:t>Ready Lesson Structure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We </a:t>
            </a:r>
            <a:r>
              <a:rPr lang="en-US" sz="3200" dirty="0"/>
              <a:t>will take a close look at the </a:t>
            </a:r>
            <a:r>
              <a:rPr lang="en-US" sz="3200" dirty="0" smtClean="0"/>
              <a:t>lesson</a:t>
            </a:r>
          </a:p>
          <a:p>
            <a:r>
              <a:rPr lang="en-US" sz="3200" dirty="0" smtClean="0"/>
              <a:t>structure, purpose, delivery</a:t>
            </a:r>
            <a:r>
              <a:rPr lang="en-US" sz="3200" dirty="0"/>
              <a:t>, and academic conversation opportunities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Participants </a:t>
            </a:r>
            <a:r>
              <a:rPr lang="en-US" sz="3200" dirty="0"/>
              <a:t>will also design daily and weekly schedules.</a:t>
            </a:r>
          </a:p>
        </p:txBody>
      </p:sp>
    </p:spTree>
    <p:extLst>
      <p:ext uri="{BB962C8B-B14F-4D97-AF65-F5344CB8AC3E}">
        <p14:creationId xmlns:p14="http://schemas.microsoft.com/office/powerpoint/2010/main" val="133597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Plan for our session time addressing</a:t>
            </a: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Structure, Delivery, AC, Scheduling: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1. Handout, Info, Reading</a:t>
            </a: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2. Collaborative table discussion</a:t>
            </a: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3. Record and </a:t>
            </a:r>
            <a:r>
              <a:rPr lang="en-US" sz="3200" dirty="0" smtClean="0">
                <a:solidFill>
                  <a:prstClr val="black"/>
                </a:solidFill>
              </a:rPr>
              <a:t>share </a:t>
            </a:r>
            <a:r>
              <a:rPr lang="en-US" sz="3200" dirty="0" smtClean="0">
                <a:solidFill>
                  <a:prstClr val="black"/>
                </a:solidFill>
              </a:rPr>
              <a:t>out understandings</a:t>
            </a:r>
            <a:endParaRPr lang="en-US" sz="3200" dirty="0">
              <a:solidFill>
                <a:prstClr val="black"/>
              </a:solidFill>
            </a:endParaRP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4. </a:t>
            </a:r>
            <a:r>
              <a:rPr lang="en-US" sz="3200" dirty="0" smtClean="0">
                <a:solidFill>
                  <a:prstClr val="black"/>
                </a:solidFill>
              </a:rPr>
              <a:t>Repeat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9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Protocols for</a:t>
            </a:r>
          </a:p>
          <a:p>
            <a:pPr lvl="3"/>
            <a:r>
              <a:rPr lang="en-US" sz="3200" dirty="0" smtClean="0">
                <a:solidFill>
                  <a:prstClr val="black"/>
                </a:solidFill>
              </a:rPr>
              <a:t>Collaborative table discussion</a:t>
            </a:r>
          </a:p>
          <a:p>
            <a:pPr lvl="3"/>
            <a:endParaRPr lang="en-US" sz="3200" dirty="0" smtClean="0"/>
          </a:p>
          <a:p>
            <a:pPr marL="514350" lvl="0" indent="-514350" algn="ctr">
              <a:buAutoNum type="arabicPeriod"/>
            </a:pPr>
            <a:r>
              <a:rPr lang="en-US" sz="3200" i="1" dirty="0" smtClean="0"/>
              <a:t>See “Building </a:t>
            </a:r>
            <a:r>
              <a:rPr lang="en-US" sz="3200" i="1" dirty="0"/>
              <a:t>Ideas: Knowledge &amp; </a:t>
            </a:r>
            <a:r>
              <a:rPr lang="en-US" sz="3200" i="1" dirty="0" smtClean="0"/>
              <a:t>Solutions”</a:t>
            </a:r>
          </a:p>
          <a:p>
            <a:pPr lvl="0" algn="ctr"/>
            <a:r>
              <a:rPr lang="en-US" sz="3200" i="1" dirty="0"/>
              <a:t>2. </a:t>
            </a:r>
            <a:r>
              <a:rPr lang="en-US" sz="3200" i="1" dirty="0" smtClean="0"/>
              <a:t>Optional - choose </a:t>
            </a:r>
            <a:r>
              <a:rPr lang="en-US" sz="3200" i="1" dirty="0"/>
              <a:t>from Create and Clarify </a:t>
            </a:r>
            <a:r>
              <a:rPr lang="en-US" sz="3200" i="1" dirty="0" err="1"/>
              <a:t>Zweirs</a:t>
            </a:r>
            <a:r>
              <a:rPr lang="en-US" sz="3200" i="1" dirty="0"/>
              <a:t> stems</a:t>
            </a:r>
          </a:p>
          <a:p>
            <a:pPr lvl="0" algn="ctr"/>
            <a:endParaRPr lang="en-US" sz="3200" i="1" dirty="0" smtClean="0"/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0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Leadership </a:t>
            </a:r>
            <a:r>
              <a:rPr lang="en-US" sz="3200" dirty="0" smtClean="0">
                <a:solidFill>
                  <a:prstClr val="black"/>
                </a:solidFill>
              </a:rPr>
              <a:t>Opportunities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Consider…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What protocol(s) might you take back?</a:t>
            </a: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Or tweak and take back?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3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PURPOSE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200" dirty="0" smtClean="0"/>
              <a:t>Review CCSS </a:t>
            </a:r>
            <a:r>
              <a:rPr lang="en-US" sz="3200" dirty="0" smtClean="0"/>
              <a:t>descriptors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5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13737</TotalTime>
  <Words>503</Words>
  <Application>Microsoft Office PowerPoint</Application>
  <PresentationFormat>Custom</PresentationFormat>
  <Paragraphs>160</Paragraphs>
  <Slides>16</Slides>
  <Notes>10</Notes>
  <HiddenSlides>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1_Office Theme</vt:lpstr>
      <vt:lpstr>Office Theme</vt:lpstr>
      <vt:lpstr>ELA PL LEADERSHIP  January 13, 14, 15,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657</cp:revision>
  <cp:lastPrinted>2014-05-29T19:01:58Z</cp:lastPrinted>
  <dcterms:created xsi:type="dcterms:W3CDTF">2013-05-24T21:33:12Z</dcterms:created>
  <dcterms:modified xsi:type="dcterms:W3CDTF">2015-01-23T14:47:30Z</dcterms:modified>
</cp:coreProperties>
</file>