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</p:sldMasterIdLst>
  <p:notesMasterIdLst>
    <p:notesMasterId r:id="rId19"/>
  </p:notesMasterIdLst>
  <p:handoutMasterIdLst>
    <p:handoutMasterId r:id="rId20"/>
  </p:handoutMasterIdLst>
  <p:sldIdLst>
    <p:sldId id="563" r:id="rId3"/>
    <p:sldId id="564" r:id="rId4"/>
    <p:sldId id="582" r:id="rId5"/>
    <p:sldId id="584" r:id="rId6"/>
    <p:sldId id="583" r:id="rId7"/>
    <p:sldId id="581" r:id="rId8"/>
    <p:sldId id="595" r:id="rId9"/>
    <p:sldId id="589" r:id="rId10"/>
    <p:sldId id="587" r:id="rId11"/>
    <p:sldId id="591" r:id="rId12"/>
    <p:sldId id="586" r:id="rId13"/>
    <p:sldId id="585" r:id="rId14"/>
    <p:sldId id="588" r:id="rId15"/>
    <p:sldId id="592" r:id="rId16"/>
    <p:sldId id="590" r:id="rId17"/>
    <p:sldId id="565" r:id="rId18"/>
  </p:sldIdLst>
  <p:sldSz cx="9829800" cy="7315200"/>
  <p:notesSz cx="6950075" cy="9236075"/>
  <p:defaultTextStyle>
    <a:defPPr>
      <a:defRPr lang="en-US"/>
    </a:defPPr>
    <a:lvl1pPr marL="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1pPr>
    <a:lvl2pPr marL="4898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2pPr>
    <a:lvl3pPr marL="9796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3pPr>
    <a:lvl4pPr marL="14694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4pPr>
    <a:lvl5pPr marL="1959202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5pPr>
    <a:lvl6pPr marL="24490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6pPr>
    <a:lvl7pPr marL="29388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7pPr>
    <a:lvl8pPr marL="34286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8pPr>
    <a:lvl9pPr marL="39184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04">
          <p15:clr>
            <a:srgbClr val="A4A3A4"/>
          </p15:clr>
        </p15:guide>
        <p15:guide id="2" pos="3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59" autoAdjust="0"/>
    <p:restoredTop sz="97557" autoAdjust="0"/>
  </p:normalViewPr>
  <p:slideViewPr>
    <p:cSldViewPr snapToGrid="0">
      <p:cViewPr>
        <p:scale>
          <a:sx n="80" d="100"/>
          <a:sy n="80" d="100"/>
        </p:scale>
        <p:origin x="-1134" y="414"/>
      </p:cViewPr>
      <p:guideLst>
        <p:guide orient="horz" pos="2304"/>
        <p:guide pos="3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8310"/>
    </p:cViewPr>
  </p:sorterViewPr>
  <p:notesViewPr>
    <p:cSldViewPr snapToGrid="0">
      <p:cViewPr varScale="1">
        <p:scale>
          <a:sx n="52" d="100"/>
          <a:sy n="52" d="100"/>
        </p:scale>
        <p:origin x="-1806" y="-96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7E070-0954-4E6B-A953-1F74F70B0E8C}" type="datetimeFigureOut">
              <a:rPr lang="en-US" smtClean="0"/>
              <a:t>1/22/2015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11699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378"/>
            <a:ext cx="3011699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CFFCC-51EF-4D03-9720-4C976BF68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050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3011699" cy="463407"/>
          </a:xfrm>
          <a:prstGeom prst="rect">
            <a:avLst/>
          </a:prstGeom>
        </p:spPr>
        <p:txBody>
          <a:bodyPr vert="horz" lIns="92472" tIns="46235" rIns="92472" bIns="4623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4"/>
            <a:ext cx="3011699" cy="463407"/>
          </a:xfrm>
          <a:prstGeom prst="rect">
            <a:avLst/>
          </a:prstGeom>
        </p:spPr>
        <p:txBody>
          <a:bodyPr vert="horz" lIns="92472" tIns="46235" rIns="92472" bIns="46235" rtlCol="0"/>
          <a:lstStyle>
            <a:lvl1pPr algn="r">
              <a:defRPr sz="1200"/>
            </a:lvl1pPr>
          </a:lstStyle>
          <a:p>
            <a:fld id="{3B00B56A-1FF1-4473-BD78-3B9FB34FA2F8}" type="datetimeFigureOut">
              <a:rPr lang="en-US" smtClean="0"/>
              <a:t>1/22/2015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9538" y="1154113"/>
            <a:ext cx="419100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2" tIns="46235" rIns="92472" bIns="4623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5"/>
            <a:ext cx="5560060" cy="3636705"/>
          </a:xfrm>
          <a:prstGeom prst="rect">
            <a:avLst/>
          </a:prstGeom>
        </p:spPr>
        <p:txBody>
          <a:bodyPr vert="horz" lIns="92472" tIns="46235" rIns="92472" bIns="4623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72" tIns="46235" rIns="92472" bIns="4623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72" tIns="46235" rIns="92472" bIns="46235" rtlCol="0" anchor="b"/>
          <a:lstStyle>
            <a:lvl1pPr algn="r">
              <a:defRPr sz="1200"/>
            </a:lvl1pPr>
          </a:lstStyle>
          <a:p>
            <a:fld id="{6F81C11A-4A62-4E2C-9802-7B45E53D19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187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1pPr>
    <a:lvl2pPr marL="4898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2pPr>
    <a:lvl3pPr marL="9796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3pPr>
    <a:lvl4pPr marL="14694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4pPr>
    <a:lvl5pPr marL="1959202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5pPr>
    <a:lvl6pPr marL="24490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6pPr>
    <a:lvl7pPr marL="29388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7pPr>
    <a:lvl8pPr marL="34286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8pPr>
    <a:lvl9pPr marL="39184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8021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Check framework for “daily”</a:t>
            </a:r>
          </a:p>
          <a:p>
            <a:r>
              <a:rPr lang="en-US" dirty="0" smtClean="0"/>
              <a:t>Photos to drop in</a:t>
            </a:r>
          </a:p>
          <a:p>
            <a:r>
              <a:rPr lang="en-US" dirty="0" smtClean="0"/>
              <a:t>“Out of scope”</a:t>
            </a:r>
          </a:p>
          <a:p>
            <a:r>
              <a:rPr lang="en-US" dirty="0" smtClean="0"/>
              <a:t>Don’t take whole</a:t>
            </a:r>
            <a:r>
              <a:rPr lang="en-US" baseline="0" dirty="0" smtClean="0"/>
              <a:t> group through it </a:t>
            </a:r>
            <a:r>
              <a:rPr lang="en-US" dirty="0" smtClean="0"/>
              <a:t>them through what they already know, small group</a:t>
            </a:r>
            <a:r>
              <a:rPr lang="en-US" baseline="0" dirty="0" smtClean="0"/>
              <a:t> when needed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210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Handout check:</a:t>
            </a:r>
          </a:p>
          <a:p>
            <a:r>
              <a:rPr lang="en-US" dirty="0" err="1" smtClean="0"/>
              <a:t>Zweirs</a:t>
            </a:r>
            <a:r>
              <a:rPr lang="en-US" baseline="0" dirty="0" smtClean="0"/>
              <a:t> stems, to choose 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348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Time, patience, piano to guitar</a:t>
            </a:r>
          </a:p>
          <a:p>
            <a:r>
              <a:rPr lang="en-US" dirty="0" smtClean="0"/>
              <a:t>3</a:t>
            </a:r>
            <a:r>
              <a:rPr lang="en-US" baseline="0" dirty="0" smtClean="0"/>
              <a:t> years in San Juan – 2</a:t>
            </a:r>
            <a:r>
              <a:rPr lang="en-US" baseline="30000" dirty="0" smtClean="0"/>
              <a:t>nd</a:t>
            </a:r>
            <a:r>
              <a:rPr lang="en-US" baseline="0" dirty="0" smtClean="0"/>
              <a:t> year focusing on delivering the mini-lesson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490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Permission to learn as going along</a:t>
            </a:r>
          </a:p>
          <a:p>
            <a:r>
              <a:rPr lang="en-US" dirty="0" smtClean="0"/>
              <a:t>GENRE STUDY </a:t>
            </a:r>
          </a:p>
          <a:p>
            <a:r>
              <a:rPr lang="en-US" dirty="0" smtClean="0"/>
              <a:t>Especially</a:t>
            </a:r>
            <a:r>
              <a:rPr lang="en-US" baseline="0" dirty="0" smtClean="0"/>
              <a:t> in Reading lessons – not basic comprehension strategy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426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Permission to learn as going along</a:t>
            </a:r>
          </a:p>
          <a:p>
            <a:r>
              <a:rPr lang="en-US" dirty="0" smtClean="0"/>
              <a:t>GENRE STUDY </a:t>
            </a:r>
          </a:p>
          <a:p>
            <a:r>
              <a:rPr lang="en-US" dirty="0" smtClean="0"/>
              <a:t>Especially</a:t>
            </a:r>
            <a:r>
              <a:rPr lang="en-US" baseline="0" dirty="0" smtClean="0"/>
              <a:t> in Reading lessons – not basic comprehension strategy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426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do we teach</a:t>
            </a:r>
            <a:r>
              <a:rPr lang="en-US" baseline="0" dirty="0" smtClean="0"/>
              <a:t> this way: purpose of instructional shift  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9876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1-3 days for a lesson</a:t>
            </a:r>
          </a:p>
          <a:p>
            <a:r>
              <a:rPr lang="en-US" dirty="0" smtClean="0"/>
              <a:t>Read ahead</a:t>
            </a:r>
            <a:r>
              <a:rPr lang="en-US" baseline="0" dirty="0" smtClean="0"/>
              <a:t> in gray, think about what needed to be front-loaded</a:t>
            </a:r>
          </a:p>
          <a:p>
            <a:endParaRPr lang="en-US" baseline="0" dirty="0" smtClean="0"/>
          </a:p>
          <a:p>
            <a:r>
              <a:rPr lang="en-US" baseline="0" dirty="0" smtClean="0"/>
              <a:t>2 ways to look at the whole small whole 1) block sheet 2) zoom in to architecture with 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787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Compare</a:t>
            </a:r>
            <a:r>
              <a:rPr lang="en-US" baseline="0" dirty="0" smtClean="0"/>
              <a:t> and contrast Judi’s sheet</a:t>
            </a:r>
          </a:p>
          <a:p>
            <a:endParaRPr lang="en-US" baseline="0" dirty="0" smtClean="0"/>
          </a:p>
          <a:p>
            <a:r>
              <a:rPr lang="en-US" baseline="0" dirty="0" smtClean="0"/>
              <a:t>TONE – writers to writers innovators, learning, supporting</a:t>
            </a:r>
          </a:p>
          <a:p>
            <a:r>
              <a:rPr lang="en-US" baseline="0" dirty="0" smtClean="0"/>
              <a:t>Teachers as facilitators, </a:t>
            </a:r>
            <a:r>
              <a:rPr lang="en-US" strike="sngStrike" baseline="0" dirty="0" smtClean="0"/>
              <a:t>sage on stage</a:t>
            </a:r>
            <a:r>
              <a:rPr lang="en-US" strike="noStrike" baseline="0" dirty="0" smtClean="0"/>
              <a:t> guide on the side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Framework for LOVE, JOY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0606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 places = try, independent,</a:t>
            </a:r>
            <a:r>
              <a:rPr lang="en-US" baseline="0" dirty="0" smtClean="0"/>
              <a:t> share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033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7"/>
            <a:ext cx="8355330" cy="2546773"/>
          </a:xfrm>
        </p:spPr>
        <p:txBody>
          <a:bodyPr anchor="b"/>
          <a:lstStyle>
            <a:lvl1pPr algn="ctr">
              <a:defRPr sz="6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725" y="3842174"/>
            <a:ext cx="7372350" cy="1766146"/>
          </a:xfrm>
        </p:spPr>
        <p:txBody>
          <a:bodyPr/>
          <a:lstStyle>
            <a:lvl1pPr marL="0" indent="0" algn="ctr">
              <a:buNone/>
              <a:defRPr sz="2688"/>
            </a:lvl1pPr>
            <a:lvl2pPr marL="512067" indent="0" algn="ctr">
              <a:buNone/>
              <a:defRPr sz="2240"/>
            </a:lvl2pPr>
            <a:lvl3pPr marL="1024134" indent="0" algn="ctr">
              <a:buNone/>
              <a:defRPr sz="2017"/>
            </a:lvl3pPr>
            <a:lvl4pPr marL="1536202" indent="0" algn="ctr">
              <a:buNone/>
              <a:defRPr sz="1792"/>
            </a:lvl4pPr>
            <a:lvl5pPr marL="2048269" indent="0" algn="ctr">
              <a:buNone/>
              <a:defRPr sz="1792"/>
            </a:lvl5pPr>
            <a:lvl6pPr marL="2560336" indent="0" algn="ctr">
              <a:buNone/>
              <a:defRPr sz="1792"/>
            </a:lvl6pPr>
            <a:lvl7pPr marL="3072403" indent="0" algn="ctr">
              <a:buNone/>
              <a:defRPr sz="1792"/>
            </a:lvl7pPr>
            <a:lvl8pPr marL="3584470" indent="0" algn="ctr">
              <a:buNone/>
              <a:defRPr sz="1792"/>
            </a:lvl8pPr>
            <a:lvl9pPr marL="4096538" indent="0" algn="ctr">
              <a:buNone/>
              <a:defRPr sz="179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93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59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4452" y="389467"/>
            <a:ext cx="2119551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802" y="389467"/>
            <a:ext cx="6235779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528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7"/>
            <a:ext cx="835533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725" y="3842174"/>
            <a:ext cx="737235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6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498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79" y="1823722"/>
            <a:ext cx="8478203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679" y="4895429"/>
            <a:ext cx="8478203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/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647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799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336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48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389468"/>
            <a:ext cx="8478203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080" y="1793241"/>
            <a:ext cx="4158466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080" y="2672080"/>
            <a:ext cx="4158466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6337" y="1793241"/>
            <a:ext cx="4178945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6337" y="2672080"/>
            <a:ext cx="4178945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965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566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152400" y="176176"/>
            <a:ext cx="3520441" cy="832105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30281" y="10082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6005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45" y="1053255"/>
            <a:ext cx="4976336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6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692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8945" y="1053255"/>
            <a:ext cx="4976336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471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511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4451" y="389467"/>
            <a:ext cx="2119551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799" y="389467"/>
            <a:ext cx="6235779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9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79" y="1823732"/>
            <a:ext cx="8478203" cy="3042919"/>
          </a:xfrm>
        </p:spPr>
        <p:txBody>
          <a:bodyPr anchor="b"/>
          <a:lstStyle>
            <a:lvl1pPr>
              <a:defRPr sz="6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679" y="4895439"/>
            <a:ext cx="8478203" cy="1600199"/>
          </a:xfrm>
        </p:spPr>
        <p:txBody>
          <a:bodyPr/>
          <a:lstStyle>
            <a:lvl1pPr marL="0" indent="0">
              <a:buNone/>
              <a:defRPr sz="2688">
                <a:solidFill>
                  <a:schemeClr val="tx1"/>
                </a:solidFill>
              </a:defRPr>
            </a:lvl1pPr>
            <a:lvl2pPr marL="51206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024134" indent="0">
              <a:buNone/>
              <a:defRPr sz="2017">
                <a:solidFill>
                  <a:schemeClr val="tx1">
                    <a:tint val="75000"/>
                  </a:schemeClr>
                </a:solidFill>
              </a:defRPr>
            </a:lvl3pPr>
            <a:lvl4pPr marL="1536202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4pPr>
            <a:lvl5pPr marL="2048269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5pPr>
            <a:lvl6pPr marL="2560336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6pPr>
            <a:lvl7pPr marL="3072403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7pPr>
            <a:lvl8pPr marL="3584470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8pPr>
            <a:lvl9pPr marL="4096538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907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799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336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348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389471"/>
            <a:ext cx="8478203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080" y="1793242"/>
            <a:ext cx="4158466" cy="878839"/>
          </a:xfrm>
        </p:spPr>
        <p:txBody>
          <a:bodyPr anchor="b"/>
          <a:lstStyle>
            <a:lvl1pPr marL="0" indent="0">
              <a:buNone/>
              <a:defRPr sz="2688" b="1"/>
            </a:lvl1pPr>
            <a:lvl2pPr marL="512067" indent="0">
              <a:buNone/>
              <a:defRPr sz="2240" b="1"/>
            </a:lvl2pPr>
            <a:lvl3pPr marL="1024134" indent="0">
              <a:buNone/>
              <a:defRPr sz="2017" b="1"/>
            </a:lvl3pPr>
            <a:lvl4pPr marL="1536202" indent="0">
              <a:buNone/>
              <a:defRPr sz="1792" b="1"/>
            </a:lvl4pPr>
            <a:lvl5pPr marL="2048269" indent="0">
              <a:buNone/>
              <a:defRPr sz="1792" b="1"/>
            </a:lvl5pPr>
            <a:lvl6pPr marL="2560336" indent="0">
              <a:buNone/>
              <a:defRPr sz="1792" b="1"/>
            </a:lvl6pPr>
            <a:lvl7pPr marL="3072403" indent="0">
              <a:buNone/>
              <a:defRPr sz="1792" b="1"/>
            </a:lvl7pPr>
            <a:lvl8pPr marL="3584470" indent="0">
              <a:buNone/>
              <a:defRPr sz="1792" b="1"/>
            </a:lvl8pPr>
            <a:lvl9pPr marL="4096538" indent="0">
              <a:buNone/>
              <a:defRPr sz="17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080" y="2672080"/>
            <a:ext cx="4158466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6339" y="1793242"/>
            <a:ext cx="4178945" cy="878839"/>
          </a:xfrm>
        </p:spPr>
        <p:txBody>
          <a:bodyPr anchor="b"/>
          <a:lstStyle>
            <a:lvl1pPr marL="0" indent="0">
              <a:buNone/>
              <a:defRPr sz="2688" b="1"/>
            </a:lvl1pPr>
            <a:lvl2pPr marL="512067" indent="0">
              <a:buNone/>
              <a:defRPr sz="2240" b="1"/>
            </a:lvl2pPr>
            <a:lvl3pPr marL="1024134" indent="0">
              <a:buNone/>
              <a:defRPr sz="2017" b="1"/>
            </a:lvl3pPr>
            <a:lvl4pPr marL="1536202" indent="0">
              <a:buNone/>
              <a:defRPr sz="1792" b="1"/>
            </a:lvl4pPr>
            <a:lvl5pPr marL="2048269" indent="0">
              <a:buNone/>
              <a:defRPr sz="1792" b="1"/>
            </a:lvl5pPr>
            <a:lvl6pPr marL="2560336" indent="0">
              <a:buNone/>
              <a:defRPr sz="1792" b="1"/>
            </a:lvl6pPr>
            <a:lvl7pPr marL="3072403" indent="0">
              <a:buNone/>
              <a:defRPr sz="1792" b="1"/>
            </a:lvl7pPr>
            <a:lvl8pPr marL="3584470" indent="0">
              <a:buNone/>
              <a:defRPr sz="1792" b="1"/>
            </a:lvl8pPr>
            <a:lvl9pPr marL="4096538" indent="0">
              <a:buNone/>
              <a:defRPr sz="17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6339" y="2672080"/>
            <a:ext cx="4178945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3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1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147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5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45" y="1053265"/>
            <a:ext cx="4976336" cy="5198533"/>
          </a:xfrm>
        </p:spPr>
        <p:txBody>
          <a:bodyPr/>
          <a:lstStyle>
            <a:lvl1pPr>
              <a:defRPr sz="3584"/>
            </a:lvl1pPr>
            <a:lvl2pPr>
              <a:defRPr sz="3136"/>
            </a:lvl2pPr>
            <a:lvl3pPr>
              <a:defRPr sz="2688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92"/>
            </a:lvl1pPr>
            <a:lvl2pPr marL="512067" indent="0">
              <a:buNone/>
              <a:defRPr sz="1569"/>
            </a:lvl2pPr>
            <a:lvl3pPr marL="1024134" indent="0">
              <a:buNone/>
              <a:defRPr sz="1344"/>
            </a:lvl3pPr>
            <a:lvl4pPr marL="1536202" indent="0">
              <a:buNone/>
              <a:defRPr sz="1121"/>
            </a:lvl4pPr>
            <a:lvl5pPr marL="2048269" indent="0">
              <a:buNone/>
              <a:defRPr sz="1121"/>
            </a:lvl5pPr>
            <a:lvl6pPr marL="2560336" indent="0">
              <a:buNone/>
              <a:defRPr sz="1121"/>
            </a:lvl6pPr>
            <a:lvl7pPr marL="3072403" indent="0">
              <a:buNone/>
              <a:defRPr sz="1121"/>
            </a:lvl7pPr>
            <a:lvl8pPr marL="3584470" indent="0">
              <a:buNone/>
              <a:defRPr sz="1121"/>
            </a:lvl8pPr>
            <a:lvl9pPr marL="4096538" indent="0">
              <a:buNone/>
              <a:defRPr sz="112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74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5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8945" y="1053265"/>
            <a:ext cx="4976336" cy="5198533"/>
          </a:xfrm>
        </p:spPr>
        <p:txBody>
          <a:bodyPr anchor="t"/>
          <a:lstStyle>
            <a:lvl1pPr marL="0" indent="0">
              <a:buNone/>
              <a:defRPr sz="3584"/>
            </a:lvl1pPr>
            <a:lvl2pPr marL="512067" indent="0">
              <a:buNone/>
              <a:defRPr sz="3136"/>
            </a:lvl2pPr>
            <a:lvl3pPr marL="1024134" indent="0">
              <a:buNone/>
              <a:defRPr sz="2688"/>
            </a:lvl3pPr>
            <a:lvl4pPr marL="1536202" indent="0">
              <a:buNone/>
              <a:defRPr sz="2240"/>
            </a:lvl4pPr>
            <a:lvl5pPr marL="2048269" indent="0">
              <a:buNone/>
              <a:defRPr sz="2240"/>
            </a:lvl5pPr>
            <a:lvl6pPr marL="2560336" indent="0">
              <a:buNone/>
              <a:defRPr sz="2240"/>
            </a:lvl6pPr>
            <a:lvl7pPr marL="3072403" indent="0">
              <a:buNone/>
              <a:defRPr sz="2240"/>
            </a:lvl7pPr>
            <a:lvl8pPr marL="3584470" indent="0">
              <a:buNone/>
              <a:defRPr sz="2240"/>
            </a:lvl8pPr>
            <a:lvl9pPr marL="4096538" indent="0">
              <a:buNone/>
              <a:defRPr sz="224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92"/>
            </a:lvl1pPr>
            <a:lvl2pPr marL="512067" indent="0">
              <a:buNone/>
              <a:defRPr sz="1569"/>
            </a:lvl2pPr>
            <a:lvl3pPr marL="1024134" indent="0">
              <a:buNone/>
              <a:defRPr sz="1344"/>
            </a:lvl3pPr>
            <a:lvl4pPr marL="1536202" indent="0">
              <a:buNone/>
              <a:defRPr sz="1121"/>
            </a:lvl4pPr>
            <a:lvl5pPr marL="2048269" indent="0">
              <a:buNone/>
              <a:defRPr sz="1121"/>
            </a:lvl5pPr>
            <a:lvl6pPr marL="2560336" indent="0">
              <a:buNone/>
              <a:defRPr sz="1121"/>
            </a:lvl6pPr>
            <a:lvl7pPr marL="3072403" indent="0">
              <a:buNone/>
              <a:defRPr sz="1121"/>
            </a:lvl7pPr>
            <a:lvl8pPr marL="3584470" indent="0">
              <a:buNone/>
              <a:defRPr sz="1121"/>
            </a:lvl8pPr>
            <a:lvl9pPr marL="4096538" indent="0">
              <a:buNone/>
              <a:defRPr sz="112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18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5800" y="389471"/>
            <a:ext cx="8478203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00" y="1947333"/>
            <a:ext cx="8478203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799" y="678011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6122" y="6780118"/>
            <a:ext cx="3317558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296" y="678011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303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24134" rtl="0" eaLnBrk="1" latinLnBrk="0" hangingPunct="1">
        <a:lnSpc>
          <a:spcPct val="90000"/>
        </a:lnSpc>
        <a:spcBef>
          <a:spcPct val="0"/>
        </a:spcBef>
        <a:buNone/>
        <a:defRPr sz="49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035" indent="-256035" algn="l" defTabSz="1024134" rtl="0" eaLnBrk="1" latinLnBrk="0" hangingPunct="1">
        <a:lnSpc>
          <a:spcPct val="90000"/>
        </a:lnSpc>
        <a:spcBef>
          <a:spcPts val="1121"/>
        </a:spcBef>
        <a:buFont typeface="Arial" panose="020B0604020202020204" pitchFamily="34" charset="0"/>
        <a:buChar char="•"/>
        <a:defRPr sz="3136" kern="1200">
          <a:solidFill>
            <a:schemeClr val="tx1"/>
          </a:solidFill>
          <a:latin typeface="+mn-lt"/>
          <a:ea typeface="+mn-ea"/>
          <a:cs typeface="+mn-cs"/>
        </a:defRPr>
      </a:lvl1pPr>
      <a:lvl2pPr marL="768102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688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9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3pPr>
      <a:lvl4pPr marL="1792236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4pPr>
      <a:lvl5pPr marL="2304303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5pPr>
      <a:lvl6pPr marL="2816371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6pPr>
      <a:lvl7pPr marL="3328438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7pPr>
      <a:lvl8pPr marL="3840505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8pPr>
      <a:lvl9pPr marL="4352572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1pPr>
      <a:lvl2pPr marL="512067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2pPr>
      <a:lvl3pPr marL="1024134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3pPr>
      <a:lvl4pPr marL="1536202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4pPr>
      <a:lvl5pPr marL="2048269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5pPr>
      <a:lvl6pPr marL="2560336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6pPr>
      <a:lvl7pPr marL="3072403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7pPr>
      <a:lvl8pPr marL="3584470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8pPr>
      <a:lvl9pPr marL="4096538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5799" y="389468"/>
            <a:ext cx="8478203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99" y="1947333"/>
            <a:ext cx="8478203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799" y="678010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6121" y="6780108"/>
            <a:ext cx="3317558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296" y="678010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47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8"/>
            <a:ext cx="8355330" cy="548486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ELA PL LEADERSHIP </a:t>
            </a:r>
            <a:br>
              <a:rPr lang="en-US" sz="4400" dirty="0" smtClean="0"/>
            </a:br>
            <a:r>
              <a:rPr lang="en-US" sz="4400" dirty="0" smtClean="0"/>
              <a:t>January 13, 14, 15, 2015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090057"/>
            <a:ext cx="9829800" cy="2971998"/>
          </a:xfrm>
        </p:spPr>
        <p:txBody>
          <a:bodyPr>
            <a:noAutofit/>
          </a:bodyPr>
          <a:lstStyle/>
          <a:p>
            <a:endParaRPr lang="en-US" sz="5400" dirty="0" smtClean="0"/>
          </a:p>
          <a:p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1</a:t>
            </a:fld>
            <a:endParaRPr lang="en-US" dirty="0"/>
          </a:p>
        </p:txBody>
      </p:sp>
      <p:pic>
        <p:nvPicPr>
          <p:cNvPr id="1026" name="Picture 1" descr="New Green Logo 3 to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120" y="1796704"/>
            <a:ext cx="973776" cy="1050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976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48146" y="1252348"/>
            <a:ext cx="846710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3200" i="1" dirty="0" smtClean="0">
              <a:solidFill>
                <a:prstClr val="black"/>
              </a:solidFill>
            </a:endParaRPr>
          </a:p>
          <a:p>
            <a:pPr lvl="0" algn="ctr"/>
            <a:r>
              <a:rPr lang="en-US" sz="3200" dirty="0" smtClean="0">
                <a:solidFill>
                  <a:prstClr val="black"/>
                </a:solidFill>
              </a:rPr>
              <a:t>STRUCTURE</a:t>
            </a:r>
          </a:p>
          <a:p>
            <a:pPr lvl="0" algn="ctr"/>
            <a:endParaRPr lang="en-US" sz="3200" dirty="0" smtClean="0">
              <a:solidFill>
                <a:prstClr val="black"/>
              </a:solidFill>
            </a:endParaRPr>
          </a:p>
          <a:p>
            <a:pPr lvl="0" algn="ctr"/>
            <a:r>
              <a:rPr lang="en-US" sz="3200" dirty="0" smtClean="0">
                <a:solidFill>
                  <a:prstClr val="black"/>
                </a:solidFill>
              </a:rPr>
              <a:t>Study Literacy Block Graphic</a:t>
            </a:r>
            <a:endParaRPr lang="en-US" sz="3200" dirty="0">
              <a:solidFill>
                <a:prstClr val="black"/>
              </a:solidFill>
            </a:endParaRPr>
          </a:p>
          <a:p>
            <a:pPr lvl="0" algn="ctr"/>
            <a:r>
              <a:rPr lang="en-US" sz="3200" dirty="0" smtClean="0">
                <a:solidFill>
                  <a:prstClr val="black"/>
                </a:solidFill>
              </a:rPr>
              <a:t>whole, small, whole</a:t>
            </a:r>
          </a:p>
          <a:p>
            <a:pPr lvl="0" algn="ctr"/>
            <a:endParaRPr lang="en-US" sz="3200" dirty="0" smtClean="0">
              <a:solidFill>
                <a:prstClr val="black"/>
              </a:solidFill>
            </a:endParaRP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3858" y="1994513"/>
            <a:ext cx="530915" cy="9829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77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48146" y="1252348"/>
            <a:ext cx="846710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3200" i="1" dirty="0" smtClean="0">
              <a:solidFill>
                <a:prstClr val="black"/>
              </a:solidFill>
            </a:endParaRPr>
          </a:p>
          <a:p>
            <a:pPr lvl="0" algn="ctr"/>
            <a:r>
              <a:rPr lang="en-US" sz="3200" dirty="0" smtClean="0">
                <a:solidFill>
                  <a:prstClr val="black"/>
                </a:solidFill>
              </a:rPr>
              <a:t>DELIVERY</a:t>
            </a: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  <a:p>
            <a:pPr lvl="0" algn="ctr"/>
            <a:endParaRPr lang="en-US" sz="3200" dirty="0" smtClean="0">
              <a:solidFill>
                <a:prstClr val="black"/>
              </a:solidFill>
            </a:endParaRPr>
          </a:p>
          <a:p>
            <a:pPr lvl="0" algn="ctr"/>
            <a:r>
              <a:rPr lang="en-US" sz="3200" dirty="0" smtClean="0"/>
              <a:t>Compare and </a:t>
            </a:r>
            <a:r>
              <a:rPr lang="en-US" sz="3200" dirty="0" smtClean="0"/>
              <a:t>Contrast</a:t>
            </a:r>
          </a:p>
          <a:p>
            <a:pPr lvl="0" algn="ctr"/>
            <a:endParaRPr lang="en-US" sz="3200" dirty="0"/>
          </a:p>
          <a:p>
            <a:pPr lvl="0" algn="ctr"/>
            <a:endParaRPr lang="en-US" sz="3200" dirty="0" smtClean="0"/>
          </a:p>
          <a:p>
            <a:pPr lvl="0" algn="ctr"/>
            <a:r>
              <a:rPr lang="en-US" sz="3200" dirty="0" smtClean="0"/>
              <a:t>Study lesson delivery as illustrated in example from Lucy </a:t>
            </a:r>
            <a:r>
              <a:rPr lang="en-US" sz="3200" dirty="0" err="1" smtClean="0"/>
              <a:t>Calkins’</a:t>
            </a:r>
            <a:r>
              <a:rPr lang="en-US" sz="3200" dirty="0" smtClean="0"/>
              <a:t> </a:t>
            </a:r>
            <a:r>
              <a:rPr lang="en-US" sz="3200" i="1" dirty="0" smtClean="0"/>
              <a:t>The Art of Teaching Reading</a:t>
            </a:r>
            <a:endParaRPr lang="en-US" sz="3200" dirty="0" smtClean="0">
              <a:solidFill>
                <a:prstClr val="black"/>
              </a:solidFill>
            </a:endParaRP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3858" y="1994513"/>
            <a:ext cx="530915" cy="9829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10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48146" y="1252348"/>
            <a:ext cx="846710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3200" i="1" dirty="0" smtClean="0">
              <a:solidFill>
                <a:prstClr val="black"/>
              </a:solidFill>
            </a:endParaRPr>
          </a:p>
          <a:p>
            <a:pPr lvl="0" algn="ctr"/>
            <a:r>
              <a:rPr lang="en-US" sz="3200" dirty="0" smtClean="0">
                <a:solidFill>
                  <a:prstClr val="black"/>
                </a:solidFill>
              </a:rPr>
              <a:t>ACADEMIC CONVERSATION</a:t>
            </a:r>
          </a:p>
          <a:p>
            <a:pPr lvl="0" algn="ctr"/>
            <a:r>
              <a:rPr lang="en-US" sz="3200" dirty="0" smtClean="0">
                <a:solidFill>
                  <a:prstClr val="black"/>
                </a:solidFill>
              </a:rPr>
              <a:t>OPPORTUNITIES</a:t>
            </a: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  <a:p>
            <a:pPr lvl="0" algn="ctr"/>
            <a:r>
              <a:rPr lang="en-US" sz="3200" dirty="0" smtClean="0">
                <a:solidFill>
                  <a:prstClr val="black"/>
                </a:solidFill>
              </a:rPr>
              <a:t>Where are they in a lesson?</a:t>
            </a:r>
          </a:p>
          <a:p>
            <a:pPr lvl="0" algn="ctr"/>
            <a:endParaRPr lang="en-US" sz="3200" dirty="0" smtClean="0">
              <a:solidFill>
                <a:prstClr val="black"/>
              </a:solidFill>
            </a:endParaRP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3858" y="1994513"/>
            <a:ext cx="530915" cy="9829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460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48146" y="1252348"/>
            <a:ext cx="84671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200" dirty="0" smtClean="0">
                <a:solidFill>
                  <a:prstClr val="black"/>
                </a:solidFill>
              </a:rPr>
              <a:t>SCHEDULING </a:t>
            </a:r>
            <a:r>
              <a:rPr lang="en-US" sz="3200" dirty="0" smtClean="0">
                <a:solidFill>
                  <a:prstClr val="black"/>
                </a:solidFill>
              </a:rPr>
              <a:t>– DAILY &amp; </a:t>
            </a:r>
            <a:r>
              <a:rPr lang="en-US" sz="3200" dirty="0" smtClean="0">
                <a:solidFill>
                  <a:prstClr val="black"/>
                </a:solidFill>
              </a:rPr>
              <a:t>WEEKLY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3858" y="1994513"/>
            <a:ext cx="530915" cy="9829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73777" y="3966358"/>
            <a:ext cx="2968831" cy="2764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408" y="1837123"/>
            <a:ext cx="3470960" cy="4625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67647" y="2058493"/>
            <a:ext cx="3438762" cy="45454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759" y="1837123"/>
            <a:ext cx="3464243" cy="461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37408" y="6603968"/>
            <a:ext cx="87778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Note: Wednesday is this school’s early out day, so afternoon read aloud and science or social studies or PE are not listed.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8989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48146" y="1252348"/>
            <a:ext cx="846710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3200" i="1" dirty="0" smtClean="0">
              <a:solidFill>
                <a:prstClr val="black"/>
              </a:solidFill>
            </a:endParaRPr>
          </a:p>
          <a:p>
            <a:pPr lvl="0" algn="ctr"/>
            <a:r>
              <a:rPr lang="en-US" sz="3200" dirty="0" smtClean="0">
                <a:solidFill>
                  <a:prstClr val="black"/>
                </a:solidFill>
              </a:rPr>
              <a:t>Leadership Opportunities</a:t>
            </a: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  <a:p>
            <a:pPr lvl="0" algn="ctr"/>
            <a:r>
              <a:rPr lang="en-US" sz="3200" dirty="0" smtClean="0">
                <a:solidFill>
                  <a:prstClr val="black"/>
                </a:solidFill>
              </a:rPr>
              <a:t>What protocol(s) might you take back?</a:t>
            </a: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  <a:p>
            <a:pPr lvl="0" algn="ctr"/>
            <a:r>
              <a:rPr lang="en-US" sz="3200" dirty="0" smtClean="0">
                <a:solidFill>
                  <a:prstClr val="black"/>
                </a:solidFill>
              </a:rPr>
              <a:t>Or tweak and take back?</a:t>
            </a:r>
          </a:p>
          <a:p>
            <a:pPr lvl="0" algn="ctr"/>
            <a:endParaRPr lang="en-US" sz="3200" dirty="0" smtClean="0">
              <a:solidFill>
                <a:prstClr val="black"/>
              </a:solidFill>
            </a:endParaRP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3858" y="1994513"/>
            <a:ext cx="530915" cy="9829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64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48146" y="1252348"/>
            <a:ext cx="846710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3200" i="1" dirty="0" smtClean="0">
              <a:solidFill>
                <a:prstClr val="black"/>
              </a:solidFill>
            </a:endParaRPr>
          </a:p>
          <a:p>
            <a:pPr lvl="0" algn="ctr"/>
            <a:r>
              <a:rPr lang="en-US" sz="3200" dirty="0" smtClean="0">
                <a:solidFill>
                  <a:prstClr val="black"/>
                </a:solidFill>
              </a:rPr>
              <a:t>NEXT TIME</a:t>
            </a: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  <a:p>
            <a:pPr lvl="0" algn="ctr"/>
            <a:r>
              <a:rPr lang="en-US" sz="3200" dirty="0" smtClean="0">
                <a:solidFill>
                  <a:prstClr val="black"/>
                </a:solidFill>
              </a:rPr>
              <a:t>Put your idea/need on a post-it</a:t>
            </a: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  <a:p>
            <a:pPr lvl="0" algn="ctr"/>
            <a:r>
              <a:rPr lang="en-US" sz="3200" dirty="0" smtClean="0">
                <a:solidFill>
                  <a:prstClr val="black"/>
                </a:solidFill>
              </a:rPr>
              <a:t>If necessar</a:t>
            </a:r>
            <a:r>
              <a:rPr lang="en-US" sz="3200" dirty="0" smtClean="0">
                <a:solidFill>
                  <a:prstClr val="black"/>
                </a:solidFill>
              </a:rPr>
              <a:t>y, I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smtClean="0">
                <a:solidFill>
                  <a:prstClr val="black"/>
                </a:solidFill>
              </a:rPr>
              <a:t>will send a new </a:t>
            </a:r>
            <a:r>
              <a:rPr lang="en-US" sz="3200" dirty="0" smtClean="0">
                <a:solidFill>
                  <a:prstClr val="black"/>
                </a:solidFill>
              </a:rPr>
              <a:t>survey</a:t>
            </a:r>
            <a:endParaRPr lang="en-US" sz="3200" dirty="0" smtClean="0">
              <a:solidFill>
                <a:prstClr val="black"/>
              </a:solidFill>
            </a:endParaRPr>
          </a:p>
          <a:p>
            <a:pPr lvl="0" algn="ctr"/>
            <a:endParaRPr lang="en-US" sz="3200" dirty="0" smtClean="0">
              <a:solidFill>
                <a:prstClr val="black"/>
              </a:solidFill>
            </a:endParaRPr>
          </a:p>
          <a:p>
            <a:pPr lvl="0" algn="ctr"/>
            <a:endParaRPr lang="en-US" sz="3200" dirty="0" smtClean="0">
              <a:solidFill>
                <a:prstClr val="black"/>
              </a:solidFill>
            </a:endParaRP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3858" y="1994513"/>
            <a:ext cx="530915" cy="9829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69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7506" y="1223158"/>
            <a:ext cx="9438165" cy="389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45729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48146" y="1252348"/>
            <a:ext cx="846710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3200" i="1" dirty="0" smtClean="0">
              <a:solidFill>
                <a:prstClr val="black"/>
              </a:solidFill>
            </a:endParaRPr>
          </a:p>
          <a:p>
            <a:pPr lvl="0" algn="ctr"/>
            <a:endParaRPr lang="en-US" sz="3200" i="1" dirty="0">
              <a:solidFill>
                <a:prstClr val="black"/>
              </a:solidFill>
            </a:endParaRPr>
          </a:p>
          <a:p>
            <a:pPr lvl="0" algn="ctr"/>
            <a:r>
              <a:rPr lang="en-US" sz="3200" i="1" dirty="0" smtClean="0">
                <a:solidFill>
                  <a:prstClr val="black"/>
                </a:solidFill>
              </a:rPr>
              <a:t>CORE READY </a:t>
            </a:r>
            <a:r>
              <a:rPr lang="en-US" sz="3200" dirty="0" smtClean="0">
                <a:solidFill>
                  <a:prstClr val="black"/>
                </a:solidFill>
              </a:rPr>
              <a:t>by Pam Allyn</a:t>
            </a:r>
          </a:p>
          <a:p>
            <a:pPr lvl="0" algn="ctr"/>
            <a:r>
              <a:rPr lang="en-US" sz="3200" dirty="0" smtClean="0">
                <a:solidFill>
                  <a:prstClr val="black"/>
                </a:solidFill>
              </a:rPr>
              <a:t>K-2 and 3-6 Breakouts</a:t>
            </a:r>
            <a:endParaRPr lang="en-US" sz="3200" dirty="0" smtClean="0">
              <a:solidFill>
                <a:prstClr val="black"/>
              </a:solidFill>
            </a:endParaRPr>
          </a:p>
          <a:p>
            <a:pPr lvl="0" algn="ctr"/>
            <a:endParaRPr lang="en-US" sz="3200" dirty="0" smtClean="0">
              <a:solidFill>
                <a:prstClr val="black"/>
              </a:solidFill>
            </a:endParaRPr>
          </a:p>
          <a:p>
            <a:pPr lvl="0" algn="ctr"/>
            <a:r>
              <a:rPr lang="en-US" sz="3200" dirty="0" smtClean="0">
                <a:solidFill>
                  <a:prstClr val="black"/>
                </a:solidFill>
              </a:rPr>
              <a:t>Lesson Structure Focus</a:t>
            </a: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  <a:p>
            <a:pPr lvl="0" algn="ctr"/>
            <a:r>
              <a:rPr lang="en-US" sz="3200" dirty="0" smtClean="0">
                <a:solidFill>
                  <a:prstClr val="black"/>
                </a:solidFill>
              </a:rPr>
              <a:t>Please sit in grade level table groups</a:t>
            </a:r>
            <a:endParaRPr lang="en-US" sz="3200" dirty="0">
              <a:solidFill>
                <a:prstClr val="black"/>
              </a:solidFill>
            </a:endParaRP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3858" y="1994513"/>
            <a:ext cx="530915" cy="9829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69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48146" y="1252348"/>
            <a:ext cx="84671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3200" dirty="0" smtClean="0">
              <a:solidFill>
                <a:prstClr val="black"/>
              </a:solidFill>
            </a:endParaRP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3858" y="1994513"/>
            <a:ext cx="530915" cy="9829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555668" y="1757548"/>
            <a:ext cx="678081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Survey </a:t>
            </a:r>
            <a:r>
              <a:rPr lang="en-US" sz="3200" dirty="0" smtClean="0"/>
              <a:t>Choice Ranked </a:t>
            </a:r>
            <a:r>
              <a:rPr lang="en-US" sz="3200" dirty="0" smtClean="0"/>
              <a:t>#2</a:t>
            </a:r>
          </a:p>
          <a:p>
            <a:endParaRPr lang="en-US" sz="3200" dirty="0" smtClean="0"/>
          </a:p>
          <a:p>
            <a:r>
              <a:rPr lang="en-US" sz="3200" dirty="0" smtClean="0"/>
              <a:t>Core </a:t>
            </a:r>
            <a:r>
              <a:rPr lang="en-US" sz="3200" dirty="0"/>
              <a:t>Ready Big Picture</a:t>
            </a:r>
            <a:r>
              <a:rPr lang="en-US" sz="3200" dirty="0" smtClean="0"/>
              <a:t>:</a:t>
            </a:r>
          </a:p>
          <a:p>
            <a:r>
              <a:rPr lang="en-US" sz="3200" dirty="0" smtClean="0"/>
              <a:t>We </a:t>
            </a:r>
            <a:r>
              <a:rPr lang="en-US" sz="3200" dirty="0"/>
              <a:t>will examine the components of Core Ready including the opportunities for academic conversation.</a:t>
            </a:r>
          </a:p>
        </p:txBody>
      </p:sp>
    </p:spTree>
    <p:extLst>
      <p:ext uri="{BB962C8B-B14F-4D97-AF65-F5344CB8AC3E}">
        <p14:creationId xmlns:p14="http://schemas.microsoft.com/office/powerpoint/2010/main" val="368276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48146" y="1252348"/>
            <a:ext cx="84671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3200" dirty="0" smtClean="0">
              <a:solidFill>
                <a:prstClr val="black"/>
              </a:solidFill>
            </a:endParaRP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3858" y="1994513"/>
            <a:ext cx="530915" cy="9829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246909" y="1840675"/>
            <a:ext cx="741020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Survey </a:t>
            </a:r>
            <a:r>
              <a:rPr lang="en-US" sz="3200" dirty="0" smtClean="0"/>
              <a:t>Choice Ranked </a:t>
            </a:r>
            <a:r>
              <a:rPr lang="en-US" sz="3200" dirty="0" smtClean="0"/>
              <a:t>#3</a:t>
            </a:r>
          </a:p>
          <a:p>
            <a:endParaRPr lang="en-US" sz="3200" dirty="0" smtClean="0"/>
          </a:p>
          <a:p>
            <a:r>
              <a:rPr lang="en-US" sz="3200" dirty="0" smtClean="0"/>
              <a:t>Core </a:t>
            </a:r>
            <a:r>
              <a:rPr lang="en-US" sz="3200" dirty="0"/>
              <a:t>Ready Rubrics</a:t>
            </a:r>
            <a:r>
              <a:rPr lang="en-US" sz="3200" dirty="0" smtClean="0"/>
              <a:t>:</a:t>
            </a:r>
          </a:p>
          <a:p>
            <a:r>
              <a:rPr lang="en-US" sz="3200" dirty="0" smtClean="0"/>
              <a:t>We </a:t>
            </a:r>
            <a:r>
              <a:rPr lang="en-US" sz="3200" dirty="0"/>
              <a:t>will unpack the Core Ready Rubrics against the standards and plan for their practical use including Speaking and Listening rubrics for assessing academic conversation.</a:t>
            </a:r>
          </a:p>
        </p:txBody>
      </p:sp>
    </p:spTree>
    <p:extLst>
      <p:ext uri="{BB962C8B-B14F-4D97-AF65-F5344CB8AC3E}">
        <p14:creationId xmlns:p14="http://schemas.microsoft.com/office/powerpoint/2010/main" val="233145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76892" y="1209683"/>
            <a:ext cx="84671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3200" dirty="0" smtClean="0">
              <a:solidFill>
                <a:prstClr val="black"/>
              </a:solidFill>
            </a:endParaRP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3858" y="1994513"/>
            <a:ext cx="530915" cy="9829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401287" y="1686297"/>
            <a:ext cx="701831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Survey </a:t>
            </a:r>
            <a:r>
              <a:rPr lang="en-US" sz="3200" dirty="0" smtClean="0"/>
              <a:t>Choice </a:t>
            </a:r>
            <a:r>
              <a:rPr lang="en-US" sz="3200" dirty="0" smtClean="0"/>
              <a:t>Ranked </a:t>
            </a:r>
            <a:r>
              <a:rPr lang="en-US" sz="3200" dirty="0" smtClean="0"/>
              <a:t>#1</a:t>
            </a:r>
          </a:p>
          <a:p>
            <a:endParaRPr lang="en-US" sz="3200" dirty="0" smtClean="0"/>
          </a:p>
          <a:p>
            <a:r>
              <a:rPr lang="en-US" sz="3200" dirty="0" smtClean="0"/>
              <a:t>Core </a:t>
            </a:r>
            <a:r>
              <a:rPr lang="en-US" sz="3200" dirty="0"/>
              <a:t>Ready Lesson Structure</a:t>
            </a:r>
            <a:r>
              <a:rPr lang="en-US" sz="3200" dirty="0" smtClean="0"/>
              <a:t>:</a:t>
            </a:r>
          </a:p>
          <a:p>
            <a:r>
              <a:rPr lang="en-US" sz="3200" dirty="0" smtClean="0"/>
              <a:t>We </a:t>
            </a:r>
            <a:r>
              <a:rPr lang="en-US" sz="3200" dirty="0"/>
              <a:t>will take a close look at the </a:t>
            </a:r>
            <a:r>
              <a:rPr lang="en-US" sz="3200" dirty="0" smtClean="0"/>
              <a:t>lesson</a:t>
            </a:r>
          </a:p>
          <a:p>
            <a:r>
              <a:rPr lang="en-US" sz="3200" dirty="0" smtClean="0"/>
              <a:t>structure, purpose, delivery</a:t>
            </a:r>
            <a:r>
              <a:rPr lang="en-US" sz="3200" dirty="0"/>
              <a:t>, and academic conversation opportunities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Participants </a:t>
            </a:r>
            <a:r>
              <a:rPr lang="en-US" sz="3200" dirty="0"/>
              <a:t>will also design daily and weekly schedules.</a:t>
            </a:r>
          </a:p>
        </p:txBody>
      </p:sp>
    </p:spTree>
    <p:extLst>
      <p:ext uri="{BB962C8B-B14F-4D97-AF65-F5344CB8AC3E}">
        <p14:creationId xmlns:p14="http://schemas.microsoft.com/office/powerpoint/2010/main" val="1335976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48146" y="1252348"/>
            <a:ext cx="846710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200" dirty="0" smtClean="0">
                <a:solidFill>
                  <a:prstClr val="black"/>
                </a:solidFill>
              </a:rPr>
              <a:t>Plan for our session time addressing</a:t>
            </a:r>
          </a:p>
          <a:p>
            <a:pPr lvl="0" algn="ctr"/>
            <a:r>
              <a:rPr lang="en-US" sz="3200" dirty="0" smtClean="0">
                <a:solidFill>
                  <a:prstClr val="black"/>
                </a:solidFill>
              </a:rPr>
              <a:t>Structure, Delivery, AC, Scheduling:</a:t>
            </a: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  <a:p>
            <a:pPr lvl="3"/>
            <a:r>
              <a:rPr lang="en-US" sz="3200" dirty="0" smtClean="0">
                <a:solidFill>
                  <a:prstClr val="black"/>
                </a:solidFill>
              </a:rPr>
              <a:t>1. Handout, Info, Reading</a:t>
            </a:r>
          </a:p>
          <a:p>
            <a:pPr lvl="3"/>
            <a:r>
              <a:rPr lang="en-US" sz="3200" dirty="0" smtClean="0">
                <a:solidFill>
                  <a:prstClr val="black"/>
                </a:solidFill>
              </a:rPr>
              <a:t>2. Collaborative table discussion</a:t>
            </a:r>
          </a:p>
          <a:p>
            <a:pPr lvl="3"/>
            <a:r>
              <a:rPr lang="en-US" sz="3200" dirty="0" smtClean="0">
                <a:solidFill>
                  <a:prstClr val="black"/>
                </a:solidFill>
              </a:rPr>
              <a:t>3. Record and </a:t>
            </a:r>
            <a:r>
              <a:rPr lang="en-US" sz="3200" dirty="0" smtClean="0">
                <a:solidFill>
                  <a:prstClr val="black"/>
                </a:solidFill>
              </a:rPr>
              <a:t>share </a:t>
            </a:r>
            <a:r>
              <a:rPr lang="en-US" sz="3200" dirty="0" smtClean="0">
                <a:solidFill>
                  <a:prstClr val="black"/>
                </a:solidFill>
              </a:rPr>
              <a:t>out understandings</a:t>
            </a:r>
            <a:endParaRPr lang="en-US" sz="3200" dirty="0">
              <a:solidFill>
                <a:prstClr val="black"/>
              </a:solidFill>
            </a:endParaRPr>
          </a:p>
          <a:p>
            <a:pPr lvl="3"/>
            <a:r>
              <a:rPr lang="en-US" sz="3200" dirty="0" smtClean="0">
                <a:solidFill>
                  <a:prstClr val="black"/>
                </a:solidFill>
              </a:rPr>
              <a:t>4. </a:t>
            </a:r>
            <a:r>
              <a:rPr lang="en-US" sz="3200" dirty="0" smtClean="0">
                <a:solidFill>
                  <a:prstClr val="black"/>
                </a:solidFill>
              </a:rPr>
              <a:t>Repeat</a:t>
            </a:r>
            <a:endParaRPr lang="en-US" sz="3200" dirty="0" smtClean="0">
              <a:solidFill>
                <a:prstClr val="black"/>
              </a:solidFill>
            </a:endParaRP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3858" y="1994513"/>
            <a:ext cx="530915" cy="9829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79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48146" y="1252348"/>
            <a:ext cx="846710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200" dirty="0" smtClean="0">
                <a:solidFill>
                  <a:prstClr val="black"/>
                </a:solidFill>
              </a:rPr>
              <a:t>Protocols for</a:t>
            </a:r>
          </a:p>
          <a:p>
            <a:pPr lvl="3"/>
            <a:r>
              <a:rPr lang="en-US" sz="3200" dirty="0" smtClean="0">
                <a:solidFill>
                  <a:prstClr val="black"/>
                </a:solidFill>
              </a:rPr>
              <a:t>Collaborative table discussion</a:t>
            </a:r>
          </a:p>
          <a:p>
            <a:pPr lvl="3"/>
            <a:endParaRPr lang="en-US" sz="3200" dirty="0" smtClean="0"/>
          </a:p>
          <a:p>
            <a:pPr marL="514350" lvl="0" indent="-514350" algn="ctr">
              <a:buAutoNum type="arabicPeriod"/>
            </a:pPr>
            <a:r>
              <a:rPr lang="en-US" sz="3200" i="1" dirty="0" smtClean="0"/>
              <a:t>See “Building </a:t>
            </a:r>
            <a:r>
              <a:rPr lang="en-US" sz="3200" i="1" dirty="0"/>
              <a:t>Ideas: Knowledge &amp; </a:t>
            </a:r>
            <a:r>
              <a:rPr lang="en-US" sz="3200" i="1" dirty="0" smtClean="0"/>
              <a:t>Solutions”</a:t>
            </a:r>
          </a:p>
          <a:p>
            <a:pPr lvl="0" algn="ctr"/>
            <a:r>
              <a:rPr lang="en-US" sz="3200" i="1" dirty="0"/>
              <a:t>2. </a:t>
            </a:r>
            <a:r>
              <a:rPr lang="en-US" sz="3200" i="1" dirty="0" smtClean="0"/>
              <a:t>Optional - choose </a:t>
            </a:r>
            <a:r>
              <a:rPr lang="en-US" sz="3200" i="1" dirty="0"/>
              <a:t>from Create and Clarify </a:t>
            </a:r>
            <a:r>
              <a:rPr lang="en-US" sz="3200" i="1" dirty="0" err="1"/>
              <a:t>Zweirs</a:t>
            </a:r>
            <a:r>
              <a:rPr lang="en-US" sz="3200" i="1" dirty="0"/>
              <a:t> stems</a:t>
            </a:r>
          </a:p>
          <a:p>
            <a:pPr lvl="0" algn="ctr"/>
            <a:endParaRPr lang="en-US" sz="3200" i="1" dirty="0" smtClean="0"/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3858" y="1994513"/>
            <a:ext cx="530915" cy="9829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10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48146" y="1252348"/>
            <a:ext cx="846710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3200" i="1" dirty="0" smtClean="0">
              <a:solidFill>
                <a:prstClr val="black"/>
              </a:solidFill>
            </a:endParaRPr>
          </a:p>
          <a:p>
            <a:pPr lvl="0" algn="ctr"/>
            <a:r>
              <a:rPr lang="en-US" sz="3200" dirty="0" smtClean="0">
                <a:solidFill>
                  <a:prstClr val="black"/>
                </a:solidFill>
              </a:rPr>
              <a:t>Leadership </a:t>
            </a:r>
            <a:r>
              <a:rPr lang="en-US" sz="3200" dirty="0" smtClean="0">
                <a:solidFill>
                  <a:prstClr val="black"/>
                </a:solidFill>
              </a:rPr>
              <a:t>Opportunities</a:t>
            </a: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  <a:p>
            <a:pPr lvl="0" algn="ctr"/>
            <a:r>
              <a:rPr lang="en-US" sz="3200" dirty="0" smtClean="0">
                <a:solidFill>
                  <a:prstClr val="black"/>
                </a:solidFill>
              </a:rPr>
              <a:t>Consider…</a:t>
            </a:r>
            <a:endParaRPr lang="en-US" sz="3200" dirty="0" smtClean="0">
              <a:solidFill>
                <a:prstClr val="black"/>
              </a:solidFill>
            </a:endParaRP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  <a:p>
            <a:pPr lvl="0" algn="ctr"/>
            <a:r>
              <a:rPr lang="en-US" sz="3200" dirty="0" smtClean="0">
                <a:solidFill>
                  <a:prstClr val="black"/>
                </a:solidFill>
              </a:rPr>
              <a:t>What protocol(s) might you take back?</a:t>
            </a: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  <a:p>
            <a:pPr lvl="0" algn="ctr"/>
            <a:r>
              <a:rPr lang="en-US" sz="3200" dirty="0" smtClean="0">
                <a:solidFill>
                  <a:prstClr val="black"/>
                </a:solidFill>
              </a:rPr>
              <a:t>Or tweak and take back?</a:t>
            </a:r>
          </a:p>
          <a:p>
            <a:pPr lvl="0" algn="ctr"/>
            <a:endParaRPr lang="en-US" sz="3200" dirty="0" smtClean="0">
              <a:solidFill>
                <a:prstClr val="black"/>
              </a:solidFill>
            </a:endParaRP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  <a:p>
            <a:pPr lvl="0" algn="ctr"/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3858" y="1994513"/>
            <a:ext cx="530915" cy="9829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135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48146" y="1252348"/>
            <a:ext cx="846710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3200" i="1" dirty="0" smtClean="0">
              <a:solidFill>
                <a:prstClr val="black"/>
              </a:solidFill>
            </a:endParaRPr>
          </a:p>
          <a:p>
            <a:pPr lvl="0" algn="ctr"/>
            <a:r>
              <a:rPr lang="en-US" sz="3200" dirty="0" smtClean="0">
                <a:solidFill>
                  <a:prstClr val="black"/>
                </a:solidFill>
              </a:rPr>
              <a:t>PURPOSE</a:t>
            </a:r>
          </a:p>
          <a:p>
            <a:pPr lvl="0" algn="ctr"/>
            <a:endParaRPr lang="en-US" sz="3200" dirty="0" smtClean="0">
              <a:solidFill>
                <a:prstClr val="black"/>
              </a:solidFill>
            </a:endParaRPr>
          </a:p>
          <a:p>
            <a:pPr lvl="0" algn="ctr"/>
            <a:r>
              <a:rPr lang="en-US" sz="3200" dirty="0" smtClean="0"/>
              <a:t>Review CCSS </a:t>
            </a:r>
            <a:r>
              <a:rPr lang="en-US" sz="3200" dirty="0" smtClean="0"/>
              <a:t>descriptors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3858" y="1994513"/>
            <a:ext cx="530915" cy="9829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853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13737</TotalTime>
  <Words>503</Words>
  <Application>Microsoft Office PowerPoint</Application>
  <PresentationFormat>Custom</PresentationFormat>
  <Paragraphs>160</Paragraphs>
  <Slides>16</Slides>
  <Notes>10</Notes>
  <HiddenSlides>3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1_Office Theme</vt:lpstr>
      <vt:lpstr>Office Theme</vt:lpstr>
      <vt:lpstr>ELA PL LEADERSHIP  January 13, 14, 15, 2015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A. Forrest</dc:creator>
  <cp:lastModifiedBy>SCUSD</cp:lastModifiedBy>
  <cp:revision>657</cp:revision>
  <cp:lastPrinted>2014-05-29T19:01:58Z</cp:lastPrinted>
  <dcterms:created xsi:type="dcterms:W3CDTF">2013-05-24T21:33:12Z</dcterms:created>
  <dcterms:modified xsi:type="dcterms:W3CDTF">2015-01-23T14:47:30Z</dcterms:modified>
</cp:coreProperties>
</file>