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2" r:id="rId1"/>
  </p:sldMasterIdLst>
  <p:notesMasterIdLst>
    <p:notesMasterId r:id="rId20"/>
  </p:notesMasterIdLst>
  <p:handoutMasterIdLst>
    <p:handoutMasterId r:id="rId21"/>
  </p:handoutMasterIdLst>
  <p:sldIdLst>
    <p:sldId id="426" r:id="rId2"/>
    <p:sldId id="444" r:id="rId3"/>
    <p:sldId id="435" r:id="rId4"/>
    <p:sldId id="445" r:id="rId5"/>
    <p:sldId id="436" r:id="rId6"/>
    <p:sldId id="437" r:id="rId7"/>
    <p:sldId id="428" r:id="rId8"/>
    <p:sldId id="438" r:id="rId9"/>
    <p:sldId id="439" r:id="rId10"/>
    <p:sldId id="447" r:id="rId11"/>
    <p:sldId id="449" r:id="rId12"/>
    <p:sldId id="440" r:id="rId13"/>
    <p:sldId id="441" r:id="rId14"/>
    <p:sldId id="432" r:id="rId15"/>
    <p:sldId id="442" r:id="rId16"/>
    <p:sldId id="450" r:id="rId17"/>
    <p:sldId id="443" r:id="rId18"/>
    <p:sldId id="451" r:id="rId19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ys Mursky" initials="CM" lastIdx="2" clrIdx="0"/>
  <p:cmAuthor id="1" name="Leslie Kerner" initials="LH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A0A1"/>
    <a:srgbClr val="008000"/>
    <a:srgbClr val="0000B0"/>
    <a:srgbClr val="C00000"/>
    <a:srgbClr val="07B134"/>
    <a:srgbClr val="008E40"/>
    <a:srgbClr val="0066FF"/>
    <a:srgbClr val="0A8433"/>
    <a:srgbClr val="8B8BFF"/>
    <a:srgbClr val="60E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5" autoAdjust="0"/>
    <p:restoredTop sz="99821" autoAdjust="0"/>
  </p:normalViewPr>
  <p:slideViewPr>
    <p:cSldViewPr snapToGrid="0" snapToObjects="1">
      <p:cViewPr>
        <p:scale>
          <a:sx n="106" d="100"/>
          <a:sy n="106" d="100"/>
        </p:scale>
        <p:origin x="-78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-2058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439D23-3DA7-4180-94B9-C256DB59D01E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33B9A2-9D59-43A4-AB76-3CB00B7046EE}">
      <dgm:prSet phldrT="[Text]"/>
      <dgm:spPr>
        <a:solidFill>
          <a:srgbClr val="00800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Provide teachers with resources to build their formative assessment practice to support student growth and success.</a:t>
          </a:r>
          <a:endParaRPr lang="en-US" b="1" dirty="0">
            <a:solidFill>
              <a:schemeClr val="bg1"/>
            </a:solidFill>
          </a:endParaRPr>
        </a:p>
      </dgm:t>
    </dgm:pt>
    <dgm:pt modelId="{EB0CFAFD-7571-4DAC-B05C-BFEE45CC2BF7}" type="parTrans" cxnId="{42A076BC-08D2-4BBD-9DE8-951A22C6FE69}">
      <dgm:prSet/>
      <dgm:spPr/>
      <dgm:t>
        <a:bodyPr/>
        <a:lstStyle/>
        <a:p>
          <a:endParaRPr lang="en-US"/>
        </a:p>
      </dgm:t>
    </dgm:pt>
    <dgm:pt modelId="{66126BBB-4360-451F-854F-98657CCAA5A7}" type="sibTrans" cxnId="{42A076BC-08D2-4BBD-9DE8-951A22C6FE69}">
      <dgm:prSet/>
      <dgm:spPr/>
      <dgm:t>
        <a:bodyPr/>
        <a:lstStyle/>
        <a:p>
          <a:endParaRPr lang="en-US"/>
        </a:p>
      </dgm:t>
    </dgm:pt>
    <dgm:pt modelId="{CEE2B032-6433-45BA-8173-418853E27F6E}">
      <dgm:prSet phldrT="[Text]"/>
      <dgm:spPr>
        <a:solidFill>
          <a:srgbClr val="00800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Provide teachers opportunities to engage in collegial conversations regarding teaching and learning.</a:t>
          </a:r>
          <a:endParaRPr lang="en-US" b="1" dirty="0">
            <a:solidFill>
              <a:schemeClr val="bg1"/>
            </a:solidFill>
          </a:endParaRPr>
        </a:p>
      </dgm:t>
    </dgm:pt>
    <dgm:pt modelId="{CBD8673E-F928-4C51-966B-B0ED3DE319AD}" type="parTrans" cxnId="{29660119-B971-4E86-937F-5C27F06EF93D}">
      <dgm:prSet/>
      <dgm:spPr/>
      <dgm:t>
        <a:bodyPr/>
        <a:lstStyle/>
        <a:p>
          <a:endParaRPr lang="en-US"/>
        </a:p>
      </dgm:t>
    </dgm:pt>
    <dgm:pt modelId="{CF158403-4A37-4B76-A014-EDEFEA19E087}" type="sibTrans" cxnId="{29660119-B971-4E86-937F-5C27F06EF93D}">
      <dgm:prSet/>
      <dgm:spPr/>
      <dgm:t>
        <a:bodyPr/>
        <a:lstStyle/>
        <a:p>
          <a:endParaRPr lang="en-US"/>
        </a:p>
      </dgm:t>
    </dgm:pt>
    <dgm:pt modelId="{6E8683C9-D13A-4736-B597-5FA18C7C8091}" type="pres">
      <dgm:prSet presAssocID="{E1439D23-3DA7-4180-94B9-C256DB59D01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F55B96-AC5D-4364-94D7-8BFF1C0A84E4}" type="pres">
      <dgm:prSet presAssocID="{1F33B9A2-9D59-43A4-AB76-3CB00B7046E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D0750-8A4A-47B1-8C3E-03CE452F602D}" type="pres">
      <dgm:prSet presAssocID="{66126BBB-4360-451F-854F-98657CCAA5A7}" presName="sibTrans" presStyleCnt="0"/>
      <dgm:spPr/>
    </dgm:pt>
    <dgm:pt modelId="{D093CF2C-2CE7-4364-8DDF-2B197660A032}" type="pres">
      <dgm:prSet presAssocID="{CEE2B032-6433-45BA-8173-418853E27F6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ECA4E8-F55F-4C64-8492-7F9B07CCB87E}" type="presOf" srcId="{CEE2B032-6433-45BA-8173-418853E27F6E}" destId="{D093CF2C-2CE7-4364-8DDF-2B197660A032}" srcOrd="0" destOrd="0" presId="urn:microsoft.com/office/officeart/2005/8/layout/default#1"/>
    <dgm:cxn modelId="{29660119-B971-4E86-937F-5C27F06EF93D}" srcId="{E1439D23-3DA7-4180-94B9-C256DB59D01E}" destId="{CEE2B032-6433-45BA-8173-418853E27F6E}" srcOrd="1" destOrd="0" parTransId="{CBD8673E-F928-4C51-966B-B0ED3DE319AD}" sibTransId="{CF158403-4A37-4B76-A014-EDEFEA19E087}"/>
    <dgm:cxn modelId="{72138925-8031-4D20-8210-CAEA8F47CD50}" type="presOf" srcId="{1F33B9A2-9D59-43A4-AB76-3CB00B7046EE}" destId="{58F55B96-AC5D-4364-94D7-8BFF1C0A84E4}" srcOrd="0" destOrd="0" presId="urn:microsoft.com/office/officeart/2005/8/layout/default#1"/>
    <dgm:cxn modelId="{42A076BC-08D2-4BBD-9DE8-951A22C6FE69}" srcId="{E1439D23-3DA7-4180-94B9-C256DB59D01E}" destId="{1F33B9A2-9D59-43A4-AB76-3CB00B7046EE}" srcOrd="0" destOrd="0" parTransId="{EB0CFAFD-7571-4DAC-B05C-BFEE45CC2BF7}" sibTransId="{66126BBB-4360-451F-854F-98657CCAA5A7}"/>
    <dgm:cxn modelId="{EB57224C-9108-4181-BEFF-DF24D8A4B4F9}" type="presOf" srcId="{E1439D23-3DA7-4180-94B9-C256DB59D01E}" destId="{6E8683C9-D13A-4736-B597-5FA18C7C8091}" srcOrd="0" destOrd="0" presId="urn:microsoft.com/office/officeart/2005/8/layout/default#1"/>
    <dgm:cxn modelId="{534F1679-9EE4-479F-B15F-5FE4126637CD}" type="presParOf" srcId="{6E8683C9-D13A-4736-B597-5FA18C7C8091}" destId="{58F55B96-AC5D-4364-94D7-8BFF1C0A84E4}" srcOrd="0" destOrd="0" presId="urn:microsoft.com/office/officeart/2005/8/layout/default#1"/>
    <dgm:cxn modelId="{B7E538A1-B459-4809-AABF-11B9515AEBEE}" type="presParOf" srcId="{6E8683C9-D13A-4736-B597-5FA18C7C8091}" destId="{72DD0750-8A4A-47B1-8C3E-03CE452F602D}" srcOrd="1" destOrd="0" presId="urn:microsoft.com/office/officeart/2005/8/layout/default#1"/>
    <dgm:cxn modelId="{BD519441-5161-48AA-B63E-40D18F664002}" type="presParOf" srcId="{6E8683C9-D13A-4736-B597-5FA18C7C8091}" destId="{D093CF2C-2CE7-4364-8DDF-2B197660A032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55B96-AC5D-4364-94D7-8BFF1C0A84E4}">
      <dsp:nvSpPr>
        <dsp:cNvPr id="0" name=""/>
        <dsp:cNvSpPr/>
      </dsp:nvSpPr>
      <dsp:spPr>
        <a:xfrm>
          <a:off x="1004" y="1172045"/>
          <a:ext cx="3917900" cy="2350740"/>
        </a:xfrm>
        <a:prstGeom prst="rect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bg1"/>
              </a:solidFill>
            </a:rPr>
            <a:t>Provide teachers with resources to build their formative assessment practice to support student growth and success.</a:t>
          </a:r>
          <a:endParaRPr lang="en-US" sz="2500" b="1" kern="1200" dirty="0">
            <a:solidFill>
              <a:schemeClr val="bg1"/>
            </a:solidFill>
          </a:endParaRPr>
        </a:p>
      </dsp:txBody>
      <dsp:txXfrm>
        <a:off x="1004" y="1172045"/>
        <a:ext cx="3917900" cy="2350740"/>
      </dsp:txXfrm>
    </dsp:sp>
    <dsp:sp modelId="{D093CF2C-2CE7-4364-8DDF-2B197660A032}">
      <dsp:nvSpPr>
        <dsp:cNvPr id="0" name=""/>
        <dsp:cNvSpPr/>
      </dsp:nvSpPr>
      <dsp:spPr>
        <a:xfrm>
          <a:off x="4310695" y="1172045"/>
          <a:ext cx="3917900" cy="2350740"/>
        </a:xfrm>
        <a:prstGeom prst="rect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bg1"/>
              </a:solidFill>
            </a:rPr>
            <a:t>Provide teachers opportunities to engage in collegial conversations regarding teaching and learning.</a:t>
          </a:r>
          <a:endParaRPr lang="en-US" sz="2500" b="1" kern="1200" dirty="0">
            <a:solidFill>
              <a:schemeClr val="bg1"/>
            </a:solidFill>
          </a:endParaRPr>
        </a:p>
      </dsp:txBody>
      <dsp:txXfrm>
        <a:off x="4310695" y="1172045"/>
        <a:ext cx="3917900" cy="2350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AB237BC-3B6B-46C9-9F15-ECD6A705AF89}" type="datetimeFigureOut">
              <a:rPr lang="en-US"/>
              <a:pPr>
                <a:defRPr/>
              </a:pPr>
              <a:t>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5ECDC5C-2476-4022-8506-41F07ABCD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431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98E251-E68A-4719-9370-E6E92AFBC48F}" type="datetimeFigureOut">
              <a:rPr lang="en-US"/>
              <a:pPr>
                <a:defRPr/>
              </a:pPr>
              <a:t>1/22/2015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D4027D-DD85-423C-ADA8-3BFD66FBA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993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ADC60-E121-4DBA-B6C4-7D3679BADE8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ADC60-E121-4DBA-B6C4-7D3679BADE8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ADC60-E121-4DBA-B6C4-7D3679BADE8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44778"/>
            <a:ext cx="8257032" cy="769441"/>
          </a:xfrm>
        </p:spPr>
        <p:txBody>
          <a:bodyPr>
            <a:noAutofit/>
          </a:bodyPr>
          <a:lstStyle>
            <a:lvl1pPr algn="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978408"/>
            <a:ext cx="8257032" cy="1209164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30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87475" y="4733925"/>
            <a:ext cx="7299325" cy="967628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E78CD89-0DB6-4E21-83CB-D4F5DC2AD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0F729C-4449-41D5-8A47-E23AEC642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42A97BB-9376-4B94-9530-2F39B0A48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_Three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2383"/>
            <a:ext cx="25603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2145"/>
            <a:ext cx="2560320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0318" y="1212383"/>
            <a:ext cx="25603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00318" y="1852145"/>
            <a:ext cx="2560320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26480" y="1212383"/>
            <a:ext cx="25603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1"/>
          </p:nvPr>
        </p:nvSpPr>
        <p:spPr>
          <a:xfrm>
            <a:off x="6126480" y="1852145"/>
            <a:ext cx="2560320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56FC68E-5872-40B5-96AE-0EE742FB0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200" kern="1200" dirty="0">
                <a:solidFill>
                  <a:schemeClr val="accent4"/>
                </a:solidFill>
                <a:latin typeface="Franklin Gothic Book" pitchFamily="34" charset="0"/>
                <a:ea typeface="+mj-ea"/>
                <a:cs typeface="Franklin Gothic Boo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 algn="l" defTabSz="457200" rtl="0" eaLnBrk="1" latinLnBrk="0" hangingPunct="1">
              <a:lnSpc>
                <a:spcPct val="90000"/>
              </a:lnSpc>
              <a:spcBef>
                <a:spcPts val="568"/>
              </a:spcBef>
              <a:buClr>
                <a:srgbClr val="299D37"/>
              </a:buClr>
              <a:buSzPct val="150000"/>
              <a:buFont typeface="Arial"/>
              <a:buChar char="•"/>
              <a:defRPr lang="en-US" sz="3200" kern="1200" dirty="0" smtClean="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>
              <a:lnSpc>
                <a:spcPct val="90000"/>
              </a:lnSpc>
              <a:spcBef>
                <a:spcPts val="568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90000"/>
              </a:lnSpc>
              <a:spcBef>
                <a:spcPts val="568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90000"/>
              </a:lnSpc>
              <a:spcBef>
                <a:spcPts val="568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90000"/>
              </a:lnSpc>
              <a:spcBef>
                <a:spcPts val="568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642100" y="6407150"/>
            <a:ext cx="2133600" cy="365125"/>
          </a:xfrm>
        </p:spPr>
        <p:txBody>
          <a:bodyPr/>
          <a:lstStyle>
            <a:lvl1pPr>
              <a:defRPr sz="1400" b="0">
                <a:solidFill>
                  <a:srgbClr val="9EA0A1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E4FB7B70-0914-4196-8808-93A3ED5FD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49808" y="1261872"/>
            <a:ext cx="8110728" cy="672891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49808" y="1892808"/>
            <a:ext cx="8110728" cy="871373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F3451BB-D1FC-488A-929B-A69431A6F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375D9EC-E133-45B5-9E6C-2E06C3162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EA0A1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A5956D5A-7F81-4AA4-B226-B118C06B8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1EA14DE-45C9-4FB2-B6B4-5B9757E2B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3CB8E2A-9506-4606-8064-0706C2AEF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318FE8B-4B9B-433D-A53F-BD0C838F6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99751D1-F1BA-432D-8F44-7ABB78BEE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101130_Smarter_PPT_v5r12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43743513-9EA3-48FE-B70D-0D5E87B3F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7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lang="en-US" sz="3200" b="1" kern="1200" dirty="0">
          <a:solidFill>
            <a:srgbClr val="006298"/>
          </a:solidFill>
          <a:latin typeface="Franklin Gothic Book" pitchFamily="34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298"/>
          </a:solidFill>
          <a:latin typeface="Franklin Gothic Book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298"/>
          </a:solidFill>
          <a:latin typeface="Franklin Gothic Book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298"/>
          </a:solidFill>
          <a:latin typeface="Franklin Gothic Book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298"/>
          </a:solidFill>
          <a:latin typeface="Franklin Gothic Book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 b="1">
          <a:solidFill>
            <a:srgbClr val="006298"/>
          </a:solidFill>
          <a:latin typeface="Franklin Gothic Book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 b="1">
          <a:solidFill>
            <a:srgbClr val="006298"/>
          </a:solidFill>
          <a:latin typeface="Franklin Gothic Book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 b="1">
          <a:solidFill>
            <a:srgbClr val="006298"/>
          </a:solidFill>
          <a:latin typeface="Franklin Gothic Book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 b="1">
          <a:solidFill>
            <a:srgbClr val="006298"/>
          </a:solidFill>
          <a:latin typeface="Franklin Gothic Book" pitchFamily="34" charset="0"/>
        </a:defRPr>
      </a:lvl9pPr>
    </p:titleStyle>
    <p:bodyStyle>
      <a:lvl1pPr marL="342900" indent="-342900" algn="l" defTabSz="45720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Clr>
          <a:schemeClr val="accent1"/>
        </a:buClr>
        <a:buSzPct val="125000"/>
        <a:buFont typeface="Arial" pitchFamily="34" charset="0"/>
        <a:buChar char="•"/>
        <a:defRPr lang="en-US" sz="3200" kern="1200" dirty="0">
          <a:solidFill>
            <a:schemeClr val="tx1"/>
          </a:solidFill>
          <a:latin typeface="Franklin Gothic Book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arterbalancedlibrary.org/content/introduction-individual-student-assessment-accessibility-profile?key=2261a6f6a11089da1a0f15d17ca93789" TargetMode="External"/><Relationship Id="rId2" Type="http://schemas.openxmlformats.org/officeDocument/2006/relationships/hyperlink" Target="https://storage.googleapis.com/html5_modules/production/html5/7/245221/5441b46302ba15.76538015/Introduction%20to%20the%20Individual%20Student%20Assessment%20Accessibility%20Profile/dlcomponents/frameScal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torage.googleapis.com/html5_modules/production/html5/8/260001/54a2c07b2019a0.31428372/Pythagorean%20Theorem%20-%20Act%20on%20Evidence/dlcomponents/frameScale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goo.gl/9JxIm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1" y="532264"/>
            <a:ext cx="9143998" cy="791569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Digital Library Resources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sz="3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Rating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6412"/>
            <a:ext cx="8229600" cy="4662251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Educators can rate resources and share their experiences using them with other Digital Library users.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pPr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11857" t="17909" r="13516" b="19847"/>
          <a:stretch>
            <a:fillRect/>
          </a:stretch>
        </p:blipFill>
        <p:spPr bwMode="auto">
          <a:xfrm>
            <a:off x="500607" y="2478608"/>
            <a:ext cx="8377442" cy="392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4FB7B70-0914-4196-8808-93A3ED5FD3E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95934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Educators can also collaborate and share their knowledge with other educators by participating in forums.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pPr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753134" y="1105469"/>
            <a:ext cx="4933666" cy="45259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10199" t="18049" r="12189" b="4080"/>
          <a:stretch>
            <a:fillRect/>
          </a:stretch>
        </p:blipFill>
        <p:spPr bwMode="auto">
          <a:xfrm>
            <a:off x="3645993" y="1105469"/>
            <a:ext cx="5040807" cy="523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1400" dirty="0" smtClean="0">
                <a:solidFill>
                  <a:srgbClr val="9EA0A1"/>
                </a:solidFill>
                <a:latin typeface="Arial Black" pitchFamily="34" charset="0"/>
              </a:rPr>
              <a:t>Slide </a:t>
            </a:r>
            <a:fld id="{A375D9EC-E133-45B5-9E6C-2E06C316256D}" type="slidenum">
              <a:rPr lang="en-US" sz="1400" smtClean="0">
                <a:solidFill>
                  <a:srgbClr val="9EA0A1"/>
                </a:solidFill>
                <a:latin typeface="Arial Black" pitchFamily="34" charset="0"/>
              </a:rPr>
              <a:pPr>
                <a:defRPr/>
              </a:pPr>
              <a:t>11</a:t>
            </a:fld>
            <a:endParaRPr lang="en-US" sz="1400" dirty="0">
              <a:solidFill>
                <a:srgbClr val="9EA0A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1" y="532264"/>
            <a:ext cx="9143998" cy="791569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Digital Library 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sz="3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0" y="1637730"/>
            <a:ext cx="9143997" cy="796471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Sample Resources</a:t>
            </a:r>
            <a:endParaRPr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1400" dirty="0" smtClean="0">
                <a:solidFill>
                  <a:srgbClr val="9EA0A1"/>
                </a:solidFill>
                <a:latin typeface="Arial Black" pitchFamily="34" charset="0"/>
              </a:rPr>
              <a:t>Slide </a:t>
            </a:r>
            <a:fld id="{2E78CD89-0DB6-4E21-83CB-D4F5DC2AD7B3}" type="slidenum">
              <a:rPr lang="en-US" sz="1400" smtClean="0">
                <a:solidFill>
                  <a:srgbClr val="9EA0A1"/>
                </a:solidFill>
                <a:latin typeface="Arial Black" pitchFamily="34" charset="0"/>
              </a:rPr>
              <a:pPr>
                <a:defRPr/>
              </a:pPr>
              <a:t>12</a:t>
            </a:fld>
            <a:endParaRPr lang="en-US" sz="1400" dirty="0">
              <a:solidFill>
                <a:srgbClr val="9EA0A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40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21" y="300251"/>
            <a:ext cx="8598279" cy="1037230"/>
          </a:xfrm>
        </p:spPr>
        <p:txBody>
          <a:bodyPr/>
          <a:lstStyle/>
          <a:p>
            <a:r>
              <a:rPr lang="en-US" sz="3000" dirty="0" smtClean="0"/>
              <a:t>Sample Resource #1: </a:t>
            </a:r>
            <a:br>
              <a:rPr lang="en-US" sz="3000" dirty="0" smtClean="0"/>
            </a:br>
            <a:r>
              <a:rPr lang="en-US" sz="3000" dirty="0" smtClean="0"/>
              <a:t>Understanding the Individual Student Assessment Accessibility Profile (ISAAP)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4460"/>
            <a:ext cx="8229600" cy="4498478"/>
          </a:xfrm>
        </p:spPr>
        <p:txBody>
          <a:bodyPr/>
          <a:lstStyle/>
          <a:p>
            <a:r>
              <a:rPr lang="en-US" sz="3000" dirty="0" smtClean="0">
                <a:solidFill>
                  <a:schemeClr val="tx2"/>
                </a:solidFill>
              </a:rPr>
              <a:t>Some of the modules in the Digital Library help teachers use the Smarter Balanced assessment system more effectively.</a:t>
            </a:r>
          </a:p>
          <a:p>
            <a:r>
              <a:rPr lang="en-US" sz="3000" dirty="0" smtClean="0">
                <a:solidFill>
                  <a:schemeClr val="tx2"/>
                </a:solidFill>
              </a:rPr>
              <a:t>The </a:t>
            </a:r>
            <a:r>
              <a:rPr lang="en-US" sz="3000" dirty="0" smtClean="0">
                <a:solidFill>
                  <a:srgbClr val="000000"/>
                </a:solidFill>
              </a:rPr>
              <a:t>ISAAP module describes an optional resource that can help </a:t>
            </a:r>
            <a:r>
              <a:rPr lang="en-US" sz="3000" dirty="0">
                <a:solidFill>
                  <a:schemeClr val="tx2"/>
                </a:solidFill>
              </a:rPr>
              <a:t>e</a:t>
            </a:r>
            <a:r>
              <a:rPr lang="en-US" sz="3000" dirty="0" smtClean="0">
                <a:solidFill>
                  <a:schemeClr val="tx2"/>
                </a:solidFill>
              </a:rPr>
              <a:t>ducators plan which of the available tools, supports, and accommodations will best meet the needs of each of their students for both the summative and interim assessments.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4FB7B70-0914-4196-8808-93A3ED5FD3E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8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6412"/>
          </a:xfrm>
        </p:spPr>
        <p:txBody>
          <a:bodyPr/>
          <a:lstStyle/>
          <a:p>
            <a:r>
              <a:rPr lang="en-US" dirty="0" smtClean="0"/>
              <a:t>Sample Resource #1: ISAAP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09270"/>
            <a:ext cx="8868229" cy="4121377"/>
          </a:xfrm>
        </p:spPr>
        <p:txBody>
          <a:bodyPr/>
          <a:lstStyle/>
          <a:p>
            <a:pPr>
              <a:buNone/>
            </a:pPr>
            <a:r>
              <a:rPr lang="en-US" sz="2200" dirty="0" smtClean="0">
                <a:solidFill>
                  <a:srgbClr val="00B5E2"/>
                </a:solidFill>
                <a:hlinkClick r:id="rId2"/>
              </a:rPr>
              <a:t>Individual Student Assessment Accessibility Profile (ISAAP) Module</a:t>
            </a:r>
            <a:endParaRPr lang="en-US" sz="2200" dirty="0" smtClean="0">
              <a:solidFill>
                <a:srgbClr val="00B5E2"/>
              </a:solidFill>
            </a:endParaRPr>
          </a:p>
          <a:p>
            <a:pPr>
              <a:buNone/>
            </a:pPr>
            <a:endParaRPr lang="en-US" sz="2200" dirty="0"/>
          </a:p>
        </p:txBody>
      </p:sp>
      <p:pic>
        <p:nvPicPr>
          <p:cNvPr id="7" name="Picture 6" descr="Untitled.tiff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899823"/>
            <a:ext cx="6652292" cy="45073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199" y="961746"/>
            <a:ext cx="7935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View the module by clicking on the following link: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4FB7B70-0914-4196-8808-93A3ED5FD3E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6412"/>
          </a:xfrm>
        </p:spPr>
        <p:txBody>
          <a:bodyPr/>
          <a:lstStyle/>
          <a:p>
            <a:r>
              <a:rPr lang="en-US" sz="2800" dirty="0" smtClean="0"/>
              <a:t>Sample Resource #2: </a:t>
            </a:r>
            <a:br>
              <a:rPr lang="en-US" sz="2800" dirty="0" smtClean="0"/>
            </a:br>
            <a:r>
              <a:rPr lang="en-US" sz="2800" dirty="0" smtClean="0"/>
              <a:t>Pythagorean Theorem: </a:t>
            </a:r>
            <a:br>
              <a:rPr lang="en-US" sz="2800" dirty="0" smtClean="0"/>
            </a:br>
            <a:r>
              <a:rPr lang="en-US" sz="2800" dirty="0" smtClean="0"/>
              <a:t>Act On Evidence</a:t>
            </a:r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7481"/>
            <a:ext cx="8884693" cy="4443888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Interactive instructional mathematics modules in the Digital Library support teachers in implementing the Common Core State Standards for Mathematics (CCSM).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This grade eight resource </a:t>
            </a:r>
            <a:r>
              <a:rPr lang="en-US" sz="2800" dirty="0">
                <a:solidFill>
                  <a:schemeClr val="tx2"/>
                </a:solidFill>
              </a:rPr>
              <a:t>shows how a teacher acts on a </a:t>
            </a:r>
            <a:r>
              <a:rPr lang="en-US" sz="2800" dirty="0" smtClean="0">
                <a:solidFill>
                  <a:schemeClr val="tx2"/>
                </a:solidFill>
              </a:rPr>
              <a:t>student misconception </a:t>
            </a:r>
            <a:r>
              <a:rPr lang="en-US" sz="2800" dirty="0">
                <a:solidFill>
                  <a:schemeClr val="tx2"/>
                </a:solidFill>
              </a:rPr>
              <a:t>related to the Pythagorean Theorem and irrational numbers. The teacher </a:t>
            </a:r>
            <a:r>
              <a:rPr lang="en-US" sz="2800" dirty="0" smtClean="0">
                <a:solidFill>
                  <a:schemeClr val="tx2"/>
                </a:solidFill>
              </a:rPr>
              <a:t>identifies </a:t>
            </a:r>
            <a:r>
              <a:rPr lang="en-US" sz="2800" dirty="0">
                <a:solidFill>
                  <a:schemeClr val="tx2"/>
                </a:solidFill>
              </a:rPr>
              <a:t>the misconception based on evidence collected from student posters, as well as from student conversations. The teacher engages students in a mini-lesson to extend their understanding of irrational numbers as possible measures of length. 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4FB7B70-0914-4196-8808-93A3ED5FD3E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1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 smtClean="0"/>
              <a:t>Sample Resource #2: </a:t>
            </a:r>
            <a:br>
              <a:rPr lang="en-US" dirty="0" smtClean="0"/>
            </a:br>
            <a:r>
              <a:rPr lang="en-US" dirty="0" smtClean="0"/>
              <a:t>Pythagorean Theorem: </a:t>
            </a:r>
            <a:br>
              <a:rPr lang="en-US" dirty="0" smtClean="0"/>
            </a:br>
            <a:r>
              <a:rPr lang="en-US" dirty="0" smtClean="0"/>
              <a:t>Act On Evidence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View the module by clicking on the following link: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2"/>
                </a:solidFill>
                <a:hlinkClick r:id="rId2"/>
              </a:rPr>
              <a:t>Pythagorean Theorem:  Act On Evidence Module</a:t>
            </a:r>
            <a:endParaRPr lang="en-US" sz="28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/>
          <a:srcRect l="12366" t="17364" r="12781"/>
          <a:stretch>
            <a:fillRect/>
          </a:stretch>
        </p:blipFill>
        <p:spPr bwMode="auto">
          <a:xfrm>
            <a:off x="1064526" y="2988860"/>
            <a:ext cx="4926841" cy="341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4FB7B70-0914-4196-8808-93A3ED5FD3E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6412"/>
          </a:xfrm>
        </p:spPr>
        <p:txBody>
          <a:bodyPr/>
          <a:lstStyle/>
          <a:p>
            <a:r>
              <a:rPr lang="en-US" sz="2800" dirty="0" smtClean="0"/>
              <a:t>Sample Resource #3:  </a:t>
            </a:r>
            <a:br>
              <a:rPr lang="en-US" sz="2800" dirty="0" smtClean="0"/>
            </a:br>
            <a:r>
              <a:rPr lang="en-US" sz="2800" dirty="0" smtClean="0"/>
              <a:t>Characters, Settings, and Major Events:  </a:t>
            </a:r>
            <a:br>
              <a:rPr lang="en-US" sz="2800" dirty="0" smtClean="0"/>
            </a:br>
            <a:r>
              <a:rPr lang="en-US" sz="2800" dirty="0" smtClean="0"/>
              <a:t>Clarify Intended Learning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833"/>
            <a:ext cx="8229600" cy="4484830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Interactive ELA instructional modules </a:t>
            </a:r>
            <a:r>
              <a:rPr lang="en-US" sz="2800" dirty="0">
                <a:solidFill>
                  <a:schemeClr val="tx2"/>
                </a:solidFill>
              </a:rPr>
              <a:t>in the Digital Library support teachers in implementing the Common Core State Standards </a:t>
            </a:r>
            <a:r>
              <a:rPr lang="en-US" sz="2800" dirty="0" smtClean="0">
                <a:solidFill>
                  <a:schemeClr val="tx2"/>
                </a:solidFill>
              </a:rPr>
              <a:t>(CCSS) for English language arts/literacy.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This kindergarten module focuses on clarifying </a:t>
            </a:r>
            <a:r>
              <a:rPr lang="en-US" sz="2800" dirty="0">
                <a:solidFill>
                  <a:schemeClr val="tx2"/>
                </a:solidFill>
              </a:rPr>
              <a:t>the intended learning. </a:t>
            </a:r>
            <a:r>
              <a:rPr lang="en-US" sz="2800" dirty="0" smtClean="0">
                <a:solidFill>
                  <a:schemeClr val="tx2"/>
                </a:solidFill>
              </a:rPr>
              <a:t>It demonstrates </a:t>
            </a:r>
            <a:r>
              <a:rPr lang="en-US" sz="2800" dirty="0">
                <a:solidFill>
                  <a:schemeClr val="tx2"/>
                </a:solidFill>
              </a:rPr>
              <a:t>how teachers can use student-friendly language and familiar texts to clarify the student learning goal. </a:t>
            </a:r>
          </a:p>
          <a:p>
            <a:r>
              <a:rPr lang="en-US" sz="2800" dirty="0">
                <a:solidFill>
                  <a:schemeClr val="tx2"/>
                </a:solidFill>
              </a:rPr>
              <a:t>Students listen to a read-aloud of the folktale </a:t>
            </a:r>
            <a:r>
              <a:rPr lang="en-US" sz="2800" i="1" dirty="0" smtClean="0">
                <a:solidFill>
                  <a:schemeClr val="tx2"/>
                </a:solidFill>
              </a:rPr>
              <a:t>The </a:t>
            </a:r>
            <a:r>
              <a:rPr lang="en-US" sz="2800" i="1" dirty="0">
                <a:solidFill>
                  <a:schemeClr val="tx2"/>
                </a:solidFill>
              </a:rPr>
              <a:t>Little Red </a:t>
            </a:r>
            <a:r>
              <a:rPr lang="en-US" sz="2800" i="1" dirty="0" smtClean="0">
                <a:solidFill>
                  <a:schemeClr val="tx2"/>
                </a:solidFill>
              </a:rPr>
              <a:t>Hen. </a:t>
            </a:r>
            <a:r>
              <a:rPr lang="en-US" sz="2800" dirty="0" smtClean="0">
                <a:solidFill>
                  <a:schemeClr val="tx2"/>
                </a:solidFill>
              </a:rPr>
              <a:t>They </a:t>
            </a:r>
            <a:r>
              <a:rPr lang="en-US" sz="2800" dirty="0">
                <a:solidFill>
                  <a:schemeClr val="tx2"/>
                </a:solidFill>
              </a:rPr>
              <a:t>are prompted to identify characters, settings, and major events using the text to support their responses.</a:t>
            </a:r>
          </a:p>
          <a:p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4FB7B70-0914-4196-8808-93A3ED5FD3E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4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651"/>
          </a:xfrm>
        </p:spPr>
        <p:txBody>
          <a:bodyPr/>
          <a:lstStyle/>
          <a:p>
            <a:r>
              <a:rPr lang="en-US" dirty="0" smtClean="0"/>
              <a:t>Sample Resource #3:  </a:t>
            </a:r>
            <a:br>
              <a:rPr lang="en-US" dirty="0" smtClean="0"/>
            </a:br>
            <a:r>
              <a:rPr lang="en-US" dirty="0" smtClean="0"/>
              <a:t>Characters, Settings, and Major Events:  Clarify Intended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7857"/>
            <a:ext cx="8229600" cy="3788794"/>
          </a:xfrm>
        </p:spPr>
        <p:txBody>
          <a:bodyPr/>
          <a:lstStyle/>
          <a:p>
            <a:pPr>
              <a:buNone/>
            </a:pPr>
            <a:r>
              <a:rPr lang="en-US" sz="2800" dirty="0">
                <a:solidFill>
                  <a:schemeClr val="tx2"/>
                </a:solidFill>
              </a:rPr>
              <a:t>View the module by clicking </a:t>
            </a:r>
            <a:r>
              <a:rPr lang="en-US" sz="2800" dirty="0" smtClean="0">
                <a:solidFill>
                  <a:schemeClr val="tx2"/>
                </a:solidFill>
              </a:rPr>
              <a:t>on the following link: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2"/>
                </a:solidFill>
                <a:hlinkClick r:id="rId2"/>
              </a:rPr>
              <a:t>Characters, Settings, and Major Events: Clarify Intended Learning Module</a:t>
            </a:r>
            <a:endParaRPr lang="en-US" sz="28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rcRect l="13587" t="17652" r="15068"/>
          <a:stretch>
            <a:fillRect/>
          </a:stretch>
        </p:blipFill>
        <p:spPr bwMode="auto">
          <a:xfrm>
            <a:off x="1119116" y="3138985"/>
            <a:ext cx="4858603" cy="344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4FB7B70-0914-4196-8808-93A3ED5FD3E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0250"/>
            <a:ext cx="8229600" cy="846161"/>
          </a:xfrm>
        </p:spPr>
        <p:txBody>
          <a:bodyPr/>
          <a:lstStyle/>
          <a:p>
            <a:r>
              <a:rPr lang="en-US" sz="4000" dirty="0" smtClean="0"/>
              <a:t>Purposes of the Digital Library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46411"/>
          <a:ext cx="8229600" cy="4694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4FB7B70-0914-4196-8808-93A3ED5FD3E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7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1" y="532264"/>
            <a:ext cx="9143998" cy="791569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Digital Library 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sz="3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0" y="1637730"/>
            <a:ext cx="9143997" cy="796471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Features of Resources</a:t>
            </a:r>
            <a:endParaRPr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1400" dirty="0" smtClean="0">
                <a:solidFill>
                  <a:srgbClr val="9EA0A1"/>
                </a:solidFill>
                <a:latin typeface="Arial Black" pitchFamily="34" charset="0"/>
              </a:rPr>
              <a:t>Slide </a:t>
            </a:r>
            <a:fld id="{2E78CD89-0DB6-4E21-83CB-D4F5DC2AD7B3}" type="slidenum">
              <a:rPr lang="en-US" sz="1400" smtClean="0">
                <a:solidFill>
                  <a:srgbClr val="9EA0A1"/>
                </a:solidFill>
                <a:latin typeface="Arial Black" pitchFamily="34" charset="0"/>
              </a:rPr>
              <a:pPr>
                <a:defRPr/>
              </a:pPr>
              <a:t>3</a:t>
            </a:fld>
            <a:endParaRPr lang="en-US" sz="1400" dirty="0">
              <a:solidFill>
                <a:srgbClr val="9EA0A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2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Vetted Resources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208463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All resources in the Digital Library are reviewed by educators using a set of Quality Criteria developed by experts in English language arts/literacy and mathematics; the formative assessment process; instruction for diverse learners including English language learners, students with disabilities, and students with gifts/talents; educational technology; and adult learning.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4FB7B70-0914-4196-8808-93A3ED5FD3E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tem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1" b="26468"/>
          <a:stretch>
            <a:fillRect/>
          </a:stretch>
        </p:blipFill>
        <p:spPr bwMode="auto">
          <a:xfrm>
            <a:off x="457200" y="3480179"/>
            <a:ext cx="8229600" cy="306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830"/>
            <a:ext cx="8229600" cy="791570"/>
          </a:xfrm>
        </p:spPr>
        <p:txBody>
          <a:bodyPr/>
          <a:lstStyle/>
          <a:p>
            <a:r>
              <a:rPr lang="en-US" dirty="0" smtClean="0"/>
              <a:t>Thumbnail Preview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013" y="914400"/>
            <a:ext cx="8639032" cy="3896436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When educators enter the library, they see resources in thumbnail view.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Some </a:t>
            </a:r>
            <a:r>
              <a:rPr lang="en-US" dirty="0">
                <a:solidFill>
                  <a:schemeClr val="tx2"/>
                </a:solidFill>
              </a:rPr>
              <a:t>of these resources </a:t>
            </a:r>
            <a:r>
              <a:rPr lang="en-US" dirty="0" smtClean="0">
                <a:solidFill>
                  <a:schemeClr val="tx2"/>
                </a:solidFill>
              </a:rPr>
              <a:t>have been highly rated </a:t>
            </a:r>
            <a:r>
              <a:rPr lang="en-US" dirty="0">
                <a:solidFill>
                  <a:schemeClr val="tx2"/>
                </a:solidFill>
              </a:rPr>
              <a:t>by the educators reviewing them and have a green check mark of distinction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6421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4FB7B70-0914-4196-8808-93A3ED5FD3E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61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5660"/>
            <a:ext cx="8229600" cy="900752"/>
          </a:xfrm>
        </p:spPr>
        <p:txBody>
          <a:bodyPr/>
          <a:lstStyle/>
          <a:p>
            <a:r>
              <a:rPr lang="en-US" dirty="0" smtClean="0"/>
              <a:t>Thumbnail Preview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4776"/>
            <a:ext cx="8229600" cy="4443887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The thumbnail preview provides educators with images </a:t>
            </a:r>
            <a:r>
              <a:rPr lang="en-US" dirty="0">
                <a:solidFill>
                  <a:schemeClr val="tx2"/>
                </a:solidFill>
              </a:rPr>
              <a:t>of the </a:t>
            </a:r>
            <a:r>
              <a:rPr lang="en-US" dirty="0" smtClean="0">
                <a:solidFill>
                  <a:schemeClr val="tx2"/>
                </a:solidFill>
              </a:rPr>
              <a:t>resources </a:t>
            </a:r>
            <a:r>
              <a:rPr lang="en-US" dirty="0">
                <a:solidFill>
                  <a:schemeClr val="tx2"/>
                </a:solidFill>
              </a:rPr>
              <a:t>to better understand </a:t>
            </a:r>
            <a:r>
              <a:rPr lang="en-US" dirty="0" smtClean="0">
                <a:solidFill>
                  <a:schemeClr val="tx2"/>
                </a:solidFill>
              </a:rPr>
              <a:t>their </a:t>
            </a:r>
            <a:r>
              <a:rPr lang="en-US" dirty="0">
                <a:solidFill>
                  <a:schemeClr val="tx2"/>
                </a:solidFill>
              </a:rPr>
              <a:t>form and format.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Educators </a:t>
            </a:r>
            <a:r>
              <a:rPr lang="en-US" dirty="0">
                <a:solidFill>
                  <a:schemeClr val="tx2"/>
                </a:solidFill>
              </a:rPr>
              <a:t>can also see </a:t>
            </a:r>
            <a:r>
              <a:rPr lang="en-US" dirty="0" smtClean="0">
                <a:solidFill>
                  <a:schemeClr val="tx2"/>
                </a:solidFill>
              </a:rPr>
              <a:t>summaries </a:t>
            </a:r>
            <a:r>
              <a:rPr lang="en-US" dirty="0">
                <a:solidFill>
                  <a:schemeClr val="tx2"/>
                </a:solidFill>
              </a:rPr>
              <a:t>of the </a:t>
            </a:r>
            <a:r>
              <a:rPr lang="en-US" dirty="0" smtClean="0">
                <a:solidFill>
                  <a:schemeClr val="tx2"/>
                </a:solidFill>
              </a:rPr>
              <a:t>resources, the </a:t>
            </a:r>
            <a:r>
              <a:rPr lang="en-US" dirty="0">
                <a:solidFill>
                  <a:schemeClr val="tx2"/>
                </a:solidFill>
              </a:rPr>
              <a:t>content addressed, the grade level for which the </a:t>
            </a:r>
            <a:r>
              <a:rPr lang="en-US" dirty="0" smtClean="0">
                <a:solidFill>
                  <a:schemeClr val="tx2"/>
                </a:solidFill>
              </a:rPr>
              <a:t>resources are targeted, </a:t>
            </a:r>
            <a:r>
              <a:rPr lang="en-US" dirty="0">
                <a:solidFill>
                  <a:schemeClr val="tx2"/>
                </a:solidFill>
              </a:rPr>
              <a:t>and the media formats that are used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4FB7B70-0914-4196-8808-93A3ED5FD3E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2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Thumbnail Preview (cont.)</a:t>
            </a:r>
            <a:endParaRPr lang="en-US" dirty="0"/>
          </a:p>
        </p:txBody>
      </p:sp>
      <p:pic>
        <p:nvPicPr>
          <p:cNvPr id="5" name="Content Placeholder 4" descr="Untitled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9" b="21159"/>
          <a:stretch>
            <a:fillRect/>
          </a:stretch>
        </p:blipFill>
        <p:spPr>
          <a:xfrm>
            <a:off x="984025" y="898525"/>
            <a:ext cx="6184900" cy="5508625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4FB7B70-0914-4196-8808-93A3ED5FD3E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17"/>
            <a:ext cx="8229600" cy="723332"/>
          </a:xfrm>
        </p:spPr>
        <p:txBody>
          <a:bodyPr/>
          <a:lstStyle/>
          <a:p>
            <a:r>
              <a:rPr lang="en-US" dirty="0" smtClean="0"/>
              <a:t>Resource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049"/>
            <a:ext cx="8229600" cy="4443887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Teachers </a:t>
            </a:r>
            <a:r>
              <a:rPr lang="en-US" dirty="0" smtClean="0">
                <a:solidFill>
                  <a:schemeClr val="tx2"/>
                </a:solidFill>
              </a:rPr>
              <a:t>can </a:t>
            </a:r>
            <a:r>
              <a:rPr lang="en-US" dirty="0">
                <a:solidFill>
                  <a:schemeClr val="tx2"/>
                </a:solidFill>
              </a:rPr>
              <a:t>use filter, sort, or search features to find the resources they need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Once educators select a resource, they access the resource card, which includes information provided by the contributor, such as: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The specific formative strategies the resource emphasizes and the research that supports these strategies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The standard or standards the resource addresses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The supporting evidence for the effectiveness of the resource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4FB7B70-0914-4196-8808-93A3ED5FD3E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3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Card (cont.)</a:t>
            </a:r>
            <a:endParaRPr lang="en-US" dirty="0"/>
          </a:p>
        </p:txBody>
      </p:sp>
      <p:pic>
        <p:nvPicPr>
          <p:cNvPr id="6" name="Content Placeholder 5" descr="Untitled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245" r="-41245"/>
          <a:stretch>
            <a:fillRect/>
          </a:stretch>
        </p:blipFill>
        <p:spPr>
          <a:xfrm>
            <a:off x="-263475" y="997858"/>
            <a:ext cx="9407475" cy="481080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4FB7B70-0914-4196-8808-93A3ED5FD3E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4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_Office Theme">
  <a:themeElements>
    <a:clrScheme name="Smarter Balanced Colors">
      <a:dk1>
        <a:srgbClr val="63666A"/>
      </a:dk1>
      <a:lt1>
        <a:srgbClr val="FFFFFF"/>
      </a:lt1>
      <a:dk2>
        <a:srgbClr val="000000"/>
      </a:dk2>
      <a:lt2>
        <a:srgbClr val="0085AD"/>
      </a:lt2>
      <a:accent1>
        <a:srgbClr val="43B02A"/>
      </a:accent1>
      <a:accent2>
        <a:srgbClr val="84BD00"/>
      </a:accent2>
      <a:accent3>
        <a:srgbClr val="00B5E2"/>
      </a:accent3>
      <a:accent4>
        <a:srgbClr val="006298"/>
      </a:accent4>
      <a:accent5>
        <a:srgbClr val="8A1538"/>
      </a:accent5>
      <a:accent6>
        <a:srgbClr val="63666A"/>
      </a:accent6>
      <a:hlink>
        <a:srgbClr val="0085AD"/>
      </a:hlink>
      <a:folHlink>
        <a:srgbClr val="8A15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10992</TotalTime>
  <Words>669</Words>
  <Application>Microsoft Office PowerPoint</Application>
  <PresentationFormat>On-screen Show (4:3)</PresentationFormat>
  <Paragraphs>76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13_Office Theme</vt:lpstr>
      <vt:lpstr>Digital Library Resources </vt:lpstr>
      <vt:lpstr>Purposes of the Digital Library</vt:lpstr>
      <vt:lpstr>Digital Library  </vt:lpstr>
      <vt:lpstr>Vetted Resources</vt:lpstr>
      <vt:lpstr>Thumbnail Preview</vt:lpstr>
      <vt:lpstr>Thumbnail Preview (cont.)</vt:lpstr>
      <vt:lpstr>Thumbnail Preview (cont.)</vt:lpstr>
      <vt:lpstr>Resource Card</vt:lpstr>
      <vt:lpstr>Resource Card (cont.)</vt:lpstr>
      <vt:lpstr>Rating Resources</vt:lpstr>
      <vt:lpstr>Forums</vt:lpstr>
      <vt:lpstr>Digital Library  </vt:lpstr>
      <vt:lpstr>Sample Resource #1:  Understanding the Individual Student Assessment Accessibility Profile (ISAAP)</vt:lpstr>
      <vt:lpstr>Sample Resource #1: ISAAP Module</vt:lpstr>
      <vt:lpstr>Sample Resource #2:  Pythagorean Theorem:  Act On Evidence </vt:lpstr>
      <vt:lpstr>Sample Resource #2:  Pythagorean Theorem:  Act On Evidence</vt:lpstr>
      <vt:lpstr>Sample Resource #3:   Characters, Settings, and Major Events:   Clarify Intended Learning</vt:lpstr>
      <vt:lpstr>Sample Resource #3:   Characters, Settings, and Major Events:  Clarify Intended Learning</vt:lpstr>
    </vt:vector>
  </TitlesOfParts>
  <Company>GMMB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Richards</dc:creator>
  <cp:lastModifiedBy>SCUSD</cp:lastModifiedBy>
  <cp:revision>767</cp:revision>
  <cp:lastPrinted>2012-09-17T22:40:25Z</cp:lastPrinted>
  <dcterms:created xsi:type="dcterms:W3CDTF">2013-02-20T12:54:22Z</dcterms:created>
  <dcterms:modified xsi:type="dcterms:W3CDTF">2015-01-22T17:03:37Z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0x01010085006B61285DA54D985F6EF31F98CD5E</vt:lpwstr>
  </property>
  <property fmtid="{D5CDD505-2E9C-101B-9397-08002B2CF9AE}" pid="3" name="Type of Document">
    <vt:lpwstr>Presentation</vt:lpwstr>
  </property>
</Properties>
</file>