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9"/>
  </p:notesMasterIdLst>
  <p:handoutMasterIdLst>
    <p:handoutMasterId r:id="rId10"/>
  </p:handoutMasterIdLst>
  <p:sldIdLst>
    <p:sldId id="405" r:id="rId3"/>
    <p:sldId id="423" r:id="rId4"/>
    <p:sldId id="406" r:id="rId5"/>
    <p:sldId id="425" r:id="rId6"/>
    <p:sldId id="424" r:id="rId7"/>
    <p:sldId id="426" r:id="rId8"/>
  </p:sldIdLst>
  <p:sldSz cx="9829800" cy="7315200"/>
  <p:notesSz cx="6950075" cy="9236075"/>
  <p:defaultTextStyle>
    <a:defPPr>
      <a:defRPr lang="en-US"/>
    </a:defPPr>
    <a:lvl1pPr marL="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04">
          <p15:clr>
            <a:srgbClr val="A4A3A4"/>
          </p15:clr>
        </p15:guide>
        <p15:guide id="2" pos="3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>
        <p:scale>
          <a:sx n="110" d="100"/>
          <a:sy n="110" d="100"/>
        </p:scale>
        <p:origin x="306" y="-72"/>
      </p:cViewPr>
      <p:guideLst>
        <p:guide orient="horz" pos="2304"/>
        <p:guide pos="3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7E070-0954-4E6B-A953-1F74F70B0E8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378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CFFCC-51EF-4D03-9720-4C976BF68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50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11699" cy="463407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4"/>
            <a:ext cx="3011699" cy="463407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r">
              <a:defRPr sz="1200"/>
            </a:lvl1pPr>
          </a:lstStyle>
          <a:p>
            <a:fld id="{3B00B56A-1FF1-4473-BD78-3B9FB34FA2F8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154113"/>
            <a:ext cx="419100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2" tIns="46235" rIns="92472" bIns="462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5"/>
            <a:ext cx="5560060" cy="3636705"/>
          </a:xfrm>
          <a:prstGeom prst="rect">
            <a:avLst/>
          </a:prstGeom>
        </p:spPr>
        <p:txBody>
          <a:bodyPr vert="horz" lIns="92472" tIns="46235" rIns="92472" bIns="4623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r">
              <a:defRPr sz="1200"/>
            </a:lvl1pPr>
          </a:lstStyle>
          <a:p>
            <a:fld id="{6F81C11A-4A62-4E2C-9802-7B45E53D1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8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9538" y="1154113"/>
            <a:ext cx="4191000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47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Explain the four points. 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Activity:</a:t>
            </a:r>
          </a:p>
          <a:p>
            <a:pPr eaLnBrk="1" hangingPunct="1"/>
            <a:r>
              <a:rPr lang="en-US" altLang="en-US" smtClean="0"/>
              <a:t>Find a neighbor and ask him or her to tell you the four things that makes ELAC and ELAC.  You have two minutes each person.  When you hear, clap, clap….clap, clap, clap, I want you to stop talking and look at me.  Ensure understanding and repeat directions:</a:t>
            </a:r>
          </a:p>
          <a:p>
            <a:pPr eaLnBrk="1" hangingPunct="1"/>
            <a:r>
              <a:rPr lang="en-US" altLang="en-US" smtClean="0"/>
              <a:t>1. Tell your neighbor the four things that make ELAC and ELAC.  2.  Each person has 2 minutes.  3.  Ready… go!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6CF1DA-1EC2-483E-90F6-B3910806E95A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26629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Explain the four points. 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Activity:</a:t>
            </a:r>
          </a:p>
          <a:p>
            <a:pPr eaLnBrk="1" hangingPunct="1"/>
            <a:r>
              <a:rPr lang="en-US" altLang="en-US" smtClean="0"/>
              <a:t>Find a neighbor and ask him or her to tell you the four things that makes ELAC and ELAC.  You have two minutes each person.  When you hear, clap, clap….clap, clap, clap, I want you to stop talking and look at me.  Ensure understanding and repeat directions:</a:t>
            </a:r>
          </a:p>
          <a:p>
            <a:pPr eaLnBrk="1" hangingPunct="1"/>
            <a:r>
              <a:rPr lang="en-US" altLang="en-US" smtClean="0"/>
              <a:t>1. Tell your neighbor the four things that make ELAC and ELAC.  2.  Each person has 2 minutes.  3.  Ready… go!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6CF1DA-1EC2-483E-90F6-B3910806E95A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26629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Explain the four points. 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Activity:</a:t>
            </a:r>
          </a:p>
          <a:p>
            <a:pPr eaLnBrk="1" hangingPunct="1"/>
            <a:r>
              <a:rPr lang="en-US" altLang="en-US" smtClean="0"/>
              <a:t>Find a neighbor and ask him or her to tell you the four things that makes ELAC and ELAC.  You have two minutes each person.  When you hear, clap, clap….clap, clap, clap, I want you to stop talking and look at me.  Ensure understanding and repeat directions:</a:t>
            </a:r>
          </a:p>
          <a:p>
            <a:pPr eaLnBrk="1" hangingPunct="1"/>
            <a:r>
              <a:rPr lang="en-US" altLang="en-US" smtClean="0"/>
              <a:t>1. Tell your neighbor the four things that make ELAC and ELAC.  2.  Each person has 2 minutes.  3.  Ready… go!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6CF1DA-1EC2-483E-90F6-B3910806E95A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26629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Explain the four points. 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Activity:</a:t>
            </a:r>
          </a:p>
          <a:p>
            <a:pPr eaLnBrk="1" hangingPunct="1"/>
            <a:r>
              <a:rPr lang="en-US" altLang="en-US" smtClean="0"/>
              <a:t>Find a neighbor and ask him or her to tell you the four things that makes ELAC and ELAC.  You have two minutes each person.  When you hear, clap, clap….clap, clap, clap, I want you to stop talking and look at me.  Ensure understanding and repeat directions:</a:t>
            </a:r>
          </a:p>
          <a:p>
            <a:pPr eaLnBrk="1" hangingPunct="1"/>
            <a:r>
              <a:rPr lang="en-US" altLang="en-US" smtClean="0"/>
              <a:t>1. Tell your neighbor the four things that make ELAC and ELAC.  2.  Each person has 2 minutes.  3.  Ready… go!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6CF1DA-1EC2-483E-90F6-B3910806E95A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26629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688"/>
            </a:lvl1pPr>
            <a:lvl2pPr marL="512067" indent="0" algn="ctr">
              <a:buNone/>
              <a:defRPr sz="2240"/>
            </a:lvl2pPr>
            <a:lvl3pPr marL="1024134" indent="0" algn="ctr">
              <a:buNone/>
              <a:defRPr sz="2017"/>
            </a:lvl3pPr>
            <a:lvl4pPr marL="1536202" indent="0" algn="ctr">
              <a:buNone/>
              <a:defRPr sz="1792"/>
            </a:lvl4pPr>
            <a:lvl5pPr marL="2048269" indent="0" algn="ctr">
              <a:buNone/>
              <a:defRPr sz="1792"/>
            </a:lvl5pPr>
            <a:lvl6pPr marL="2560336" indent="0" algn="ctr">
              <a:buNone/>
              <a:defRPr sz="1792"/>
            </a:lvl6pPr>
            <a:lvl7pPr marL="3072403" indent="0" algn="ctr">
              <a:buNone/>
              <a:defRPr sz="1792"/>
            </a:lvl7pPr>
            <a:lvl8pPr marL="3584470" indent="0" algn="ctr">
              <a:buNone/>
              <a:defRPr sz="1792"/>
            </a:lvl8pPr>
            <a:lvl9pPr marL="4096538" indent="0" algn="ctr">
              <a:buNone/>
              <a:defRPr sz="17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90416-30FE-453B-8F93-729C745DCEFF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3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A1C5-2681-4D08-BB94-897C5DE7092B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2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802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E4A-3C68-4512-9875-412614D33F11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2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F9B1-A665-4F40-ADF6-8DEBFED93A72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D0C5-B6DB-4F09-AEAC-AF27CE7DA767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98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22"/>
            <a:ext cx="8478203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29"/>
            <a:ext cx="8478203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43C9-B7B9-43CA-BED3-78051367514C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4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9D6C-DEDE-455B-B317-E743874B431B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68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1"/>
            <a:ext cx="4158466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7" y="1793241"/>
            <a:ext cx="4178945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7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1162C-2200-462F-A45E-9DBB9D16AC0B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65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C619-9FF7-4C28-B7FB-20DCB3C8A161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66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4352-BF3E-419F-B2D5-B14E75742D6E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0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55"/>
            <a:ext cx="4976336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6E86-F36B-4FC9-8070-F016453AA363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6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1A92-0AD3-4B01-BA69-70CBA1509C6A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69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55"/>
            <a:ext cx="4976336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9344-5981-481E-BD34-0561608974E5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71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9F23-557F-4047-A055-6EA3D73ABE86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1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1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799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7B38-60FC-4003-B4F1-A0A1FB04FA53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0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026D8-319E-462C-9067-EA86DA6511EA}" type="datetime1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Spanish/Recclassifying EL PP/CG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32"/>
            <a:ext cx="8478203" cy="3042919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39"/>
            <a:ext cx="8478203" cy="1600199"/>
          </a:xfrm>
        </p:spPr>
        <p:txBody>
          <a:bodyPr/>
          <a:lstStyle>
            <a:lvl1pPr marL="0" indent="0">
              <a:buNone/>
              <a:defRPr sz="2688">
                <a:solidFill>
                  <a:schemeClr val="tx1"/>
                </a:solidFill>
              </a:defRPr>
            </a:lvl1pPr>
            <a:lvl2pPr marL="51206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024134" indent="0">
              <a:buNone/>
              <a:defRPr sz="2017">
                <a:solidFill>
                  <a:schemeClr val="tx1">
                    <a:tint val="75000"/>
                  </a:schemeClr>
                </a:solidFill>
              </a:defRPr>
            </a:lvl3pPr>
            <a:lvl4pPr marL="1536202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4pPr>
            <a:lvl5pPr marL="2048269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5pPr>
            <a:lvl6pPr marL="2560336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6pPr>
            <a:lvl7pPr marL="3072403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7pPr>
            <a:lvl8pPr marL="358447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8pPr>
            <a:lvl9pPr marL="4096538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1197-C6AA-42B0-A84E-62DFCA83E0B3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0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584D-9211-4C8A-A848-46F1E34F757B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4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71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2"/>
            <a:ext cx="4158466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9" y="1793242"/>
            <a:ext cx="4178945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9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1F25-CBC8-4EF6-926E-ABEEE5E21F40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9F1D-6E53-4EEB-850B-527E8DE1532E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1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582C-E7D7-4E58-8DA3-15BD7B586B29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65"/>
            <a:ext cx="4976336" cy="5198533"/>
          </a:xfrm>
        </p:spPr>
        <p:txBody>
          <a:bodyPr/>
          <a:lstStyle>
            <a:lvl1pPr>
              <a:defRPr sz="3584"/>
            </a:lvl1pPr>
            <a:lvl2pPr>
              <a:defRPr sz="3136"/>
            </a:lvl2pPr>
            <a:lvl3pPr>
              <a:defRPr sz="2688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CF02-A525-4C27-B34E-7E5B52CB9A27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65"/>
            <a:ext cx="4976336" cy="5198533"/>
          </a:xfrm>
        </p:spPr>
        <p:txBody>
          <a:bodyPr anchor="t"/>
          <a:lstStyle>
            <a:lvl1pPr marL="0" indent="0">
              <a:buNone/>
              <a:defRPr sz="3584"/>
            </a:lvl1pPr>
            <a:lvl2pPr marL="512067" indent="0">
              <a:buNone/>
              <a:defRPr sz="3136"/>
            </a:lvl2pPr>
            <a:lvl3pPr marL="1024134" indent="0">
              <a:buNone/>
              <a:defRPr sz="2688"/>
            </a:lvl3pPr>
            <a:lvl4pPr marL="1536202" indent="0">
              <a:buNone/>
              <a:defRPr sz="2240"/>
            </a:lvl4pPr>
            <a:lvl5pPr marL="2048269" indent="0">
              <a:buNone/>
              <a:defRPr sz="2240"/>
            </a:lvl5pPr>
            <a:lvl6pPr marL="2560336" indent="0">
              <a:buNone/>
              <a:defRPr sz="2240"/>
            </a:lvl6pPr>
            <a:lvl7pPr marL="3072403" indent="0">
              <a:buNone/>
              <a:defRPr sz="2240"/>
            </a:lvl7pPr>
            <a:lvl8pPr marL="3584470" indent="0">
              <a:buNone/>
              <a:defRPr sz="2240"/>
            </a:lvl8pPr>
            <a:lvl9pPr marL="4096538" indent="0">
              <a:buNone/>
              <a:defRPr sz="224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636D-9A0D-4822-A47B-48DC0E03E256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8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800" y="389471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00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C127-3516-4EB0-9249-EB1FCD69E281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2" y="678011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0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024134" rtl="0" eaLnBrk="1" latinLnBrk="0" hangingPunct="1">
        <a:lnSpc>
          <a:spcPct val="90000"/>
        </a:lnSpc>
        <a:spcBef>
          <a:spcPct val="0"/>
        </a:spcBef>
        <a:buNone/>
        <a:defRPr sz="4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5" indent="-256035" algn="l" defTabSz="1024134" rtl="0" eaLnBrk="1" latinLnBrk="0" hangingPunct="1">
        <a:lnSpc>
          <a:spcPct val="90000"/>
        </a:lnSpc>
        <a:spcBef>
          <a:spcPts val="112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6810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9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792236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304303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816371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328438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840505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35257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1pPr>
      <a:lvl2pPr marL="512067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2pPr>
      <a:lvl3pPr marL="1024134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3pPr>
      <a:lvl4pPr marL="1536202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048269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560336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072403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58447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096538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799" y="389468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99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83CE7-3159-45A6-8728-5B267F002FE7}" type="datetime1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1" y="678010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Spanish/Recclassifying EL PP/CG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7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95230" y="6868310"/>
            <a:ext cx="2304289" cy="408940"/>
          </a:xfrm>
        </p:spPr>
        <p:txBody>
          <a:bodyPr/>
          <a:lstStyle/>
          <a:p>
            <a:pPr algn="r"/>
            <a:endParaRPr lang="en-US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fld id="{7A059683-00B4-4106-94BE-DCBE475237DC}" type="slidenum">
              <a:rPr lang="en-US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</a:t>
            </a:fld>
            <a:endParaRPr lang="en-US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57325" y="3422650"/>
            <a:ext cx="69342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rgbClr val="404040"/>
                </a:solidFill>
                <a:latin typeface="Book Antiqua" pitchFamily="18" charset="0"/>
              </a:defRPr>
            </a:lvl1pPr>
            <a:lvl2pPr marL="742950" indent="-285750">
              <a:defRPr sz="2000">
                <a:solidFill>
                  <a:srgbClr val="404040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600200" indent="-228600">
              <a:defRPr sz="1600">
                <a:solidFill>
                  <a:srgbClr val="404040"/>
                </a:solidFill>
                <a:latin typeface="Book Antiqua" pitchFamily="18" charset="0"/>
              </a:defRPr>
            </a:lvl4pPr>
            <a:lvl5pPr marL="2057400" indent="-228600">
              <a:defRPr sz="1400">
                <a:solidFill>
                  <a:srgbClr val="40404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es-ES" altLang="en-US" sz="1600" b="1" dirty="0" smtClean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Presentado por </a:t>
            </a:r>
          </a:p>
          <a:p>
            <a:pPr algn="ctr">
              <a:spcBef>
                <a:spcPct val="25000"/>
              </a:spcBef>
            </a:pPr>
            <a:r>
              <a:rPr lang="es-ES" altLang="en-US" sz="2400" b="1" dirty="0" smtClean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Oficina de Asuntos Académicos</a:t>
            </a:r>
          </a:p>
          <a:p>
            <a:pPr algn="ctr">
              <a:spcBef>
                <a:spcPct val="25000"/>
              </a:spcBef>
            </a:pPr>
            <a:r>
              <a:rPr lang="es-ES" altLang="en-US" sz="2800" b="1" dirty="0" smtClean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Departamento de Alfabetización Multilingüe</a:t>
            </a:r>
            <a:endParaRPr lang="es-ES" altLang="en-US" sz="28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3350" y="1447800"/>
            <a:ext cx="94297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4800" b="1" dirty="0" smtClean="0">
                <a:solidFill>
                  <a:srgbClr val="00B050"/>
                </a:solidFill>
                <a:latin typeface="Garamond" pitchFamily="18" charset="0"/>
              </a:rPr>
              <a:t>La Reclasificación de Estudiantes Aprendices del Inglés en SCUSD</a:t>
            </a:r>
            <a:endParaRPr lang="es-ES" altLang="en-US" sz="4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Spanish/</a:t>
            </a:r>
            <a:r>
              <a:rPr lang="en-US" dirty="0" err="1" smtClean="0"/>
              <a:t>Recclassifying</a:t>
            </a:r>
            <a:r>
              <a:rPr lang="en-US" dirty="0" smtClean="0"/>
              <a:t> EL PP/CG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6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1924" y="914400"/>
            <a:ext cx="94392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 smtClean="0"/>
              <a:t>Cuatro Requisitos Legales para la Reclasificación de Estudiantes y Cómo SCUSD Cumple con Estos Requisitos</a:t>
            </a:r>
            <a:endParaRPr lang="es-ES" sz="3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699592"/>
              </p:ext>
            </p:extLst>
          </p:nvPr>
        </p:nvGraphicFramePr>
        <p:xfrm>
          <a:off x="743872" y="2021616"/>
          <a:ext cx="8572500" cy="5091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1700"/>
                <a:gridCol w="2590800"/>
              </a:tblGrid>
              <a:tr h="485776">
                <a:tc>
                  <a:txBody>
                    <a:bodyPr/>
                    <a:lstStyle/>
                    <a:p>
                      <a:r>
                        <a:rPr lang="en-US" dirty="0" smtClean="0"/>
                        <a:t>REQUISITO LEGAL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SCUSD</a:t>
                      </a:r>
                      <a:endParaRPr lang="en-US" dirty="0"/>
                    </a:p>
                  </a:txBody>
                  <a:tcPr/>
                </a:tc>
              </a:tr>
              <a:tr h="1596121">
                <a:tc>
                  <a:txBody>
                    <a:bodyPr/>
                    <a:lstStyle/>
                    <a:p>
                      <a:pPr marL="0" marR="0" lvl="0" indent="0" algn="l" defTabSz="975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92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evaluación del dominio del idioma inglés utilizando un</a:t>
                      </a:r>
                      <a:r>
                        <a:rPr lang="es-ES" sz="192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instrumento </a:t>
                      </a:r>
                      <a:r>
                        <a:rPr lang="es-ES" sz="192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imparcial</a:t>
                      </a:r>
                      <a:r>
                        <a:rPr lang="es-ES" sz="192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s-ES" sz="192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evaluación, incluyendo pero sin limitarse a, el examen estatal del desarrollo del idioma inglés.</a:t>
                      </a:r>
                      <a:endParaRPr lang="es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 smtClean="0"/>
                        <a:t>CELDT </a:t>
                      </a:r>
                    </a:p>
                    <a:p>
                      <a:r>
                        <a:rPr lang="es-ES" sz="192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Puntaje general de </a:t>
                      </a:r>
                      <a:r>
                        <a:rPr lang="es-ES" sz="1920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Preavanzado</a:t>
                      </a:r>
                      <a:r>
                        <a:rPr lang="es-ES" sz="192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Avanzado, sin sub-puntajes menores </a:t>
                      </a:r>
                      <a:r>
                        <a:rPr lang="es-ES" sz="192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s-ES" sz="192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Intermedio.</a:t>
                      </a:r>
                      <a:endParaRPr lang="es-ES" sz="192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26006">
                <a:tc>
                  <a:txBody>
                    <a:bodyPr/>
                    <a:lstStyle/>
                    <a:p>
                      <a:pPr marL="0" marR="0" lvl="0" indent="0" algn="l" defTabSz="975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92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evaluación de destrezas básicas en lengua y literatura en inglés, usando un</a:t>
                      </a:r>
                      <a:r>
                        <a:rPr lang="es-ES" sz="192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instrumento </a:t>
                      </a:r>
                      <a:r>
                        <a:rPr lang="es-ES" sz="192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imparcial</a:t>
                      </a:r>
                      <a:r>
                        <a:rPr lang="es-ES" sz="192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s-ES" sz="192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evaluación y </a:t>
                      </a:r>
                      <a:r>
                        <a:rPr lang="es-ES" sz="192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comparar su</a:t>
                      </a:r>
                      <a:r>
                        <a:rPr lang="es-ES" sz="192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rendimiento</a:t>
                      </a:r>
                      <a:r>
                        <a:rPr lang="es-ES" sz="192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92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  <a:r>
                        <a:rPr lang="es-ES" sz="192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92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sus </a:t>
                      </a:r>
                      <a:r>
                        <a:rPr lang="es-ES" sz="192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compañeros.</a:t>
                      </a:r>
                      <a:endParaRPr lang="es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 smtClean="0"/>
                        <a:t>CAASPP o Examen Referencial</a:t>
                      </a:r>
                      <a:r>
                        <a:rPr lang="es-ES" baseline="0" noProof="0" dirty="0" smtClean="0"/>
                        <a:t> del Distrito o CAHSEE</a:t>
                      </a:r>
                      <a:endParaRPr lang="es-ES" noProof="0" dirty="0"/>
                    </a:p>
                  </a:txBody>
                  <a:tcPr/>
                </a:tc>
              </a:tr>
              <a:tr h="485776">
                <a:tc>
                  <a:txBody>
                    <a:bodyPr/>
                    <a:lstStyle/>
                    <a:p>
                      <a:r>
                        <a:rPr lang="es-ES" sz="192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Evaluación del maestro</a:t>
                      </a:r>
                      <a:endParaRPr lang="es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 smtClean="0"/>
                        <a:t>El maestro está de acuerdo</a:t>
                      </a:r>
                      <a:endParaRPr lang="es-ES" noProof="0" dirty="0"/>
                    </a:p>
                  </a:txBody>
                  <a:tcPr/>
                </a:tc>
              </a:tr>
              <a:tr h="855891">
                <a:tc>
                  <a:txBody>
                    <a:bodyPr/>
                    <a:lstStyle/>
                    <a:p>
                      <a:r>
                        <a:rPr lang="es-ES" noProof="0" dirty="0" smtClean="0"/>
                        <a:t>Consulta y opinión de los padres</a:t>
                      </a:r>
                      <a:endParaRPr lang="es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 smtClean="0"/>
                        <a:t>Los padres están</a:t>
                      </a:r>
                      <a:r>
                        <a:rPr lang="es-ES" baseline="0" noProof="0" dirty="0" smtClean="0"/>
                        <a:t> de acuerdo</a:t>
                      </a:r>
                      <a:endParaRPr lang="es-ES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2686050"/>
            <a:ext cx="285750" cy="4503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11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r>
              <a:rPr lang="en-US" dirty="0" smtClean="0"/>
              <a:t>2</a:t>
            </a:r>
          </a:p>
          <a:p>
            <a:endParaRPr lang="en-US" sz="1400" dirty="0"/>
          </a:p>
          <a:p>
            <a:endParaRPr lang="en-US" sz="1600" dirty="0" smtClean="0"/>
          </a:p>
          <a:p>
            <a:endParaRPr lang="en-US" dirty="0" smtClean="0"/>
          </a:p>
          <a:p>
            <a:r>
              <a:rPr lang="en-US" dirty="0" smtClean="0"/>
              <a:t>3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Spanish/Recclassifying EL PP/CG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7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404040"/>
                </a:solidFill>
                <a:latin typeface="Book Antiqua" pitchFamily="18" charset="0"/>
              </a:defRPr>
            </a:lvl1pPr>
            <a:lvl2pPr marL="795997" indent="-306153">
              <a:defRPr sz="2100">
                <a:solidFill>
                  <a:srgbClr val="404040"/>
                </a:solidFill>
                <a:latin typeface="Book Antiqua" pitchFamily="18" charset="0"/>
              </a:defRPr>
            </a:lvl2pPr>
            <a:lvl3pPr marL="1224610" indent="-244922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714454" indent="-244922">
              <a:defRPr sz="1700">
                <a:solidFill>
                  <a:srgbClr val="404040"/>
                </a:solidFill>
                <a:latin typeface="Book Antiqua" pitchFamily="18" charset="0"/>
              </a:defRPr>
            </a:lvl4pPr>
            <a:lvl5pPr marL="2204298" indent="-244922">
              <a:defRPr sz="1500">
                <a:solidFill>
                  <a:srgbClr val="404040"/>
                </a:solidFill>
                <a:latin typeface="Book Antiqua" pitchFamily="18" charset="0"/>
              </a:defRPr>
            </a:lvl5pPr>
            <a:lvl6pPr marL="2694142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6pPr>
            <a:lvl7pPr marL="3183987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7pPr>
            <a:lvl8pPr marL="3673831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8pPr>
            <a:lvl9pPr marL="4163675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fld id="{80B7E23F-D9E9-4B1F-B986-3CF691F90F07}" type="slidenum">
              <a:rPr lang="en-US" altLang="en-US" sz="1500">
                <a:solidFill>
                  <a:schemeClr val="tx1"/>
                </a:solidFill>
                <a:latin typeface="Times New Roman" pitchFamily="18" charset="0"/>
              </a:rPr>
              <a:pPr/>
              <a:t>3</a:t>
            </a:fld>
            <a:endParaRPr lang="en-US" altLang="en-US" sz="15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04009" y="1035050"/>
            <a:ext cx="8191500" cy="5364480"/>
          </a:xfrm>
        </p:spPr>
        <p:txBody>
          <a:bodyPr/>
          <a:lstStyle/>
          <a:p>
            <a:pPr marL="47624" indent="0" algn="ctr">
              <a:lnSpc>
                <a:spcPct val="80000"/>
              </a:lnSpc>
              <a:buNone/>
            </a:pPr>
            <a:endParaRPr lang="en-US" altLang="en-US" sz="1500" b="1" dirty="0">
              <a:latin typeface="Garamond" pitchFamily="18" charset="0"/>
            </a:endParaRPr>
          </a:p>
          <a:p>
            <a:pPr marL="47624" indent="0">
              <a:lnSpc>
                <a:spcPct val="80000"/>
              </a:lnSpc>
              <a:buNone/>
            </a:pPr>
            <a:endParaRPr lang="en-US" altLang="en-US" sz="1500" dirty="0"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0839450" y="7550785"/>
            <a:ext cx="4667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0991850" y="7703185"/>
            <a:ext cx="4667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933450"/>
            <a:ext cx="8848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00B050"/>
                </a:solidFill>
              </a:rPr>
              <a:t>Proceso de Reclasificación de Estudiantes de SCUSD </a:t>
            </a:r>
            <a:endParaRPr lang="es-ES" sz="32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1543050"/>
            <a:ext cx="88487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2200" dirty="0" smtClean="0"/>
              <a:t>La Oficina de Estrategias e Innovaciones baja la lista de los estudiantes que califican para ser reclasificados en base a los Requisitos 1 y 2 . El Departamento de Alfabetización Multilingüe avisa a las escuelas que sus listas han sido preparadas.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200" dirty="0" smtClean="0"/>
              <a:t>El representante de EL de la escuela inicia el proceso de reclasificación </a:t>
            </a:r>
            <a:r>
              <a:rPr lang="es-ES" sz="2200" dirty="0" smtClean="0"/>
              <a:t>en la </a:t>
            </a:r>
            <a:r>
              <a:rPr lang="es-ES" sz="2200" dirty="0" smtClean="0"/>
              <a:t>base de datos </a:t>
            </a:r>
            <a:r>
              <a:rPr lang="es-ES" sz="2200" dirty="0" err="1" smtClean="0"/>
              <a:t>Illuminate</a:t>
            </a:r>
            <a:r>
              <a:rPr lang="es-ES" sz="2200" dirty="0" smtClean="0"/>
              <a:t>.</a:t>
            </a:r>
          </a:p>
          <a:p>
            <a:pPr marL="947000" lvl="1" indent="-457200">
              <a:buFont typeface="+mj-lt"/>
              <a:buAutoNum type="alphaLcParenR"/>
            </a:pPr>
            <a:r>
              <a:rPr lang="es-ES" sz="1600" dirty="0" smtClean="0"/>
              <a:t>El representante de EL de la escuela pide las recomendaciones de los </a:t>
            </a:r>
            <a:r>
              <a:rPr lang="es-ES" sz="1600" b="1" dirty="0" smtClean="0"/>
              <a:t>maestros.</a:t>
            </a:r>
            <a:endParaRPr lang="es-ES" sz="1600" dirty="0" smtClean="0"/>
          </a:p>
          <a:p>
            <a:pPr marL="1493950" lvl="2" indent="-514350">
              <a:buFont typeface="+mj-lt"/>
              <a:buAutoNum type="romanLcPeriod"/>
            </a:pPr>
            <a:r>
              <a:rPr lang="es-ES" sz="1600" dirty="0" smtClean="0"/>
              <a:t>Si el maestro recomienda que “Sí”, el maestro o el representante EL de la escuela marca la recomendación en la base de datos </a:t>
            </a:r>
            <a:r>
              <a:rPr lang="es-ES" sz="1600" dirty="0" err="1" smtClean="0"/>
              <a:t>Illuminate</a:t>
            </a:r>
            <a:r>
              <a:rPr lang="es-ES" sz="1600" dirty="0" smtClean="0"/>
              <a:t>.</a:t>
            </a:r>
          </a:p>
          <a:p>
            <a:pPr marL="1493950" lvl="2" indent="-514350">
              <a:buFont typeface="+mj-lt"/>
              <a:buAutoNum type="romanLcPeriod"/>
            </a:pPr>
            <a:r>
              <a:rPr lang="es-ES" sz="1600" dirty="0" smtClean="0"/>
              <a:t>Si el maestro recomienda que “No”, </a:t>
            </a:r>
            <a:r>
              <a:rPr lang="es-ES" sz="1600" dirty="0" smtClean="0"/>
              <a:t>él</a:t>
            </a:r>
            <a:r>
              <a:rPr lang="es-ES" sz="1600" dirty="0" smtClean="0"/>
              <a:t> debe </a:t>
            </a:r>
            <a:r>
              <a:rPr lang="es-ES" sz="1600" dirty="0" smtClean="0"/>
              <a:t>dar evidencia, como los resultados de exámenes, para demostrar que el estudiante todavía no esta listo para ser reclasificado. La Directora del Departamento Multilingüe revisa estos casos, estudiante por estudiante, y toma </a:t>
            </a:r>
            <a:r>
              <a:rPr lang="es-ES" sz="1600" dirty="0" smtClean="0"/>
              <a:t>las</a:t>
            </a:r>
            <a:r>
              <a:rPr lang="es-ES" sz="1600" dirty="0" smtClean="0"/>
              <a:t> decisiones.</a:t>
            </a:r>
            <a:endParaRPr lang="es-ES" sz="1600" dirty="0" smtClean="0"/>
          </a:p>
          <a:p>
            <a:pPr marL="947000" lvl="1" indent="-457200">
              <a:buFont typeface="+mj-lt"/>
              <a:buAutoNum type="alphaLcParenR"/>
            </a:pPr>
            <a:r>
              <a:rPr lang="es-ES" sz="1600" dirty="0" smtClean="0"/>
              <a:t>El representante de EL de la escuela pide a los </a:t>
            </a:r>
            <a:r>
              <a:rPr lang="es-ES" sz="1600" b="1" dirty="0" smtClean="0"/>
              <a:t>padres/tutores</a:t>
            </a:r>
            <a:r>
              <a:rPr lang="es-ES" sz="1600" dirty="0" smtClean="0"/>
              <a:t> que den sus recomendaciones. </a:t>
            </a:r>
          </a:p>
          <a:p>
            <a:pPr marL="1484313" lvl="1" indent="-511175">
              <a:buFont typeface="+mj-lt"/>
              <a:buAutoNum type="romanLcPeriod"/>
              <a:tabLst>
                <a:tab pos="1484313" algn="l"/>
              </a:tabLst>
            </a:pPr>
            <a:r>
              <a:rPr lang="es-ES" sz="1600" dirty="0" smtClean="0"/>
              <a:t>Si los padres recomiendan que “Sí”, el representante EL de la escuela marca la recomendación </a:t>
            </a:r>
            <a:r>
              <a:rPr lang="es-ES" sz="1600" dirty="0" smtClean="0"/>
              <a:t>y pone la fecha en </a:t>
            </a:r>
            <a:r>
              <a:rPr lang="es-ES" sz="1600" dirty="0" smtClean="0"/>
              <a:t>la base de datos </a:t>
            </a:r>
            <a:r>
              <a:rPr lang="es-ES" sz="1600" dirty="0" err="1" smtClean="0"/>
              <a:t>Illuminate</a:t>
            </a:r>
            <a:r>
              <a:rPr lang="es-ES" sz="1600" dirty="0" smtClean="0"/>
              <a:t>.</a:t>
            </a:r>
          </a:p>
          <a:p>
            <a:pPr marL="1484313" lvl="1" indent="-511175">
              <a:buFont typeface="+mj-lt"/>
              <a:buAutoNum type="romanLcPeriod"/>
              <a:tabLst>
                <a:tab pos="1484313" algn="l"/>
              </a:tabLst>
            </a:pPr>
            <a:r>
              <a:rPr lang="es-ES" sz="1600" dirty="0" smtClean="0"/>
              <a:t>Si los padres recomiendan que “No,” la Directora del Departamento Multilingüe se pone en contacto con los padres para hablar sobre esto.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Spanish/</a:t>
            </a:r>
            <a:r>
              <a:rPr lang="en-US" dirty="0" err="1" smtClean="0"/>
              <a:t>Recclassifying</a:t>
            </a:r>
            <a:r>
              <a:rPr lang="en-US" dirty="0" smtClean="0"/>
              <a:t> EL PP/CG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93613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404040"/>
                </a:solidFill>
                <a:latin typeface="Book Antiqua" pitchFamily="18" charset="0"/>
              </a:defRPr>
            </a:lvl1pPr>
            <a:lvl2pPr marL="795997" indent="-306153">
              <a:defRPr sz="2100">
                <a:solidFill>
                  <a:srgbClr val="404040"/>
                </a:solidFill>
                <a:latin typeface="Book Antiqua" pitchFamily="18" charset="0"/>
              </a:defRPr>
            </a:lvl2pPr>
            <a:lvl3pPr marL="1224610" indent="-244922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714454" indent="-244922">
              <a:defRPr sz="1700">
                <a:solidFill>
                  <a:srgbClr val="404040"/>
                </a:solidFill>
                <a:latin typeface="Book Antiqua" pitchFamily="18" charset="0"/>
              </a:defRPr>
            </a:lvl4pPr>
            <a:lvl5pPr marL="2204298" indent="-244922">
              <a:defRPr sz="1500">
                <a:solidFill>
                  <a:srgbClr val="404040"/>
                </a:solidFill>
                <a:latin typeface="Book Antiqua" pitchFamily="18" charset="0"/>
              </a:defRPr>
            </a:lvl5pPr>
            <a:lvl6pPr marL="2694142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6pPr>
            <a:lvl7pPr marL="3183987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7pPr>
            <a:lvl8pPr marL="3673831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8pPr>
            <a:lvl9pPr marL="4163675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fld id="{80B7E23F-D9E9-4B1F-B986-3CF691F90F07}" type="slidenum">
              <a:rPr lang="en-US" altLang="en-US" sz="1500">
                <a:solidFill>
                  <a:schemeClr val="tx1"/>
                </a:solidFill>
                <a:latin typeface="Times New Roman" pitchFamily="18" charset="0"/>
              </a:rPr>
              <a:pPr/>
              <a:t>4</a:t>
            </a:fld>
            <a:endParaRPr lang="en-US" altLang="en-US" sz="15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04009" y="1035050"/>
            <a:ext cx="8191500" cy="5364480"/>
          </a:xfrm>
        </p:spPr>
        <p:txBody>
          <a:bodyPr/>
          <a:lstStyle/>
          <a:p>
            <a:pPr marL="47624" indent="0" algn="ctr">
              <a:lnSpc>
                <a:spcPct val="80000"/>
              </a:lnSpc>
              <a:buNone/>
            </a:pPr>
            <a:r>
              <a:rPr lang="es-E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Illuminate</a:t>
            </a:r>
            <a:r>
              <a:rPr lang="es-E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por Internet</a:t>
            </a:r>
          </a:p>
          <a:p>
            <a:pPr marL="47624" indent="0" algn="ctr">
              <a:lnSpc>
                <a:spcPct val="80000"/>
              </a:lnSpc>
              <a:buNone/>
            </a:pPr>
            <a:endParaRPr lang="en-US" altLang="en-US" sz="1500" b="1" dirty="0">
              <a:latin typeface="Garamond" pitchFamily="18" charset="0"/>
            </a:endParaRPr>
          </a:p>
          <a:p>
            <a:pPr marL="47624" indent="0">
              <a:lnSpc>
                <a:spcPct val="80000"/>
              </a:lnSpc>
              <a:buNone/>
            </a:pPr>
            <a:endParaRPr lang="en-US" altLang="en-US" sz="1500" dirty="0"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2168574" y="1811915"/>
            <a:ext cx="5937250" cy="2109787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10839450" y="7550785"/>
            <a:ext cx="4667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Down Arrow 2"/>
          <p:cNvSpPr/>
          <p:nvPr/>
        </p:nvSpPr>
        <p:spPr>
          <a:xfrm rot="5082934" flipH="1">
            <a:off x="5722144" y="3241446"/>
            <a:ext cx="214313" cy="5978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0991850" y="7703185"/>
            <a:ext cx="4667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/>
        </p:nvPicPr>
        <p:blipFill>
          <a:blip r:embed="rId5"/>
          <a:stretch>
            <a:fillRect/>
          </a:stretch>
        </p:blipFill>
        <p:spPr>
          <a:xfrm>
            <a:off x="2168575" y="5080651"/>
            <a:ext cx="5943600" cy="1029970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 rot="5082934" flipH="1">
            <a:off x="7655719" y="5937020"/>
            <a:ext cx="214313" cy="5978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41474" y="2389733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1371699" y="5053823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Spanish/Recclassifying EL PP/CG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7680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404040"/>
                </a:solidFill>
                <a:latin typeface="Book Antiqua" pitchFamily="18" charset="0"/>
              </a:defRPr>
            </a:lvl1pPr>
            <a:lvl2pPr marL="795997" indent="-306153">
              <a:defRPr sz="2100">
                <a:solidFill>
                  <a:srgbClr val="404040"/>
                </a:solidFill>
                <a:latin typeface="Book Antiqua" pitchFamily="18" charset="0"/>
              </a:defRPr>
            </a:lvl2pPr>
            <a:lvl3pPr marL="1224610" indent="-244922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714454" indent="-244922">
              <a:defRPr sz="1700">
                <a:solidFill>
                  <a:srgbClr val="404040"/>
                </a:solidFill>
                <a:latin typeface="Book Antiqua" pitchFamily="18" charset="0"/>
              </a:defRPr>
            </a:lvl4pPr>
            <a:lvl5pPr marL="2204298" indent="-244922">
              <a:defRPr sz="1500">
                <a:solidFill>
                  <a:srgbClr val="404040"/>
                </a:solidFill>
                <a:latin typeface="Book Antiqua" pitchFamily="18" charset="0"/>
              </a:defRPr>
            </a:lvl5pPr>
            <a:lvl6pPr marL="2694142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6pPr>
            <a:lvl7pPr marL="3183987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7pPr>
            <a:lvl8pPr marL="3673831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8pPr>
            <a:lvl9pPr marL="4163675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fld id="{80B7E23F-D9E9-4B1F-B986-3CF691F90F07}" type="slidenum">
              <a:rPr lang="en-US" altLang="en-US" sz="1500">
                <a:solidFill>
                  <a:schemeClr val="tx1"/>
                </a:solidFill>
                <a:latin typeface="Times New Roman" pitchFamily="18" charset="0"/>
              </a:rPr>
              <a:pPr/>
              <a:t>5</a:t>
            </a:fld>
            <a:endParaRPr lang="en-US" altLang="en-US" sz="15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19150" y="996950"/>
            <a:ext cx="8191500" cy="5364480"/>
          </a:xfrm>
        </p:spPr>
        <p:txBody>
          <a:bodyPr/>
          <a:lstStyle/>
          <a:p>
            <a:pPr marL="47624" indent="0" algn="ctr">
              <a:lnSpc>
                <a:spcPct val="80000"/>
              </a:lnSpc>
              <a:buNone/>
            </a:pPr>
            <a:r>
              <a:rPr lang="es-E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Illuminate</a:t>
            </a:r>
            <a:r>
              <a:rPr lang="es-E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por Internet</a:t>
            </a:r>
          </a:p>
          <a:p>
            <a:pPr marL="47624" indent="0" algn="ctr">
              <a:lnSpc>
                <a:spcPct val="80000"/>
              </a:lnSpc>
              <a:buNone/>
            </a:pPr>
            <a:endParaRPr lang="en-US" altLang="en-US" sz="1500" b="1" dirty="0">
              <a:latin typeface="Garamond" pitchFamily="18" charset="0"/>
            </a:endParaRPr>
          </a:p>
          <a:p>
            <a:pPr marL="47624" indent="0">
              <a:lnSpc>
                <a:spcPct val="80000"/>
              </a:lnSpc>
              <a:buNone/>
            </a:pPr>
            <a:endParaRPr lang="en-US" altLang="en-US" sz="1500" dirty="0"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62" y="1842750"/>
            <a:ext cx="8602276" cy="48298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9200" y="2791539"/>
            <a:ext cx="100012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143762" y="3404447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9" name="Right Brace 8"/>
          <p:cNvSpPr/>
          <p:nvPr/>
        </p:nvSpPr>
        <p:spPr>
          <a:xfrm>
            <a:off x="3506153" y="3200399"/>
            <a:ext cx="295275" cy="1247775"/>
          </a:xfrm>
          <a:prstGeom prst="rightBrace">
            <a:avLst>
              <a:gd name="adj1" fmla="val 0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29049" y="3619500"/>
            <a:ext cx="3682795" cy="3892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Solamente el Coordinador de EL</a:t>
            </a:r>
            <a:endParaRPr lang="es-E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Spanish/Recclassifying EL PP/CG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472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404040"/>
                </a:solidFill>
                <a:latin typeface="Book Antiqua" pitchFamily="18" charset="0"/>
              </a:defRPr>
            </a:lvl1pPr>
            <a:lvl2pPr marL="795997" indent="-306153">
              <a:defRPr sz="2100">
                <a:solidFill>
                  <a:srgbClr val="404040"/>
                </a:solidFill>
                <a:latin typeface="Book Antiqua" pitchFamily="18" charset="0"/>
              </a:defRPr>
            </a:lvl2pPr>
            <a:lvl3pPr marL="1224610" indent="-244922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714454" indent="-244922">
              <a:defRPr sz="1700">
                <a:solidFill>
                  <a:srgbClr val="404040"/>
                </a:solidFill>
                <a:latin typeface="Book Antiqua" pitchFamily="18" charset="0"/>
              </a:defRPr>
            </a:lvl4pPr>
            <a:lvl5pPr marL="2204298" indent="-244922">
              <a:defRPr sz="1500">
                <a:solidFill>
                  <a:srgbClr val="404040"/>
                </a:solidFill>
                <a:latin typeface="Book Antiqua" pitchFamily="18" charset="0"/>
              </a:defRPr>
            </a:lvl5pPr>
            <a:lvl6pPr marL="2694142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6pPr>
            <a:lvl7pPr marL="3183987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7pPr>
            <a:lvl8pPr marL="3673831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8pPr>
            <a:lvl9pPr marL="4163675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fld id="{80B7E23F-D9E9-4B1F-B986-3CF691F90F07}" type="slidenum">
              <a:rPr lang="en-US" altLang="en-US" sz="1500">
                <a:solidFill>
                  <a:schemeClr val="tx1"/>
                </a:solidFill>
                <a:latin typeface="Times New Roman" pitchFamily="18" charset="0"/>
              </a:rPr>
              <a:pPr/>
              <a:t>6</a:t>
            </a:fld>
            <a:endParaRPr lang="en-US" altLang="en-US" sz="15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04009" y="1035050"/>
            <a:ext cx="8191500" cy="5364480"/>
          </a:xfrm>
        </p:spPr>
        <p:txBody>
          <a:bodyPr/>
          <a:lstStyle/>
          <a:p>
            <a:pPr marL="47624" indent="0" algn="ctr">
              <a:lnSpc>
                <a:spcPct val="80000"/>
              </a:lnSpc>
              <a:buNone/>
            </a:pPr>
            <a:endParaRPr lang="en-US" altLang="en-US" sz="1500" b="1" dirty="0">
              <a:latin typeface="Garamond" pitchFamily="18" charset="0"/>
            </a:endParaRPr>
          </a:p>
          <a:p>
            <a:pPr marL="47624" indent="0">
              <a:lnSpc>
                <a:spcPct val="80000"/>
              </a:lnSpc>
              <a:buNone/>
            </a:pPr>
            <a:endParaRPr lang="en-US" altLang="en-US" sz="1500" dirty="0"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0839450" y="7550785"/>
            <a:ext cx="4667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0991850" y="7703185"/>
            <a:ext cx="4667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933450"/>
            <a:ext cx="8848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rgbClr val="00B050"/>
                </a:solidFill>
              </a:rPr>
              <a:t>Proceso de Reclasificación de Estudiantes de SCUSD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1543050"/>
            <a:ext cx="8848725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s-ES" sz="2600" dirty="0" smtClean="0"/>
              <a:t>Cuando la escuela ha terminado de reclasificar a </a:t>
            </a:r>
            <a:r>
              <a:rPr lang="es-ES" sz="2600" smtClean="0"/>
              <a:t>todos </a:t>
            </a:r>
            <a:r>
              <a:rPr lang="es-ES" sz="2600" smtClean="0"/>
              <a:t>su</a:t>
            </a:r>
            <a:r>
              <a:rPr lang="es-ES" sz="2600" smtClean="0"/>
              <a:t>s </a:t>
            </a:r>
            <a:r>
              <a:rPr lang="es-ES" sz="2600" dirty="0" smtClean="0"/>
              <a:t>estudiantes que califican, el Departamento de Alfabetización Multilingüe cambia el estatus de los estudiantes de “EL” a “Reclasificado” en nuestro sistema de información estudiantil </a:t>
            </a:r>
            <a:r>
              <a:rPr lang="es-ES" sz="2600" dirty="0" err="1" smtClean="0"/>
              <a:t>Infinite</a:t>
            </a:r>
            <a:r>
              <a:rPr lang="es-ES" sz="2600" dirty="0" smtClean="0"/>
              <a:t> Campus.</a:t>
            </a:r>
          </a:p>
          <a:p>
            <a:pPr marL="457200" indent="-457200">
              <a:buFont typeface="+mj-lt"/>
              <a:buAutoNum type="arabicPeriod" startAt="3"/>
            </a:pPr>
            <a:endParaRPr lang="es-ES" sz="10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s-ES" sz="2600" dirty="0" smtClean="0"/>
              <a:t>La próxima vez que proporcionamos la información estudiantil al sistema de información estudiantil de California, los estudiantes son reclasificados y ya no deben tomar el examen CELDT.</a:t>
            </a:r>
          </a:p>
          <a:p>
            <a:pPr marL="457200" indent="-457200">
              <a:buFont typeface="+mj-lt"/>
              <a:buAutoNum type="arabicPeriod" startAt="3"/>
            </a:pPr>
            <a:endParaRPr lang="es-ES" sz="10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s-ES" sz="2600" dirty="0" smtClean="0"/>
              <a:t>El departamento de Alfabetización Multilingüe proporciona a las escuelas listas anuales de estudiantes reclasificados para darles seguimiento; cada estudiante es monitoreado por dos años.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Spanish/Recclassifying EL PP/CG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7864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6123</TotalTime>
  <Words>889</Words>
  <Application>Microsoft Office PowerPoint</Application>
  <PresentationFormat>Custom</PresentationFormat>
  <Paragraphs>93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A. Forrest</dc:creator>
  <cp:lastModifiedBy>SCUSD</cp:lastModifiedBy>
  <cp:revision>234</cp:revision>
  <cp:lastPrinted>2016-05-12T23:10:22Z</cp:lastPrinted>
  <dcterms:created xsi:type="dcterms:W3CDTF">2013-05-24T21:33:12Z</dcterms:created>
  <dcterms:modified xsi:type="dcterms:W3CDTF">2016-05-13T15:09:43Z</dcterms:modified>
</cp:coreProperties>
</file>