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87" r:id="rId2"/>
    <p:sldId id="297" r:id="rId3"/>
    <p:sldId id="339" r:id="rId4"/>
    <p:sldId id="361" r:id="rId5"/>
    <p:sldId id="296" r:id="rId6"/>
    <p:sldId id="362" r:id="rId7"/>
    <p:sldId id="363" r:id="rId8"/>
    <p:sldId id="341" r:id="rId9"/>
    <p:sldId id="359" r:id="rId10"/>
    <p:sldId id="366" r:id="rId11"/>
    <p:sldId id="369" r:id="rId12"/>
    <p:sldId id="368" r:id="rId13"/>
    <p:sldId id="343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3194" autoAdjust="0"/>
  </p:normalViewPr>
  <p:slideViewPr>
    <p:cSldViewPr>
      <p:cViewPr>
        <p:scale>
          <a:sx n="74" d="100"/>
          <a:sy n="74" d="100"/>
        </p:scale>
        <p:origin x="-95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DAA82-7C24-4F1D-8D05-F662BE916CE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Transition To The Commore Core Mathematics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D918F-CE31-4711-90E5-06F84C22A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00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CC79186-1B37-4930-BD66-BB8AEF91AD58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mtClean="0"/>
              <a:t>Transition To The Commore Core Mathematics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BE1ECE7-50EE-43D6-AA47-5255A3887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188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copies of this for better</a:t>
            </a:r>
            <a:r>
              <a:rPr lang="en-US" baseline="0" dirty="0" smtClean="0"/>
              <a:t> viewing.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by 2 multiplication is a 4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standard (4.NBT.5)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participants to explain their reasoning—How do you know it is an answer?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Does the question ask for the product?  (Old CST would)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Is there only one model? (no)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ECE7-50EE-43D6-AA47-5255A388710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5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7"/>
              </a:spcAft>
            </a:pPr>
            <a:r>
              <a:rPr lang="en-US" sz="2000" dirty="0" smtClean="0">
                <a:latin typeface="Helvetica" pitchFamily="64" charset="0"/>
                <a:ea typeface="ＭＳ Ｐゴシック" pitchFamily="34" charset="-128"/>
              </a:rPr>
              <a:t>T</a:t>
            </a:r>
            <a:r>
              <a:rPr lang="en-US" sz="1400" dirty="0" smtClean="0">
                <a:latin typeface="Helvetica" pitchFamily="64" charset="0"/>
                <a:ea typeface="ＭＳ Ｐゴシック" pitchFamily="34" charset="-128"/>
              </a:rPr>
              <a:t>he Common Core proposes a set of Mathematical Practices that all teachers should develop in their students.  These practices are similar to NCTM’s Mathematical Processes from the </a:t>
            </a:r>
            <a:r>
              <a:rPr lang="en-US" sz="1400" i="1" dirty="0" smtClean="0">
                <a:latin typeface="Helvetica" pitchFamily="64" charset="0"/>
                <a:ea typeface="ＭＳ Ｐゴシック" pitchFamily="34" charset="-128"/>
              </a:rPr>
              <a:t>Principles and Standards for School Mathematics</a:t>
            </a:r>
            <a:r>
              <a:rPr lang="en-US" sz="1400" i="0" dirty="0" smtClean="0">
                <a:latin typeface="Helvetica" pitchFamily="64" charset="0"/>
                <a:ea typeface="ＭＳ Ｐゴシック" pitchFamily="34" charset="-128"/>
              </a:rPr>
              <a:t>,</a:t>
            </a:r>
            <a:r>
              <a:rPr lang="en-US" sz="1400" i="0" baseline="0" dirty="0" smtClean="0">
                <a:latin typeface="Helvetica" pitchFamily="64" charset="0"/>
                <a:ea typeface="ＭＳ Ｐゴシック" pitchFamily="34" charset="-128"/>
              </a:rPr>
              <a:t> however </a:t>
            </a:r>
            <a:r>
              <a:rPr lang="en-US" sz="1400" b="1" i="0" baseline="0" dirty="0" smtClean="0">
                <a:latin typeface="Helvetica" pitchFamily="64" charset="0"/>
                <a:ea typeface="ＭＳ Ｐゴシック" pitchFamily="34" charset="-128"/>
              </a:rPr>
              <a:t>now they will be assessed.</a:t>
            </a:r>
          </a:p>
          <a:p>
            <a:pPr>
              <a:spcBef>
                <a:spcPct val="0"/>
              </a:spcBef>
              <a:spcAft>
                <a:spcPts val="607"/>
              </a:spcAft>
            </a:pPr>
            <a:endParaRPr lang="en-US" sz="1400" b="1" i="0" baseline="0" dirty="0" smtClean="0">
              <a:latin typeface="Helvetica" pitchFamily="6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7"/>
              </a:spcAft>
            </a:pPr>
            <a:r>
              <a:rPr lang="en-US" sz="1400" b="1" i="0" baseline="0" dirty="0" smtClean="0">
                <a:latin typeface="Helvetica" pitchFamily="64" charset="0"/>
                <a:ea typeface="ＭＳ Ｐゴシック" pitchFamily="34" charset="-128"/>
              </a:rPr>
              <a:t>“Mathematically proficient students will…”</a:t>
            </a:r>
            <a:endParaRPr lang="en-US" sz="1400" dirty="0" smtClean="0">
              <a:latin typeface="Helvetica" pitchFamily="6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7"/>
              </a:spcAft>
            </a:pPr>
            <a:endParaRPr lang="en-US" sz="2000" dirty="0" smtClean="0"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0672-AC79-42AF-8E82-105A263614C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0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NEED:  Half sheets of paper; writing instruments</a:t>
            </a:r>
          </a:p>
          <a:p>
            <a:r>
              <a:rPr lang="en-US" baseline="0" dirty="0" smtClean="0"/>
              <a:t>	Chart paper/markers for recording</a:t>
            </a:r>
          </a:p>
          <a:p>
            <a:r>
              <a:rPr lang="en-US" baseline="0" dirty="0" smtClean="0"/>
              <a:t>1-1 min.</a:t>
            </a:r>
          </a:p>
          <a:p>
            <a:r>
              <a:rPr lang="en-US" baseline="0" dirty="0" smtClean="0"/>
              <a:t>2-2 min.</a:t>
            </a:r>
          </a:p>
          <a:p>
            <a:r>
              <a:rPr lang="en-US" baseline="0" dirty="0" smtClean="0"/>
              <a:t>3-3 min.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Need to imbed link—On website….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gives insight into reason for adopting Common Core Standards, in general.  Tonight we will focus on the math standards.</a:t>
            </a:r>
          </a:p>
          <a:p>
            <a:r>
              <a:rPr lang="en-US" baseline="0" dirty="0" smtClean="0"/>
              <a:t>So, let’s look at Sac City USD’s framework of implementation.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Framework that guides implementation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focus on Instructional Shifts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0" dirty="0" smtClean="0">
                <a:solidFill>
                  <a:srgbClr val="FF0000"/>
                </a:solidFill>
              </a:rPr>
              <a:t>What</a:t>
            </a:r>
            <a:r>
              <a:rPr lang="en-US" i="0" baseline="0" dirty="0" smtClean="0">
                <a:solidFill>
                  <a:srgbClr val="FF0000"/>
                </a:solidFill>
              </a:rPr>
              <a:t> will your children be learning in math?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olidFill>
                  <a:srgbClr val="FF0000"/>
                </a:solidFill>
              </a:rPr>
              <a:t>Address integration K-12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olidFill>
                  <a:srgbClr val="FF0000"/>
                </a:solidFill>
              </a:rPr>
              <a:t>No more Algebra, Geo, etc. courses for secondary level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</a:t>
            </a:r>
            <a:r>
              <a:rPr lang="en-US" b="0" i="1" u="none" baseline="0" dirty="0" smtClean="0"/>
              <a:t>Good Questions for Math Teaching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smtClean="0"/>
              <a:t>Copy function table on other side of ½ sheet (What do you know about CC?)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u="none" baseline="0" dirty="0" smtClean="0"/>
              <a:t>Functions are introduced in 8</a:t>
            </a:r>
            <a:r>
              <a:rPr lang="en-US" b="0" i="1" u="none" baseline="30000" dirty="0" smtClean="0"/>
              <a:t>th</a:t>
            </a:r>
            <a:r>
              <a:rPr lang="en-US" b="0" i="1" u="none" baseline="0" dirty="0" smtClean="0"/>
              <a:t> grade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smtClean="0"/>
              <a:t>To address Rigor( conceptual understanding, procedural skill and fluency, application) Let’s do some math.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smtClean="0"/>
              <a:t>Conceptual understanding:  What is the concept in the table?  What does it mean to have a rule?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smtClean="0"/>
              <a:t>Fluency:  After the rule is established (is there only one?), can you easily find the output of any input?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smtClean="0"/>
              <a:t>Application:  Let’s put some money in the bank and let it earn simple interest…. I=</a:t>
            </a:r>
            <a:r>
              <a:rPr lang="en-US" b="0" i="0" u="none" baseline="0" dirty="0" err="1" smtClean="0"/>
              <a:t>prt</a:t>
            </a:r>
            <a:r>
              <a:rPr lang="en-US" b="0" i="0" u="none" baseline="0" dirty="0" smtClean="0"/>
              <a:t>  Can we add another column for Balance?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smtClean="0"/>
              <a:t>Let’s try another problem from the released assessment items for the state test—we’ll get into the testing part of CC soon.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baseline="0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C11A-4A62-4E2C-9802-7B45E53D192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Transition To The Commore Core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95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6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15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4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7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92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58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11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39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652E-26D7-4463-94C9-346DA3346F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CC9C-AF8C-424C-8560-62F20B3672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99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usd.edu/common-core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kila-Fetzer@scus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vimeo.com/5193349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24384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endParaRPr lang="en-US" sz="36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DELAC </a:t>
            </a:r>
            <a:endParaRPr lang="en-US" sz="2400" b="1" dirty="0">
              <a:solidFill>
                <a:prstClr val="black"/>
              </a:solidFill>
              <a:latin typeface="Calibri"/>
              <a:cs typeface="Calibri" pitchFamily="34" charset="0"/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June 4, 2014</a:t>
            </a:r>
          </a:p>
          <a:p>
            <a:pPr algn="ctr"/>
            <a:endParaRPr lang="en-US" sz="3600" b="1" dirty="0">
              <a:solidFill>
                <a:prstClr val="black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32301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Impact" pitchFamily="34" charset="0"/>
              </a:rPr>
              <a:t>Transition To The Common </a:t>
            </a:r>
            <a:r>
              <a:rPr lang="en-US" sz="4800" dirty="0" smtClean="0">
                <a:solidFill>
                  <a:prstClr val="black"/>
                </a:solidFill>
                <a:latin typeface="Impact" pitchFamily="34" charset="0"/>
              </a:rPr>
              <a:t>Core</a:t>
            </a:r>
          </a:p>
          <a:p>
            <a:pPr algn="ctr"/>
            <a:r>
              <a:rPr lang="en-US" sz="4800" dirty="0" smtClean="0">
                <a:solidFill>
                  <a:prstClr val="black"/>
                </a:solidFill>
                <a:latin typeface="Impact" pitchFamily="34" charset="0"/>
              </a:rPr>
              <a:t>Mathematics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495799" cy="271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954" y="838200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6i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8534400" cy="4800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184" y="914400"/>
            <a:ext cx="91098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Apply your mathematical knowledge</a:t>
            </a:r>
          </a:p>
        </p:txBody>
      </p:sp>
    </p:spTree>
    <p:extLst>
      <p:ext uri="{BB962C8B-B14F-4D97-AF65-F5344CB8AC3E}">
        <p14:creationId xmlns:p14="http://schemas.microsoft.com/office/powerpoint/2010/main" val="322167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70" y="1866900"/>
            <a:ext cx="91440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4138" y="2057400"/>
            <a:ext cx="7789862" cy="5075237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4000" b="1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314" y="2036150"/>
            <a:ext cx="1219200" cy="46932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 sense of problems and persevere in solving them ***</a:t>
            </a:r>
          </a:p>
          <a:p>
            <a:pPr marL="342900" indent="-342900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  Attend to precision ***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133600"/>
            <a:ext cx="4419600" cy="129539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 Reason abstractly and quantitatively</a:t>
            </a:r>
          </a:p>
          <a:p>
            <a:endParaRPr lang="en-US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Construct viable arguments and critique the reasoning of others 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810000"/>
            <a:ext cx="4419600" cy="1143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4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 with mathematics ***</a:t>
            </a:r>
          </a:p>
          <a:p>
            <a:pPr marL="342900" indent="-342900">
              <a:buAutoNum type="arabicPeriod" startAt="4"/>
            </a:pPr>
            <a:endParaRPr lang="en-US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 startAt="4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 appropriate tools strategically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1872" y="5365173"/>
            <a:ext cx="4426528" cy="1219199"/>
          </a:xfrm>
          <a:prstGeom prst="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Look for and make use of structure</a:t>
            </a:r>
          </a:p>
          <a:p>
            <a:endParaRPr lang="en-US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8. 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Look for and express regularity in repeated reasoning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7610" y="2531644"/>
            <a:ext cx="488374" cy="3047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33096" y="3454395"/>
            <a:ext cx="488374" cy="3047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33096" y="4188636"/>
            <a:ext cx="488374" cy="30479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7610" y="5442855"/>
            <a:ext cx="488374" cy="3047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78864" y="247579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Reasoning &amp; Explaining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3463" y="3339944"/>
            <a:ext cx="146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Modeling &amp;                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Using Tools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7371607" y="4061272"/>
            <a:ext cx="1600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Seeing Structure &amp; Generalizing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6516" y="5247228"/>
            <a:ext cx="1949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Overarching Habits of Mind of a Productive Mathematical Thinker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19175" y="1929274"/>
            <a:ext cx="1766880" cy="46166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Legend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itle 19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Standards for Mathematical Practice </a:t>
            </a:r>
            <a:r>
              <a:rPr lang="en-US" sz="2400" b="1" dirty="0" smtClean="0"/>
              <a:t>(a.k.a. “practice standards” or “SMPs”)</a:t>
            </a:r>
            <a:endParaRPr lang="en-US" sz="36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0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116" y="820978"/>
            <a:ext cx="8229600" cy="6095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900" b="1" dirty="0" smtClean="0"/>
              <a:t>SCUSD Website Resources</a:t>
            </a:r>
            <a:endParaRPr lang="en-US" sz="4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314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3828" y="4953000"/>
            <a:ext cx="4919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www.scusd.edu/common-core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2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90600"/>
            <a:ext cx="7696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Thank you</a:t>
            </a:r>
          </a:p>
          <a:p>
            <a:pPr algn="ctr"/>
            <a:r>
              <a:rPr lang="en-US" sz="3600" dirty="0" smtClean="0"/>
              <a:t>Please provide feedback.</a:t>
            </a:r>
          </a:p>
          <a:p>
            <a:pPr algn="ctr"/>
            <a:endParaRPr lang="en-US" sz="4400" dirty="0"/>
          </a:p>
          <a:p>
            <a:pPr algn="ctr"/>
            <a:r>
              <a:rPr lang="en-US" sz="3600" dirty="0" smtClean="0"/>
              <a:t>Contact me with math questions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Mikila Fetzer, Math Project Lead</a:t>
            </a:r>
            <a:r>
              <a:rPr lang="en-US" sz="3600" smtClean="0"/>
              <a:t>, 643-9254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4400" b="1" dirty="0" smtClean="0">
                <a:hlinkClick r:id="rId4"/>
              </a:rPr>
              <a:t>Mikila-Fetzer@scusd.edu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763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554" y="914400"/>
            <a:ext cx="870664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90600"/>
            <a:ext cx="7696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05000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What is Common Core?</a:t>
            </a:r>
          </a:p>
          <a:p>
            <a:pPr marL="971550" lvl="1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Let’s do some math!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Resources for support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endParaRPr lang="en-US" sz="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Agenda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3444">
            <a:off x="5183393" y="2228234"/>
            <a:ext cx="3308686" cy="355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54" y="838200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554" y="914400"/>
            <a:ext cx="870664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90601"/>
            <a:ext cx="7696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Participants will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Increase their knowledge and understanding of Common Core Math</a:t>
            </a:r>
          </a:p>
          <a:p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Know how and where to access resources for clarification and support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Outcomes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823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54" y="838200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90601"/>
            <a:ext cx="7696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4" y="1219200"/>
            <a:ext cx="911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do you know about Common Core?</a:t>
            </a:r>
            <a:endParaRPr lang="en-US" sz="36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1981200"/>
            <a:ext cx="8592879" cy="3117780"/>
          </a:xfrm>
          <a:prstGeom prst="rect">
            <a:avLst/>
          </a:prstGeom>
        </p:spPr>
        <p:txBody>
          <a:bodyPr lIns="85319" tIns="42659" rIns="85319" bIns="42659"/>
          <a:lstStyle>
            <a:lvl1pPr marL="243785" indent="-243785" algn="l" defTabSz="975149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59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4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509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083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654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9228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6801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4376" indent="-243785" algn="l" defTabSz="975149" rtl="0" eaLnBrk="1" latinLnBrk="0" hangingPunct="1">
              <a:lnSpc>
                <a:spcPct val="90000"/>
              </a:lnSpc>
              <a:spcBef>
                <a:spcPts val="532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Write down everything you know about Common Core </a:t>
            </a:r>
            <a:r>
              <a:rPr lang="en-US" dirty="0" smtClean="0"/>
              <a:t>and/or your questions about Common Core.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</a:t>
            </a:r>
            <a:r>
              <a:rPr lang="en-US" dirty="0"/>
              <a:t>with someone at </a:t>
            </a:r>
            <a:r>
              <a:rPr lang="en-US" dirty="0" smtClean="0"/>
              <a:t>least two items (what you know or questions) from your list.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Whole group share-out.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865531"/>
            <a:ext cx="815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54" y="838200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90601"/>
            <a:ext cx="7696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 is Common Core?</a:t>
            </a:r>
            <a:endParaRPr lang="en-US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3163015" y="5181600"/>
            <a:ext cx="2883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vimeo.com/51933492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95" y="2057400"/>
            <a:ext cx="45847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8325646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8600" y="1066800"/>
            <a:ext cx="7696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29366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Curriculum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796938"/>
            <a:ext cx="6853237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63" y="2297001"/>
            <a:ext cx="7493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83454"/>
            <a:ext cx="4316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8" y="3153457"/>
            <a:ext cx="749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35967"/>
            <a:ext cx="911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SCUSD Framework for Common Core Implementation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912938"/>
            <a:ext cx="67373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066800"/>
            <a:ext cx="8229600" cy="86954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Common Core Instructional Shifts for Mathematics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FOCUS </a:t>
            </a:r>
            <a:r>
              <a:rPr lang="en-US" sz="2400" dirty="0" smtClean="0"/>
              <a:t>strongly where the Standards focus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COHERENCE:</a:t>
            </a:r>
            <a:r>
              <a:rPr lang="en-US" sz="2400" dirty="0" smtClean="0"/>
              <a:t>  </a:t>
            </a:r>
            <a:r>
              <a:rPr lang="en-US" sz="2400" b="1" dirty="0" smtClean="0"/>
              <a:t>Think</a:t>
            </a:r>
            <a:r>
              <a:rPr lang="en-US" sz="2400" dirty="0" smtClean="0"/>
              <a:t> across grades, and </a:t>
            </a:r>
            <a:r>
              <a:rPr lang="en-US" sz="2400" b="1" dirty="0" smtClean="0"/>
              <a:t>link</a:t>
            </a:r>
            <a:r>
              <a:rPr lang="en-US" sz="2400" dirty="0" smtClean="0"/>
              <a:t> to major topics within grades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RIGOR:</a:t>
            </a:r>
            <a:r>
              <a:rPr lang="en-US" sz="2400" dirty="0" smtClean="0"/>
              <a:t> In major topics, pursue </a:t>
            </a:r>
            <a:r>
              <a:rPr lang="en-US" sz="2400" b="1" dirty="0" smtClean="0"/>
              <a:t>conceptual understanding</a:t>
            </a:r>
            <a:r>
              <a:rPr lang="en-US" sz="2400" dirty="0" smtClean="0"/>
              <a:t>, procedural skill and </a:t>
            </a:r>
            <a:r>
              <a:rPr lang="en-US" sz="2400" b="1" dirty="0" smtClean="0"/>
              <a:t>fluency</a:t>
            </a:r>
            <a:r>
              <a:rPr lang="en-US" sz="2400" dirty="0" smtClean="0"/>
              <a:t>, and </a:t>
            </a:r>
            <a:r>
              <a:rPr lang="en-US" sz="2400" b="1" dirty="0" smtClean="0"/>
              <a:t>application</a:t>
            </a:r>
            <a:endParaRPr lang="en-US" sz="24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600200"/>
            <a:ext cx="853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802388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90600"/>
            <a:ext cx="7696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Common Core Mathematics</a:t>
            </a:r>
          </a:p>
          <a:p>
            <a:pPr algn="ctr"/>
            <a:r>
              <a:rPr lang="en-US" sz="4400" b="1" dirty="0" smtClean="0"/>
              <a:t>Coherence of Content Standards</a:t>
            </a:r>
            <a:endParaRPr lang="en-US" sz="4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73009"/>
            <a:ext cx="7848600" cy="4452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85556"/>
          <a:stretch/>
        </p:blipFill>
        <p:spPr>
          <a:xfrm>
            <a:off x="0" y="22291"/>
            <a:ext cx="3274829" cy="7800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954" y="838200"/>
            <a:ext cx="9115832" cy="8931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554" y="914400"/>
            <a:ext cx="8706646" cy="845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990601"/>
            <a:ext cx="7696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 smtClean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870" y="990601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Let’s do some math!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 the chart by adding three </a:t>
            </a:r>
            <a:r>
              <a:rPr lang="en-US" sz="2000" smtClean="0"/>
              <a:t>more pairs </a:t>
            </a:r>
            <a:r>
              <a:rPr lang="en-US" sz="2000" dirty="0" smtClean="0"/>
              <a:t>of In and Out values.  What is the rule?</a:t>
            </a:r>
            <a:endParaRPr lang="en-US" sz="20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11773"/>
              </p:ext>
            </p:extLst>
          </p:nvPr>
        </p:nvGraphicFramePr>
        <p:xfrm>
          <a:off x="2895597" y="2895600"/>
          <a:ext cx="3429002" cy="358139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14501"/>
                <a:gridCol w="1714501"/>
              </a:tblGrid>
              <a:tr h="618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Out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2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aardvark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giraffe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hippo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648200" y="2895600"/>
            <a:ext cx="0" cy="3505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1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13377</TotalTime>
  <Words>738</Words>
  <Application>Microsoft Office PowerPoint</Application>
  <PresentationFormat>On-screen Show (4:3)</PresentationFormat>
  <Paragraphs>177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The Standards for Mathematical Practice (a.k.a. “practice standards” or “SMPs”)</vt:lpstr>
      <vt:lpstr> SCUSD Website Resources</vt:lpstr>
      <vt:lpstr>PowerPoint Presentation</vt:lpstr>
    </vt:vector>
  </TitlesOfParts>
  <Company>SCUSD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Bell</dc:creator>
  <cp:lastModifiedBy>Mai Saepan</cp:lastModifiedBy>
  <cp:revision>466</cp:revision>
  <cp:lastPrinted>2013-07-12T17:37:49Z</cp:lastPrinted>
  <dcterms:created xsi:type="dcterms:W3CDTF">2012-01-25T19:43:10Z</dcterms:created>
  <dcterms:modified xsi:type="dcterms:W3CDTF">2014-06-02T20:01:03Z</dcterms:modified>
</cp:coreProperties>
</file>