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Lst>
  <p:notesMasterIdLst>
    <p:notesMasterId r:id="rId45"/>
  </p:notesMasterIdLst>
  <p:sldIdLst>
    <p:sldId id="256" r:id="rId2"/>
    <p:sldId id="258" r:id="rId3"/>
    <p:sldId id="286" r:id="rId4"/>
    <p:sldId id="305" r:id="rId5"/>
    <p:sldId id="259" r:id="rId6"/>
    <p:sldId id="260" r:id="rId7"/>
    <p:sldId id="288" r:id="rId8"/>
    <p:sldId id="289" r:id="rId9"/>
    <p:sldId id="287" r:id="rId10"/>
    <p:sldId id="290" r:id="rId11"/>
    <p:sldId id="291" r:id="rId12"/>
    <p:sldId id="292" r:id="rId13"/>
    <p:sldId id="264" r:id="rId14"/>
    <p:sldId id="293" r:id="rId15"/>
    <p:sldId id="295" r:id="rId16"/>
    <p:sldId id="296" r:id="rId17"/>
    <p:sldId id="268" r:id="rId18"/>
    <p:sldId id="269" r:id="rId19"/>
    <p:sldId id="270" r:id="rId20"/>
    <p:sldId id="313" r:id="rId21"/>
    <p:sldId id="314" r:id="rId22"/>
    <p:sldId id="315" r:id="rId23"/>
    <p:sldId id="271" r:id="rId24"/>
    <p:sldId id="272" r:id="rId25"/>
    <p:sldId id="300" r:id="rId26"/>
    <p:sldId id="275" r:id="rId27"/>
    <p:sldId id="276" r:id="rId28"/>
    <p:sldId id="304" r:id="rId29"/>
    <p:sldId id="302" r:id="rId30"/>
    <p:sldId id="303" r:id="rId31"/>
    <p:sldId id="273" r:id="rId32"/>
    <p:sldId id="278" r:id="rId33"/>
    <p:sldId id="280" r:id="rId34"/>
    <p:sldId id="311" r:id="rId35"/>
    <p:sldId id="298" r:id="rId36"/>
    <p:sldId id="297" r:id="rId37"/>
    <p:sldId id="284" r:id="rId38"/>
    <p:sldId id="306" r:id="rId39"/>
    <p:sldId id="307" r:id="rId40"/>
    <p:sldId id="299" r:id="rId41"/>
    <p:sldId id="301" r:id="rId42"/>
    <p:sldId id="309" r:id="rId43"/>
    <p:sldId id="28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90"/>
      </p:cViewPr>
      <p:guideLst>
        <p:guide orient="horz" pos="2160"/>
        <p:guide pos="2880"/>
      </p:guideLst>
    </p:cSldViewPr>
  </p:slideViewPr>
  <p:notesTextViewPr>
    <p:cViewPr>
      <p:scale>
        <a:sx n="1" d="1"/>
        <a:sy n="1" d="1"/>
      </p:scale>
      <p:origin x="0" y="0"/>
    </p:cViewPr>
  </p:notesTextViewPr>
  <p:sorterViewPr>
    <p:cViewPr>
      <p:scale>
        <a:sx n="100" d="100"/>
        <a:sy n="100" d="100"/>
      </p:scale>
      <p:origin x="0" y="39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AA2972-00C6-4C8C-BDC3-C26B324CFBCC}" type="datetimeFigureOut">
              <a:rPr lang="en-US" smtClean="0"/>
              <a:t>8/22/2012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86B080-531F-4190-A86B-FA3A8E902EC1}" type="slidenum">
              <a:rPr lang="en-US" smtClean="0"/>
              <a:t>‹#›</a:t>
            </a:fld>
            <a:endParaRPr lang="en-US"/>
          </a:p>
        </p:txBody>
      </p:sp>
    </p:spTree>
    <p:extLst>
      <p:ext uri="{BB962C8B-B14F-4D97-AF65-F5344CB8AC3E}">
        <p14:creationId xmlns:p14="http://schemas.microsoft.com/office/powerpoint/2010/main" val="3044601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EDS is trying to go more green so you will see less rather than more paper</a:t>
            </a:r>
          </a:p>
          <a:p>
            <a:r>
              <a:rPr lang="en-US" smtClean="0">
                <a:latin typeface="Arial" charset="0"/>
              </a:rPr>
              <a:t>Sure everyone is administering the CELDT in the same manner</a:t>
            </a:r>
          </a:p>
          <a:p>
            <a:r>
              <a:rPr lang="en-US" smtClean="0">
                <a:latin typeface="Arial" charset="0"/>
              </a:rPr>
              <a:t>Support on line now for practice scoring writing and speaking</a:t>
            </a:r>
          </a:p>
          <a:p>
            <a:r>
              <a:rPr lang="en-US" smtClean="0">
                <a:latin typeface="Arial" charset="0"/>
              </a:rPr>
              <a:t>Prepare you to train others</a:t>
            </a:r>
          </a:p>
          <a:p>
            <a:r>
              <a:rPr lang="en-US" smtClean="0">
                <a:latin typeface="Arial" charset="0"/>
              </a:rPr>
              <a:t>Answer  all of your questions</a:t>
            </a: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sz="2700">
                <a:solidFill>
                  <a:schemeClr val="tx1"/>
                </a:solidFill>
                <a:latin typeface="Impact" pitchFamily="-109" charset="0"/>
                <a:ea typeface="ＭＳ Ｐゴシック" pitchFamily="-109" charset="-128"/>
              </a:defRPr>
            </a:lvl1pPr>
            <a:lvl2pPr marL="729057" indent="-280406" defTabSz="895743" eaLnBrk="0" hangingPunct="0">
              <a:defRPr sz="2700">
                <a:solidFill>
                  <a:schemeClr val="tx1"/>
                </a:solidFill>
                <a:latin typeface="Impact" pitchFamily="-109" charset="0"/>
                <a:ea typeface="ＭＳ Ｐゴシック" pitchFamily="-109" charset="-128"/>
              </a:defRPr>
            </a:lvl2pPr>
            <a:lvl3pPr marL="1121626" indent="-224325" defTabSz="895743" eaLnBrk="0" hangingPunct="0">
              <a:defRPr sz="2700">
                <a:solidFill>
                  <a:schemeClr val="tx1"/>
                </a:solidFill>
                <a:latin typeface="Impact" pitchFamily="-109" charset="0"/>
                <a:ea typeface="ＭＳ Ｐゴシック" pitchFamily="-109" charset="-128"/>
              </a:defRPr>
            </a:lvl3pPr>
            <a:lvl4pPr marL="1570276" indent="-224325" defTabSz="895743" eaLnBrk="0" hangingPunct="0">
              <a:defRPr sz="2700">
                <a:solidFill>
                  <a:schemeClr val="tx1"/>
                </a:solidFill>
                <a:latin typeface="Impact" pitchFamily="-109" charset="0"/>
                <a:ea typeface="ＭＳ Ｐゴシック" pitchFamily="-109" charset="-128"/>
              </a:defRPr>
            </a:lvl4pPr>
            <a:lvl5pPr marL="2018927" indent="-224325" defTabSz="895743" eaLnBrk="0" hangingPunct="0">
              <a:defRPr sz="2700">
                <a:solidFill>
                  <a:schemeClr val="tx1"/>
                </a:solidFill>
                <a:latin typeface="Impact" pitchFamily="-109" charset="0"/>
                <a:ea typeface="ＭＳ Ｐゴシック" pitchFamily="-109" charset="-128"/>
              </a:defRPr>
            </a:lvl5pPr>
            <a:lvl6pPr marL="246757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6pPr>
            <a:lvl7pPr marL="291622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7pPr>
            <a:lvl8pPr marL="336487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8pPr>
            <a:lvl9pPr marL="381352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9pPr>
          </a:lstStyle>
          <a:p>
            <a:pPr eaLnBrk="1" hangingPunct="1"/>
            <a:fld id="{0B4ECA67-B8D9-4BD2-90A1-B5E2E5B6A17E}" type="slidenum">
              <a:rPr lang="en-US" sz="1200">
                <a:latin typeface="Arial" charset="0"/>
              </a:rPr>
              <a:pPr eaLnBrk="1" hangingPunct="1"/>
              <a:t>2</a:t>
            </a:fld>
            <a:endParaRPr lang="en-US" sz="12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sz="2700">
                <a:solidFill>
                  <a:schemeClr val="tx1"/>
                </a:solidFill>
                <a:latin typeface="Impact" pitchFamily="-109" charset="0"/>
                <a:ea typeface="ＭＳ Ｐゴシック" pitchFamily="-109" charset="-128"/>
              </a:defRPr>
            </a:lvl1pPr>
            <a:lvl2pPr marL="729057" indent="-280406" defTabSz="895743" eaLnBrk="0" hangingPunct="0">
              <a:defRPr sz="2700">
                <a:solidFill>
                  <a:schemeClr val="tx1"/>
                </a:solidFill>
                <a:latin typeface="Impact" pitchFamily="-109" charset="0"/>
                <a:ea typeface="ＭＳ Ｐゴシック" pitchFamily="-109" charset="-128"/>
              </a:defRPr>
            </a:lvl2pPr>
            <a:lvl3pPr marL="1121626" indent="-224325" defTabSz="895743" eaLnBrk="0" hangingPunct="0">
              <a:defRPr sz="2700">
                <a:solidFill>
                  <a:schemeClr val="tx1"/>
                </a:solidFill>
                <a:latin typeface="Impact" pitchFamily="-109" charset="0"/>
                <a:ea typeface="ＭＳ Ｐゴシック" pitchFamily="-109" charset="-128"/>
              </a:defRPr>
            </a:lvl3pPr>
            <a:lvl4pPr marL="1570276" indent="-224325" defTabSz="895743" eaLnBrk="0" hangingPunct="0">
              <a:defRPr sz="2700">
                <a:solidFill>
                  <a:schemeClr val="tx1"/>
                </a:solidFill>
                <a:latin typeface="Impact" pitchFamily="-109" charset="0"/>
                <a:ea typeface="ＭＳ Ｐゴシック" pitchFamily="-109" charset="-128"/>
              </a:defRPr>
            </a:lvl4pPr>
            <a:lvl5pPr marL="2018927" indent="-224325" defTabSz="895743" eaLnBrk="0" hangingPunct="0">
              <a:defRPr sz="2700">
                <a:solidFill>
                  <a:schemeClr val="tx1"/>
                </a:solidFill>
                <a:latin typeface="Impact" pitchFamily="-109" charset="0"/>
                <a:ea typeface="ＭＳ Ｐゴシック" pitchFamily="-109" charset="-128"/>
              </a:defRPr>
            </a:lvl5pPr>
            <a:lvl6pPr marL="246757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6pPr>
            <a:lvl7pPr marL="291622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7pPr>
            <a:lvl8pPr marL="336487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8pPr>
            <a:lvl9pPr marL="381352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9pPr>
          </a:lstStyle>
          <a:p>
            <a:pPr eaLnBrk="1" hangingPunct="1"/>
            <a:fld id="{DFC5EBA6-A317-4BB5-A808-7CE30E6FAFFC}" type="slidenum">
              <a:rPr lang="en-US" sz="1200">
                <a:latin typeface="Arial" charset="0"/>
              </a:rPr>
              <a:pPr eaLnBrk="1" hangingPunct="1"/>
              <a:t>25</a:t>
            </a:fld>
            <a:endParaRPr lang="en-US" sz="12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sz="2700">
                <a:solidFill>
                  <a:schemeClr val="tx1"/>
                </a:solidFill>
                <a:latin typeface="Impact" pitchFamily="-109" charset="0"/>
                <a:ea typeface="ＭＳ Ｐゴシック" pitchFamily="-109" charset="-128"/>
              </a:defRPr>
            </a:lvl1pPr>
            <a:lvl2pPr marL="729057" indent="-280406" defTabSz="895743" eaLnBrk="0" hangingPunct="0">
              <a:defRPr sz="2700">
                <a:solidFill>
                  <a:schemeClr val="tx1"/>
                </a:solidFill>
                <a:latin typeface="Impact" pitchFamily="-109" charset="0"/>
                <a:ea typeface="ＭＳ Ｐゴシック" pitchFamily="-109" charset="-128"/>
              </a:defRPr>
            </a:lvl2pPr>
            <a:lvl3pPr marL="1121626" indent="-224325" defTabSz="895743" eaLnBrk="0" hangingPunct="0">
              <a:defRPr sz="2700">
                <a:solidFill>
                  <a:schemeClr val="tx1"/>
                </a:solidFill>
                <a:latin typeface="Impact" pitchFamily="-109" charset="0"/>
                <a:ea typeface="ＭＳ Ｐゴシック" pitchFamily="-109" charset="-128"/>
              </a:defRPr>
            </a:lvl3pPr>
            <a:lvl4pPr marL="1570276" indent="-224325" defTabSz="895743" eaLnBrk="0" hangingPunct="0">
              <a:defRPr sz="2700">
                <a:solidFill>
                  <a:schemeClr val="tx1"/>
                </a:solidFill>
                <a:latin typeface="Impact" pitchFamily="-109" charset="0"/>
                <a:ea typeface="ＭＳ Ｐゴシック" pitchFamily="-109" charset="-128"/>
              </a:defRPr>
            </a:lvl4pPr>
            <a:lvl5pPr marL="2018927" indent="-224325" defTabSz="895743" eaLnBrk="0" hangingPunct="0">
              <a:defRPr sz="2700">
                <a:solidFill>
                  <a:schemeClr val="tx1"/>
                </a:solidFill>
                <a:latin typeface="Impact" pitchFamily="-109" charset="0"/>
                <a:ea typeface="ＭＳ Ｐゴシック" pitchFamily="-109" charset="-128"/>
              </a:defRPr>
            </a:lvl5pPr>
            <a:lvl6pPr marL="246757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6pPr>
            <a:lvl7pPr marL="291622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7pPr>
            <a:lvl8pPr marL="336487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8pPr>
            <a:lvl9pPr marL="381352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9pPr>
          </a:lstStyle>
          <a:p>
            <a:pPr eaLnBrk="1" hangingPunct="1"/>
            <a:fld id="{8DD50F1F-34FA-4052-B8F1-5C8178AF0EED}" type="slidenum">
              <a:rPr lang="en-US" sz="1200">
                <a:latin typeface="Arial" charset="0"/>
              </a:rPr>
              <a:pPr eaLnBrk="1" hangingPunct="1"/>
              <a:t>26</a:t>
            </a:fld>
            <a:endParaRPr lang="en-US" sz="12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sz="2700">
                <a:solidFill>
                  <a:schemeClr val="tx1"/>
                </a:solidFill>
                <a:latin typeface="Impact" pitchFamily="-109" charset="0"/>
                <a:ea typeface="ＭＳ Ｐゴシック" pitchFamily="-109" charset="-128"/>
              </a:defRPr>
            </a:lvl1pPr>
            <a:lvl2pPr marL="729057" indent="-280406" defTabSz="895743" eaLnBrk="0" hangingPunct="0">
              <a:defRPr sz="2700">
                <a:solidFill>
                  <a:schemeClr val="tx1"/>
                </a:solidFill>
                <a:latin typeface="Impact" pitchFamily="-109" charset="0"/>
                <a:ea typeface="ＭＳ Ｐゴシック" pitchFamily="-109" charset="-128"/>
              </a:defRPr>
            </a:lvl2pPr>
            <a:lvl3pPr marL="1121626" indent="-224325" defTabSz="895743" eaLnBrk="0" hangingPunct="0">
              <a:defRPr sz="2700">
                <a:solidFill>
                  <a:schemeClr val="tx1"/>
                </a:solidFill>
                <a:latin typeface="Impact" pitchFamily="-109" charset="0"/>
                <a:ea typeface="ＭＳ Ｐゴシック" pitchFamily="-109" charset="-128"/>
              </a:defRPr>
            </a:lvl3pPr>
            <a:lvl4pPr marL="1570276" indent="-224325" defTabSz="895743" eaLnBrk="0" hangingPunct="0">
              <a:defRPr sz="2700">
                <a:solidFill>
                  <a:schemeClr val="tx1"/>
                </a:solidFill>
                <a:latin typeface="Impact" pitchFamily="-109" charset="0"/>
                <a:ea typeface="ＭＳ Ｐゴシック" pitchFamily="-109" charset="-128"/>
              </a:defRPr>
            </a:lvl4pPr>
            <a:lvl5pPr marL="2018927" indent="-224325" defTabSz="895743" eaLnBrk="0" hangingPunct="0">
              <a:defRPr sz="2700">
                <a:solidFill>
                  <a:schemeClr val="tx1"/>
                </a:solidFill>
                <a:latin typeface="Impact" pitchFamily="-109" charset="0"/>
                <a:ea typeface="ＭＳ Ｐゴシック" pitchFamily="-109" charset="-128"/>
              </a:defRPr>
            </a:lvl5pPr>
            <a:lvl6pPr marL="246757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6pPr>
            <a:lvl7pPr marL="291622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7pPr>
            <a:lvl8pPr marL="336487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8pPr>
            <a:lvl9pPr marL="381352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9pPr>
          </a:lstStyle>
          <a:p>
            <a:pPr eaLnBrk="1" hangingPunct="1"/>
            <a:fld id="{C1F17C70-AE70-4100-810C-A7827F856253}" type="slidenum">
              <a:rPr lang="en-US" sz="1200">
                <a:latin typeface="Arial" charset="0"/>
              </a:rPr>
              <a:pPr eaLnBrk="1" hangingPunct="1"/>
              <a:t>27</a:t>
            </a:fld>
            <a:endParaRPr lang="en-US" sz="12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sz="2700">
                <a:solidFill>
                  <a:schemeClr val="tx1"/>
                </a:solidFill>
                <a:latin typeface="Impact" pitchFamily="-109" charset="0"/>
                <a:ea typeface="ＭＳ Ｐゴシック" pitchFamily="-109" charset="-128"/>
              </a:defRPr>
            </a:lvl1pPr>
            <a:lvl2pPr marL="729057" indent="-280406" defTabSz="895743" eaLnBrk="0" hangingPunct="0">
              <a:defRPr sz="2700">
                <a:solidFill>
                  <a:schemeClr val="tx1"/>
                </a:solidFill>
                <a:latin typeface="Impact" pitchFamily="-109" charset="0"/>
                <a:ea typeface="ＭＳ Ｐゴシック" pitchFamily="-109" charset="-128"/>
              </a:defRPr>
            </a:lvl2pPr>
            <a:lvl3pPr marL="1121626" indent="-224325" defTabSz="895743" eaLnBrk="0" hangingPunct="0">
              <a:defRPr sz="2700">
                <a:solidFill>
                  <a:schemeClr val="tx1"/>
                </a:solidFill>
                <a:latin typeface="Impact" pitchFamily="-109" charset="0"/>
                <a:ea typeface="ＭＳ Ｐゴシック" pitchFamily="-109" charset="-128"/>
              </a:defRPr>
            </a:lvl3pPr>
            <a:lvl4pPr marL="1570276" indent="-224325" defTabSz="895743" eaLnBrk="0" hangingPunct="0">
              <a:defRPr sz="2700">
                <a:solidFill>
                  <a:schemeClr val="tx1"/>
                </a:solidFill>
                <a:latin typeface="Impact" pitchFamily="-109" charset="0"/>
                <a:ea typeface="ＭＳ Ｐゴシック" pitchFamily="-109" charset="-128"/>
              </a:defRPr>
            </a:lvl4pPr>
            <a:lvl5pPr marL="2018927" indent="-224325" defTabSz="895743" eaLnBrk="0" hangingPunct="0">
              <a:defRPr sz="2700">
                <a:solidFill>
                  <a:schemeClr val="tx1"/>
                </a:solidFill>
                <a:latin typeface="Impact" pitchFamily="-109" charset="0"/>
                <a:ea typeface="ＭＳ Ｐゴシック" pitchFamily="-109" charset="-128"/>
              </a:defRPr>
            </a:lvl5pPr>
            <a:lvl6pPr marL="246757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6pPr>
            <a:lvl7pPr marL="291622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7pPr>
            <a:lvl8pPr marL="336487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8pPr>
            <a:lvl9pPr marL="381352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9pPr>
          </a:lstStyle>
          <a:p>
            <a:pPr eaLnBrk="1" hangingPunct="1"/>
            <a:fld id="{C1F17C70-AE70-4100-810C-A7827F856253}" type="slidenum">
              <a:rPr lang="en-US" sz="1200">
                <a:latin typeface="Arial" charset="0"/>
              </a:rPr>
              <a:pPr eaLnBrk="1" hangingPunct="1"/>
              <a:t>28</a:t>
            </a:fld>
            <a:endParaRPr lang="en-US" sz="12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sz="2700">
                <a:solidFill>
                  <a:schemeClr val="tx1"/>
                </a:solidFill>
                <a:latin typeface="Impact" pitchFamily="-109" charset="0"/>
                <a:ea typeface="ＭＳ Ｐゴシック" pitchFamily="-109" charset="-128"/>
              </a:defRPr>
            </a:lvl1pPr>
            <a:lvl2pPr marL="729057" indent="-280406" defTabSz="895743" eaLnBrk="0" hangingPunct="0">
              <a:defRPr sz="2700">
                <a:solidFill>
                  <a:schemeClr val="tx1"/>
                </a:solidFill>
                <a:latin typeface="Impact" pitchFamily="-109" charset="0"/>
                <a:ea typeface="ＭＳ Ｐゴシック" pitchFamily="-109" charset="-128"/>
              </a:defRPr>
            </a:lvl2pPr>
            <a:lvl3pPr marL="1121626" indent="-224325" defTabSz="895743" eaLnBrk="0" hangingPunct="0">
              <a:defRPr sz="2700">
                <a:solidFill>
                  <a:schemeClr val="tx1"/>
                </a:solidFill>
                <a:latin typeface="Impact" pitchFamily="-109" charset="0"/>
                <a:ea typeface="ＭＳ Ｐゴシック" pitchFamily="-109" charset="-128"/>
              </a:defRPr>
            </a:lvl3pPr>
            <a:lvl4pPr marL="1570276" indent="-224325" defTabSz="895743" eaLnBrk="0" hangingPunct="0">
              <a:defRPr sz="2700">
                <a:solidFill>
                  <a:schemeClr val="tx1"/>
                </a:solidFill>
                <a:latin typeface="Impact" pitchFamily="-109" charset="0"/>
                <a:ea typeface="ＭＳ Ｐゴシック" pitchFamily="-109" charset="-128"/>
              </a:defRPr>
            </a:lvl4pPr>
            <a:lvl5pPr marL="2018927" indent="-224325" defTabSz="895743" eaLnBrk="0" hangingPunct="0">
              <a:defRPr sz="2700">
                <a:solidFill>
                  <a:schemeClr val="tx1"/>
                </a:solidFill>
                <a:latin typeface="Impact" pitchFamily="-109" charset="0"/>
                <a:ea typeface="ＭＳ Ｐゴシック" pitchFamily="-109" charset="-128"/>
              </a:defRPr>
            </a:lvl5pPr>
            <a:lvl6pPr marL="246757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6pPr>
            <a:lvl7pPr marL="291622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7pPr>
            <a:lvl8pPr marL="336487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8pPr>
            <a:lvl9pPr marL="381352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9pPr>
          </a:lstStyle>
          <a:p>
            <a:pPr eaLnBrk="1" hangingPunct="1"/>
            <a:fld id="{DFC5EBA6-A317-4BB5-A808-7CE30E6FAFFC}" type="slidenum">
              <a:rPr lang="en-US" sz="1200">
                <a:latin typeface="Arial" charset="0"/>
              </a:rPr>
              <a:pPr eaLnBrk="1" hangingPunct="1"/>
              <a:t>29</a:t>
            </a:fld>
            <a:endParaRPr lang="en-US" sz="12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sz="2700">
                <a:solidFill>
                  <a:schemeClr val="tx1"/>
                </a:solidFill>
                <a:latin typeface="Impact" pitchFamily="-109" charset="0"/>
                <a:ea typeface="ＭＳ Ｐゴシック" pitchFamily="-109" charset="-128"/>
              </a:defRPr>
            </a:lvl1pPr>
            <a:lvl2pPr marL="729057" indent="-280406" defTabSz="895743" eaLnBrk="0" hangingPunct="0">
              <a:defRPr sz="2700">
                <a:solidFill>
                  <a:schemeClr val="tx1"/>
                </a:solidFill>
                <a:latin typeface="Impact" pitchFamily="-109" charset="0"/>
                <a:ea typeface="ＭＳ Ｐゴシック" pitchFamily="-109" charset="-128"/>
              </a:defRPr>
            </a:lvl2pPr>
            <a:lvl3pPr marL="1121626" indent="-224325" defTabSz="895743" eaLnBrk="0" hangingPunct="0">
              <a:defRPr sz="2700">
                <a:solidFill>
                  <a:schemeClr val="tx1"/>
                </a:solidFill>
                <a:latin typeface="Impact" pitchFamily="-109" charset="0"/>
                <a:ea typeface="ＭＳ Ｐゴシック" pitchFamily="-109" charset="-128"/>
              </a:defRPr>
            </a:lvl3pPr>
            <a:lvl4pPr marL="1570276" indent="-224325" defTabSz="895743" eaLnBrk="0" hangingPunct="0">
              <a:defRPr sz="2700">
                <a:solidFill>
                  <a:schemeClr val="tx1"/>
                </a:solidFill>
                <a:latin typeface="Impact" pitchFamily="-109" charset="0"/>
                <a:ea typeface="ＭＳ Ｐゴシック" pitchFamily="-109" charset="-128"/>
              </a:defRPr>
            </a:lvl4pPr>
            <a:lvl5pPr marL="2018927" indent="-224325" defTabSz="895743" eaLnBrk="0" hangingPunct="0">
              <a:defRPr sz="2700">
                <a:solidFill>
                  <a:schemeClr val="tx1"/>
                </a:solidFill>
                <a:latin typeface="Impact" pitchFamily="-109" charset="0"/>
                <a:ea typeface="ＭＳ Ｐゴシック" pitchFamily="-109" charset="-128"/>
              </a:defRPr>
            </a:lvl5pPr>
            <a:lvl6pPr marL="246757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6pPr>
            <a:lvl7pPr marL="291622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7pPr>
            <a:lvl8pPr marL="336487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8pPr>
            <a:lvl9pPr marL="381352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9pPr>
          </a:lstStyle>
          <a:p>
            <a:pPr eaLnBrk="1" hangingPunct="1"/>
            <a:fld id="{DFC5EBA6-A317-4BB5-A808-7CE30E6FAFFC}" type="slidenum">
              <a:rPr lang="en-US" sz="1200">
                <a:latin typeface="Arial" charset="0"/>
              </a:rPr>
              <a:pPr eaLnBrk="1" hangingPunct="1"/>
              <a:t>30</a:t>
            </a:fld>
            <a:endParaRPr lang="en-US"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Next year we will be a field test district but this year we all get to use form 1 all year</a:t>
            </a:r>
          </a:p>
          <a:p>
            <a:r>
              <a:rPr lang="en-US" smtClean="0">
                <a:latin typeface="Arial" charset="0"/>
              </a:rPr>
              <a:t>Save hours of testing time (no field questions)</a:t>
            </a:r>
          </a:p>
          <a:p>
            <a:r>
              <a:rPr lang="en-US" smtClean="0">
                <a:latin typeface="Arial" charset="0"/>
              </a:rPr>
              <a:t>Simplify test administration</a:t>
            </a:r>
          </a:p>
          <a:p>
            <a:r>
              <a:rPr lang="en-US" smtClean="0">
                <a:latin typeface="Arial" charset="0"/>
              </a:rPr>
              <a:t>Reduce test material costs</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sz="2700">
                <a:solidFill>
                  <a:schemeClr val="tx1"/>
                </a:solidFill>
                <a:latin typeface="Impact" pitchFamily="-109" charset="0"/>
                <a:ea typeface="ＭＳ Ｐゴシック" pitchFamily="-109" charset="-128"/>
              </a:defRPr>
            </a:lvl1pPr>
            <a:lvl2pPr marL="729057" indent="-280406" defTabSz="895743" eaLnBrk="0" hangingPunct="0">
              <a:defRPr sz="2700">
                <a:solidFill>
                  <a:schemeClr val="tx1"/>
                </a:solidFill>
                <a:latin typeface="Impact" pitchFamily="-109" charset="0"/>
                <a:ea typeface="ＭＳ Ｐゴシック" pitchFamily="-109" charset="-128"/>
              </a:defRPr>
            </a:lvl2pPr>
            <a:lvl3pPr marL="1121626" indent="-224325" defTabSz="895743" eaLnBrk="0" hangingPunct="0">
              <a:defRPr sz="2700">
                <a:solidFill>
                  <a:schemeClr val="tx1"/>
                </a:solidFill>
                <a:latin typeface="Impact" pitchFamily="-109" charset="0"/>
                <a:ea typeface="ＭＳ Ｐゴシック" pitchFamily="-109" charset="-128"/>
              </a:defRPr>
            </a:lvl3pPr>
            <a:lvl4pPr marL="1570276" indent="-224325" defTabSz="895743" eaLnBrk="0" hangingPunct="0">
              <a:defRPr sz="2700">
                <a:solidFill>
                  <a:schemeClr val="tx1"/>
                </a:solidFill>
                <a:latin typeface="Impact" pitchFamily="-109" charset="0"/>
                <a:ea typeface="ＭＳ Ｐゴシック" pitchFamily="-109" charset="-128"/>
              </a:defRPr>
            </a:lvl4pPr>
            <a:lvl5pPr marL="2018927" indent="-224325" defTabSz="895743" eaLnBrk="0" hangingPunct="0">
              <a:defRPr sz="2700">
                <a:solidFill>
                  <a:schemeClr val="tx1"/>
                </a:solidFill>
                <a:latin typeface="Impact" pitchFamily="-109" charset="0"/>
                <a:ea typeface="ＭＳ Ｐゴシック" pitchFamily="-109" charset="-128"/>
              </a:defRPr>
            </a:lvl5pPr>
            <a:lvl6pPr marL="246757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6pPr>
            <a:lvl7pPr marL="291622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7pPr>
            <a:lvl8pPr marL="336487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8pPr>
            <a:lvl9pPr marL="381352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9pPr>
          </a:lstStyle>
          <a:p>
            <a:pPr eaLnBrk="1" hangingPunct="1"/>
            <a:fld id="{AB7EF3E0-CD47-4A45-A65F-DF905C5989C3}" type="slidenum">
              <a:rPr lang="en-US" sz="1200">
                <a:latin typeface="Arial" charset="0"/>
              </a:rPr>
              <a:pPr eaLnBrk="1" hangingPunct="1"/>
              <a:t>31</a:t>
            </a:fld>
            <a:endParaRPr lang="en-US"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sz="2700">
                <a:solidFill>
                  <a:schemeClr val="tx1"/>
                </a:solidFill>
                <a:latin typeface="Impact" pitchFamily="-109" charset="0"/>
                <a:ea typeface="ＭＳ Ｐゴシック" pitchFamily="-109" charset="-128"/>
              </a:defRPr>
            </a:lvl1pPr>
            <a:lvl2pPr marL="729057" indent="-280406" defTabSz="895743" eaLnBrk="0" hangingPunct="0">
              <a:defRPr sz="2700">
                <a:solidFill>
                  <a:schemeClr val="tx1"/>
                </a:solidFill>
                <a:latin typeface="Impact" pitchFamily="-109" charset="0"/>
                <a:ea typeface="ＭＳ Ｐゴシック" pitchFamily="-109" charset="-128"/>
              </a:defRPr>
            </a:lvl2pPr>
            <a:lvl3pPr marL="1121626" indent="-224325" defTabSz="895743" eaLnBrk="0" hangingPunct="0">
              <a:defRPr sz="2700">
                <a:solidFill>
                  <a:schemeClr val="tx1"/>
                </a:solidFill>
                <a:latin typeface="Impact" pitchFamily="-109" charset="0"/>
                <a:ea typeface="ＭＳ Ｐゴシック" pitchFamily="-109" charset="-128"/>
              </a:defRPr>
            </a:lvl3pPr>
            <a:lvl4pPr marL="1570276" indent="-224325" defTabSz="895743" eaLnBrk="0" hangingPunct="0">
              <a:defRPr sz="2700">
                <a:solidFill>
                  <a:schemeClr val="tx1"/>
                </a:solidFill>
                <a:latin typeface="Impact" pitchFamily="-109" charset="0"/>
                <a:ea typeface="ＭＳ Ｐゴシック" pitchFamily="-109" charset="-128"/>
              </a:defRPr>
            </a:lvl4pPr>
            <a:lvl5pPr marL="2018927" indent="-224325" defTabSz="895743" eaLnBrk="0" hangingPunct="0">
              <a:defRPr sz="2700">
                <a:solidFill>
                  <a:schemeClr val="tx1"/>
                </a:solidFill>
                <a:latin typeface="Impact" pitchFamily="-109" charset="0"/>
                <a:ea typeface="ＭＳ Ｐゴシック" pitchFamily="-109" charset="-128"/>
              </a:defRPr>
            </a:lvl5pPr>
            <a:lvl6pPr marL="246757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6pPr>
            <a:lvl7pPr marL="291622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7pPr>
            <a:lvl8pPr marL="336487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8pPr>
            <a:lvl9pPr marL="381352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9pPr>
          </a:lstStyle>
          <a:p>
            <a:pPr eaLnBrk="1" hangingPunct="1"/>
            <a:fld id="{D6DCFD1C-1595-4E73-8232-42636857C5F0}" type="slidenum">
              <a:rPr lang="en-US" sz="1200">
                <a:latin typeface="Arial" charset="0"/>
              </a:rPr>
              <a:pPr eaLnBrk="1" hangingPunct="1"/>
              <a:t>32</a:t>
            </a:fld>
            <a:endParaRPr lang="en-US" sz="12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sz="2700">
                <a:solidFill>
                  <a:schemeClr val="tx1"/>
                </a:solidFill>
                <a:latin typeface="Impact" pitchFamily="-109" charset="0"/>
                <a:ea typeface="ＭＳ Ｐゴシック" pitchFamily="-109" charset="-128"/>
              </a:defRPr>
            </a:lvl1pPr>
            <a:lvl2pPr marL="729057" indent="-280406" defTabSz="895743" eaLnBrk="0" hangingPunct="0">
              <a:defRPr sz="2700">
                <a:solidFill>
                  <a:schemeClr val="tx1"/>
                </a:solidFill>
                <a:latin typeface="Impact" pitchFamily="-109" charset="0"/>
                <a:ea typeface="ＭＳ Ｐゴシック" pitchFamily="-109" charset="-128"/>
              </a:defRPr>
            </a:lvl2pPr>
            <a:lvl3pPr marL="1121626" indent="-224325" defTabSz="895743" eaLnBrk="0" hangingPunct="0">
              <a:defRPr sz="2700">
                <a:solidFill>
                  <a:schemeClr val="tx1"/>
                </a:solidFill>
                <a:latin typeface="Impact" pitchFamily="-109" charset="0"/>
                <a:ea typeface="ＭＳ Ｐゴシック" pitchFamily="-109" charset="-128"/>
              </a:defRPr>
            </a:lvl3pPr>
            <a:lvl4pPr marL="1570276" indent="-224325" defTabSz="895743" eaLnBrk="0" hangingPunct="0">
              <a:defRPr sz="2700">
                <a:solidFill>
                  <a:schemeClr val="tx1"/>
                </a:solidFill>
                <a:latin typeface="Impact" pitchFamily="-109" charset="0"/>
                <a:ea typeface="ＭＳ Ｐゴシック" pitchFamily="-109" charset="-128"/>
              </a:defRPr>
            </a:lvl4pPr>
            <a:lvl5pPr marL="2018927" indent="-224325" defTabSz="895743" eaLnBrk="0" hangingPunct="0">
              <a:defRPr sz="2700">
                <a:solidFill>
                  <a:schemeClr val="tx1"/>
                </a:solidFill>
                <a:latin typeface="Impact" pitchFamily="-109" charset="0"/>
                <a:ea typeface="ＭＳ Ｐゴシック" pitchFamily="-109" charset="-128"/>
              </a:defRPr>
            </a:lvl5pPr>
            <a:lvl6pPr marL="246757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6pPr>
            <a:lvl7pPr marL="291622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7pPr>
            <a:lvl8pPr marL="336487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8pPr>
            <a:lvl9pPr marL="381352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9pPr>
          </a:lstStyle>
          <a:p>
            <a:pPr eaLnBrk="1" hangingPunct="1"/>
            <a:fld id="{E20BABB7-DDBF-4D49-9213-FC712D7B0405}" type="slidenum">
              <a:rPr lang="en-US" sz="1200">
                <a:latin typeface="Arial" charset="0"/>
              </a:rPr>
              <a:pPr eaLnBrk="1" hangingPunct="1"/>
              <a:t>33</a:t>
            </a:fld>
            <a:endParaRPr lang="en-US" sz="12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sz="2700">
                <a:solidFill>
                  <a:schemeClr val="tx1"/>
                </a:solidFill>
                <a:latin typeface="Impact" pitchFamily="-109" charset="0"/>
                <a:ea typeface="ＭＳ Ｐゴシック" pitchFamily="-109" charset="-128"/>
              </a:defRPr>
            </a:lvl1pPr>
            <a:lvl2pPr marL="729057" indent="-280406" defTabSz="895743" eaLnBrk="0" hangingPunct="0">
              <a:defRPr sz="2700">
                <a:solidFill>
                  <a:schemeClr val="tx1"/>
                </a:solidFill>
                <a:latin typeface="Impact" pitchFamily="-109" charset="0"/>
                <a:ea typeface="ＭＳ Ｐゴシック" pitchFamily="-109" charset="-128"/>
              </a:defRPr>
            </a:lvl2pPr>
            <a:lvl3pPr marL="1121626" indent="-224325" defTabSz="895743" eaLnBrk="0" hangingPunct="0">
              <a:defRPr sz="2700">
                <a:solidFill>
                  <a:schemeClr val="tx1"/>
                </a:solidFill>
                <a:latin typeface="Impact" pitchFamily="-109" charset="0"/>
                <a:ea typeface="ＭＳ Ｐゴシック" pitchFamily="-109" charset="-128"/>
              </a:defRPr>
            </a:lvl3pPr>
            <a:lvl4pPr marL="1570276" indent="-224325" defTabSz="895743" eaLnBrk="0" hangingPunct="0">
              <a:defRPr sz="2700">
                <a:solidFill>
                  <a:schemeClr val="tx1"/>
                </a:solidFill>
                <a:latin typeface="Impact" pitchFamily="-109" charset="0"/>
                <a:ea typeface="ＭＳ Ｐゴシック" pitchFamily="-109" charset="-128"/>
              </a:defRPr>
            </a:lvl4pPr>
            <a:lvl5pPr marL="2018927" indent="-224325" defTabSz="895743" eaLnBrk="0" hangingPunct="0">
              <a:defRPr sz="2700">
                <a:solidFill>
                  <a:schemeClr val="tx1"/>
                </a:solidFill>
                <a:latin typeface="Impact" pitchFamily="-109" charset="0"/>
                <a:ea typeface="ＭＳ Ｐゴシック" pitchFamily="-109" charset="-128"/>
              </a:defRPr>
            </a:lvl5pPr>
            <a:lvl6pPr marL="246757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6pPr>
            <a:lvl7pPr marL="291622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7pPr>
            <a:lvl8pPr marL="336487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8pPr>
            <a:lvl9pPr marL="381352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9pPr>
          </a:lstStyle>
          <a:p>
            <a:pPr eaLnBrk="1" hangingPunct="1"/>
            <a:fld id="{3E723834-62E5-4753-9E14-FE268780B3D2}" type="slidenum">
              <a:rPr lang="en-US" sz="1200">
                <a:latin typeface="Arial" charset="0"/>
              </a:rPr>
              <a:pPr eaLnBrk="1" hangingPunct="1"/>
              <a:t>37</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California  English Language Development Test</a:t>
            </a:r>
          </a:p>
          <a:p>
            <a:r>
              <a:rPr lang="en-US" smtClean="0">
                <a:latin typeface="Arial" charset="0"/>
              </a:rPr>
              <a:t>Identify</a:t>
            </a:r>
          </a:p>
          <a:p>
            <a:r>
              <a:rPr lang="en-US" smtClean="0">
                <a:latin typeface="Arial" charset="0"/>
              </a:rPr>
              <a:t>Determine performance levels</a:t>
            </a:r>
          </a:p>
          <a:p>
            <a:r>
              <a:rPr lang="en-US" smtClean="0">
                <a:latin typeface="Arial" charset="0"/>
              </a:rPr>
              <a:t>Asses progress of LSRW</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sz="2700">
                <a:solidFill>
                  <a:schemeClr val="tx1"/>
                </a:solidFill>
                <a:latin typeface="Impact" pitchFamily="-109" charset="0"/>
                <a:ea typeface="ＭＳ Ｐゴシック" pitchFamily="-109" charset="-128"/>
              </a:defRPr>
            </a:lvl1pPr>
            <a:lvl2pPr marL="729057" indent="-280406" defTabSz="895743" eaLnBrk="0" hangingPunct="0">
              <a:defRPr sz="2700">
                <a:solidFill>
                  <a:schemeClr val="tx1"/>
                </a:solidFill>
                <a:latin typeface="Impact" pitchFamily="-109" charset="0"/>
                <a:ea typeface="ＭＳ Ｐゴシック" pitchFamily="-109" charset="-128"/>
              </a:defRPr>
            </a:lvl2pPr>
            <a:lvl3pPr marL="1121626" indent="-224325" defTabSz="895743" eaLnBrk="0" hangingPunct="0">
              <a:defRPr sz="2700">
                <a:solidFill>
                  <a:schemeClr val="tx1"/>
                </a:solidFill>
                <a:latin typeface="Impact" pitchFamily="-109" charset="0"/>
                <a:ea typeface="ＭＳ Ｐゴシック" pitchFamily="-109" charset="-128"/>
              </a:defRPr>
            </a:lvl3pPr>
            <a:lvl4pPr marL="1570276" indent="-224325" defTabSz="895743" eaLnBrk="0" hangingPunct="0">
              <a:defRPr sz="2700">
                <a:solidFill>
                  <a:schemeClr val="tx1"/>
                </a:solidFill>
                <a:latin typeface="Impact" pitchFamily="-109" charset="0"/>
                <a:ea typeface="ＭＳ Ｐゴシック" pitchFamily="-109" charset="-128"/>
              </a:defRPr>
            </a:lvl4pPr>
            <a:lvl5pPr marL="2018927" indent="-224325" defTabSz="895743" eaLnBrk="0" hangingPunct="0">
              <a:defRPr sz="2700">
                <a:solidFill>
                  <a:schemeClr val="tx1"/>
                </a:solidFill>
                <a:latin typeface="Impact" pitchFamily="-109" charset="0"/>
                <a:ea typeface="ＭＳ Ｐゴシック" pitchFamily="-109" charset="-128"/>
              </a:defRPr>
            </a:lvl5pPr>
            <a:lvl6pPr marL="246757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6pPr>
            <a:lvl7pPr marL="291622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7pPr>
            <a:lvl8pPr marL="336487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8pPr>
            <a:lvl9pPr marL="381352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9pPr>
          </a:lstStyle>
          <a:p>
            <a:pPr eaLnBrk="1" hangingPunct="1"/>
            <a:fld id="{5F11068B-1057-4AF3-8AD2-83BF0F95AE83}" type="slidenum">
              <a:rPr lang="en-US" sz="1200">
                <a:latin typeface="Arial" charset="0"/>
              </a:rPr>
              <a:pPr eaLnBrk="1" hangingPunct="1"/>
              <a:t>5</a:t>
            </a:fld>
            <a:endParaRPr lang="en-US" sz="120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sz="2700">
                <a:solidFill>
                  <a:schemeClr val="tx1"/>
                </a:solidFill>
                <a:latin typeface="Impact" pitchFamily="-109" charset="0"/>
                <a:ea typeface="ＭＳ Ｐゴシック" pitchFamily="-109" charset="-128"/>
              </a:defRPr>
            </a:lvl1pPr>
            <a:lvl2pPr marL="729057" indent="-280406" defTabSz="895743" eaLnBrk="0" hangingPunct="0">
              <a:defRPr sz="2700">
                <a:solidFill>
                  <a:schemeClr val="tx1"/>
                </a:solidFill>
                <a:latin typeface="Impact" pitchFamily="-109" charset="0"/>
                <a:ea typeface="ＭＳ Ｐゴシック" pitchFamily="-109" charset="-128"/>
              </a:defRPr>
            </a:lvl2pPr>
            <a:lvl3pPr marL="1121626" indent="-224325" defTabSz="895743" eaLnBrk="0" hangingPunct="0">
              <a:defRPr sz="2700">
                <a:solidFill>
                  <a:schemeClr val="tx1"/>
                </a:solidFill>
                <a:latin typeface="Impact" pitchFamily="-109" charset="0"/>
                <a:ea typeface="ＭＳ Ｐゴシック" pitchFamily="-109" charset="-128"/>
              </a:defRPr>
            </a:lvl3pPr>
            <a:lvl4pPr marL="1570276" indent="-224325" defTabSz="895743" eaLnBrk="0" hangingPunct="0">
              <a:defRPr sz="2700">
                <a:solidFill>
                  <a:schemeClr val="tx1"/>
                </a:solidFill>
                <a:latin typeface="Impact" pitchFamily="-109" charset="0"/>
                <a:ea typeface="ＭＳ Ｐゴシック" pitchFamily="-109" charset="-128"/>
              </a:defRPr>
            </a:lvl4pPr>
            <a:lvl5pPr marL="2018927" indent="-224325" defTabSz="895743" eaLnBrk="0" hangingPunct="0">
              <a:defRPr sz="2700">
                <a:solidFill>
                  <a:schemeClr val="tx1"/>
                </a:solidFill>
                <a:latin typeface="Impact" pitchFamily="-109" charset="0"/>
                <a:ea typeface="ＭＳ Ｐゴシック" pitchFamily="-109" charset="-128"/>
              </a:defRPr>
            </a:lvl5pPr>
            <a:lvl6pPr marL="246757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6pPr>
            <a:lvl7pPr marL="291622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7pPr>
            <a:lvl8pPr marL="336487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8pPr>
            <a:lvl9pPr marL="381352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9pPr>
          </a:lstStyle>
          <a:p>
            <a:pPr eaLnBrk="1" hangingPunct="1"/>
            <a:fld id="{48372121-B3DA-47A0-872A-8DCDDF41DCE9}" type="slidenum">
              <a:rPr lang="en-US" sz="1200">
                <a:latin typeface="Arial" charset="0"/>
              </a:rPr>
              <a:pPr eaLnBrk="1" hangingPunct="1"/>
              <a:t>43</a:t>
            </a:fld>
            <a:endParaRPr 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sz="2700">
                <a:solidFill>
                  <a:schemeClr val="tx1"/>
                </a:solidFill>
                <a:latin typeface="Impact" pitchFamily="-109" charset="0"/>
                <a:ea typeface="ＭＳ Ｐゴシック" pitchFamily="-109" charset="-128"/>
              </a:defRPr>
            </a:lvl1pPr>
            <a:lvl2pPr marL="729057" indent="-280406" defTabSz="895743" eaLnBrk="0" hangingPunct="0">
              <a:defRPr sz="2700">
                <a:solidFill>
                  <a:schemeClr val="tx1"/>
                </a:solidFill>
                <a:latin typeface="Impact" pitchFamily="-109" charset="0"/>
                <a:ea typeface="ＭＳ Ｐゴシック" pitchFamily="-109" charset="-128"/>
              </a:defRPr>
            </a:lvl2pPr>
            <a:lvl3pPr marL="1121626" indent="-224325" defTabSz="895743" eaLnBrk="0" hangingPunct="0">
              <a:defRPr sz="2700">
                <a:solidFill>
                  <a:schemeClr val="tx1"/>
                </a:solidFill>
                <a:latin typeface="Impact" pitchFamily="-109" charset="0"/>
                <a:ea typeface="ＭＳ Ｐゴシック" pitchFamily="-109" charset="-128"/>
              </a:defRPr>
            </a:lvl3pPr>
            <a:lvl4pPr marL="1570276" indent="-224325" defTabSz="895743" eaLnBrk="0" hangingPunct="0">
              <a:defRPr sz="2700">
                <a:solidFill>
                  <a:schemeClr val="tx1"/>
                </a:solidFill>
                <a:latin typeface="Impact" pitchFamily="-109" charset="0"/>
                <a:ea typeface="ＭＳ Ｐゴシック" pitchFamily="-109" charset="-128"/>
              </a:defRPr>
            </a:lvl4pPr>
            <a:lvl5pPr marL="2018927" indent="-224325" defTabSz="895743" eaLnBrk="0" hangingPunct="0">
              <a:defRPr sz="2700">
                <a:solidFill>
                  <a:schemeClr val="tx1"/>
                </a:solidFill>
                <a:latin typeface="Impact" pitchFamily="-109" charset="0"/>
                <a:ea typeface="ＭＳ Ｐゴシック" pitchFamily="-109" charset="-128"/>
              </a:defRPr>
            </a:lvl5pPr>
            <a:lvl6pPr marL="246757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6pPr>
            <a:lvl7pPr marL="291622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7pPr>
            <a:lvl8pPr marL="336487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8pPr>
            <a:lvl9pPr marL="381352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9pPr>
          </a:lstStyle>
          <a:p>
            <a:pPr eaLnBrk="1" hangingPunct="1"/>
            <a:fld id="{52710799-CB51-4E20-810E-F9F52FF266C0}" type="slidenum">
              <a:rPr lang="en-US" sz="1200">
                <a:latin typeface="Arial" charset="0"/>
              </a:rPr>
              <a:pPr eaLnBrk="1" hangingPunct="1"/>
              <a:t>6</a:t>
            </a:fld>
            <a:endParaRPr lang="en-US"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In the IEP there must be goals that you want the student to accomplish  for LSRW and which domains are needed for an alternate assessment. </a:t>
            </a:r>
          </a:p>
          <a:p>
            <a:endParaRPr lang="en-US" smtClean="0">
              <a:latin typeface="Arial" charset="0"/>
            </a:endParaRPr>
          </a:p>
          <a:p>
            <a:r>
              <a:rPr lang="en-US" smtClean="0">
                <a:latin typeface="Arial" charset="0"/>
              </a:rPr>
              <a:t>Or if you know a student will not be able to accomplish the CELDT, have an emergency IEP . The assessment still gets turned in.</a:t>
            </a:r>
          </a:p>
          <a:p>
            <a:endParaRPr lang="en-US" smtClean="0">
              <a:latin typeface="Arial" charset="0"/>
            </a:endParaRPr>
          </a:p>
          <a:p>
            <a:r>
              <a:rPr lang="en-US" smtClean="0">
                <a:latin typeface="Arial" charset="0"/>
              </a:rPr>
              <a:t>Students who take an alternate assessment will not score above beginning.</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sz="2700">
                <a:solidFill>
                  <a:schemeClr val="tx1"/>
                </a:solidFill>
                <a:latin typeface="Impact" pitchFamily="-109" charset="0"/>
                <a:ea typeface="ＭＳ Ｐゴシック" pitchFamily="-109" charset="-128"/>
              </a:defRPr>
            </a:lvl1pPr>
            <a:lvl2pPr marL="729057" indent="-280406" defTabSz="895743" eaLnBrk="0" hangingPunct="0">
              <a:defRPr sz="2700">
                <a:solidFill>
                  <a:schemeClr val="tx1"/>
                </a:solidFill>
                <a:latin typeface="Impact" pitchFamily="-109" charset="0"/>
                <a:ea typeface="ＭＳ Ｐゴシック" pitchFamily="-109" charset="-128"/>
              </a:defRPr>
            </a:lvl2pPr>
            <a:lvl3pPr marL="1121626" indent="-224325" defTabSz="895743" eaLnBrk="0" hangingPunct="0">
              <a:defRPr sz="2700">
                <a:solidFill>
                  <a:schemeClr val="tx1"/>
                </a:solidFill>
                <a:latin typeface="Impact" pitchFamily="-109" charset="0"/>
                <a:ea typeface="ＭＳ Ｐゴシック" pitchFamily="-109" charset="-128"/>
              </a:defRPr>
            </a:lvl3pPr>
            <a:lvl4pPr marL="1570276" indent="-224325" defTabSz="895743" eaLnBrk="0" hangingPunct="0">
              <a:defRPr sz="2700">
                <a:solidFill>
                  <a:schemeClr val="tx1"/>
                </a:solidFill>
                <a:latin typeface="Impact" pitchFamily="-109" charset="0"/>
                <a:ea typeface="ＭＳ Ｐゴシック" pitchFamily="-109" charset="-128"/>
              </a:defRPr>
            </a:lvl4pPr>
            <a:lvl5pPr marL="2018927" indent="-224325" defTabSz="895743" eaLnBrk="0" hangingPunct="0">
              <a:defRPr sz="2700">
                <a:solidFill>
                  <a:schemeClr val="tx1"/>
                </a:solidFill>
                <a:latin typeface="Impact" pitchFamily="-109" charset="0"/>
                <a:ea typeface="ＭＳ Ｐゴシック" pitchFamily="-109" charset="-128"/>
              </a:defRPr>
            </a:lvl5pPr>
            <a:lvl6pPr marL="246757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6pPr>
            <a:lvl7pPr marL="291622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7pPr>
            <a:lvl8pPr marL="336487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8pPr>
            <a:lvl9pPr marL="381352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9pPr>
          </a:lstStyle>
          <a:p>
            <a:pPr eaLnBrk="1" hangingPunct="1"/>
            <a:fld id="{E5DF84B4-4EB6-4360-9A45-7AD275E2EA90}" type="slidenum">
              <a:rPr lang="en-US" sz="1200">
                <a:latin typeface="Arial" charset="0"/>
              </a:rPr>
              <a:pPr eaLnBrk="1" hangingPunct="1"/>
              <a:t>13</a:t>
            </a:fld>
            <a:endParaRPr lang="en-U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sz="2700">
                <a:solidFill>
                  <a:schemeClr val="tx1"/>
                </a:solidFill>
                <a:latin typeface="Impact" pitchFamily="-109" charset="0"/>
                <a:ea typeface="ＭＳ Ｐゴシック" pitchFamily="-109" charset="-128"/>
              </a:defRPr>
            </a:lvl1pPr>
            <a:lvl2pPr marL="729057" indent="-280406" defTabSz="895743" eaLnBrk="0" hangingPunct="0">
              <a:defRPr sz="2700">
                <a:solidFill>
                  <a:schemeClr val="tx1"/>
                </a:solidFill>
                <a:latin typeface="Impact" pitchFamily="-109" charset="0"/>
                <a:ea typeface="ＭＳ Ｐゴシック" pitchFamily="-109" charset="-128"/>
              </a:defRPr>
            </a:lvl2pPr>
            <a:lvl3pPr marL="1121626" indent="-224325" defTabSz="895743" eaLnBrk="0" hangingPunct="0">
              <a:defRPr sz="2700">
                <a:solidFill>
                  <a:schemeClr val="tx1"/>
                </a:solidFill>
                <a:latin typeface="Impact" pitchFamily="-109" charset="0"/>
                <a:ea typeface="ＭＳ Ｐゴシック" pitchFamily="-109" charset="-128"/>
              </a:defRPr>
            </a:lvl3pPr>
            <a:lvl4pPr marL="1570276" indent="-224325" defTabSz="895743" eaLnBrk="0" hangingPunct="0">
              <a:defRPr sz="2700">
                <a:solidFill>
                  <a:schemeClr val="tx1"/>
                </a:solidFill>
                <a:latin typeface="Impact" pitchFamily="-109" charset="0"/>
                <a:ea typeface="ＭＳ Ｐゴシック" pitchFamily="-109" charset="-128"/>
              </a:defRPr>
            </a:lvl4pPr>
            <a:lvl5pPr marL="2018927" indent="-224325" defTabSz="895743" eaLnBrk="0" hangingPunct="0">
              <a:defRPr sz="2700">
                <a:solidFill>
                  <a:schemeClr val="tx1"/>
                </a:solidFill>
                <a:latin typeface="Impact" pitchFamily="-109" charset="0"/>
                <a:ea typeface="ＭＳ Ｐゴシック" pitchFamily="-109" charset="-128"/>
              </a:defRPr>
            </a:lvl5pPr>
            <a:lvl6pPr marL="246757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6pPr>
            <a:lvl7pPr marL="291622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7pPr>
            <a:lvl8pPr marL="336487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8pPr>
            <a:lvl9pPr marL="381352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9pPr>
          </a:lstStyle>
          <a:p>
            <a:pPr eaLnBrk="1" hangingPunct="1"/>
            <a:fld id="{446CCDB9-06D8-4CCE-8A8C-09A878DCFF9C}" type="slidenum">
              <a:rPr lang="en-US" sz="1200">
                <a:latin typeface="Arial" charset="0"/>
              </a:rPr>
              <a:pPr eaLnBrk="1" hangingPunct="1"/>
              <a:t>17</a:t>
            </a:fld>
            <a:endParaRPr lang="en-US" sz="12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Test security agreement, office manager, principal and you</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sz="2700">
                <a:solidFill>
                  <a:schemeClr val="tx1"/>
                </a:solidFill>
                <a:latin typeface="Impact" pitchFamily="-109" charset="0"/>
                <a:ea typeface="ＭＳ Ｐゴシック" pitchFamily="-109" charset="-128"/>
              </a:defRPr>
            </a:lvl1pPr>
            <a:lvl2pPr marL="729057" indent="-280406" defTabSz="895743" eaLnBrk="0" hangingPunct="0">
              <a:defRPr sz="2700">
                <a:solidFill>
                  <a:schemeClr val="tx1"/>
                </a:solidFill>
                <a:latin typeface="Impact" pitchFamily="-109" charset="0"/>
                <a:ea typeface="ＭＳ Ｐゴシック" pitchFamily="-109" charset="-128"/>
              </a:defRPr>
            </a:lvl2pPr>
            <a:lvl3pPr marL="1121626" indent="-224325" defTabSz="895743" eaLnBrk="0" hangingPunct="0">
              <a:defRPr sz="2700">
                <a:solidFill>
                  <a:schemeClr val="tx1"/>
                </a:solidFill>
                <a:latin typeface="Impact" pitchFamily="-109" charset="0"/>
                <a:ea typeface="ＭＳ Ｐゴシック" pitchFamily="-109" charset="-128"/>
              </a:defRPr>
            </a:lvl3pPr>
            <a:lvl4pPr marL="1570276" indent="-224325" defTabSz="895743" eaLnBrk="0" hangingPunct="0">
              <a:defRPr sz="2700">
                <a:solidFill>
                  <a:schemeClr val="tx1"/>
                </a:solidFill>
                <a:latin typeface="Impact" pitchFamily="-109" charset="0"/>
                <a:ea typeface="ＭＳ Ｐゴシック" pitchFamily="-109" charset="-128"/>
              </a:defRPr>
            </a:lvl4pPr>
            <a:lvl5pPr marL="2018927" indent="-224325" defTabSz="895743" eaLnBrk="0" hangingPunct="0">
              <a:defRPr sz="2700">
                <a:solidFill>
                  <a:schemeClr val="tx1"/>
                </a:solidFill>
                <a:latin typeface="Impact" pitchFamily="-109" charset="0"/>
                <a:ea typeface="ＭＳ Ｐゴシック" pitchFamily="-109" charset="-128"/>
              </a:defRPr>
            </a:lvl5pPr>
            <a:lvl6pPr marL="246757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6pPr>
            <a:lvl7pPr marL="291622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7pPr>
            <a:lvl8pPr marL="336487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8pPr>
            <a:lvl9pPr marL="381352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9pPr>
          </a:lstStyle>
          <a:p>
            <a:pPr eaLnBrk="1" hangingPunct="1"/>
            <a:fld id="{1A934E98-AD52-42B8-ACD3-A9FE96C40E54}" type="slidenum">
              <a:rPr lang="en-US" sz="1200">
                <a:latin typeface="Arial" charset="0"/>
              </a:rPr>
              <a:pPr eaLnBrk="1" hangingPunct="1"/>
              <a:t>18</a:t>
            </a:fld>
            <a:endParaRPr lang="en-US"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charset="0"/>
              </a:rPr>
              <a:t>Pre ID labels  Can’t order until June 21</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sz="2700">
                <a:solidFill>
                  <a:schemeClr val="tx1"/>
                </a:solidFill>
                <a:latin typeface="Impact" pitchFamily="-109" charset="0"/>
                <a:ea typeface="ＭＳ Ｐゴシック" pitchFamily="-109" charset="-128"/>
              </a:defRPr>
            </a:lvl1pPr>
            <a:lvl2pPr marL="729057" indent="-280406" defTabSz="895743" eaLnBrk="0" hangingPunct="0">
              <a:defRPr sz="2700">
                <a:solidFill>
                  <a:schemeClr val="tx1"/>
                </a:solidFill>
                <a:latin typeface="Impact" pitchFamily="-109" charset="0"/>
                <a:ea typeface="ＭＳ Ｐゴシック" pitchFamily="-109" charset="-128"/>
              </a:defRPr>
            </a:lvl2pPr>
            <a:lvl3pPr marL="1121626" indent="-224325" defTabSz="895743" eaLnBrk="0" hangingPunct="0">
              <a:defRPr sz="2700">
                <a:solidFill>
                  <a:schemeClr val="tx1"/>
                </a:solidFill>
                <a:latin typeface="Impact" pitchFamily="-109" charset="0"/>
                <a:ea typeface="ＭＳ Ｐゴシック" pitchFamily="-109" charset="-128"/>
              </a:defRPr>
            </a:lvl3pPr>
            <a:lvl4pPr marL="1570276" indent="-224325" defTabSz="895743" eaLnBrk="0" hangingPunct="0">
              <a:defRPr sz="2700">
                <a:solidFill>
                  <a:schemeClr val="tx1"/>
                </a:solidFill>
                <a:latin typeface="Impact" pitchFamily="-109" charset="0"/>
                <a:ea typeface="ＭＳ Ｐゴシック" pitchFamily="-109" charset="-128"/>
              </a:defRPr>
            </a:lvl4pPr>
            <a:lvl5pPr marL="2018927" indent="-224325" defTabSz="895743" eaLnBrk="0" hangingPunct="0">
              <a:defRPr sz="2700">
                <a:solidFill>
                  <a:schemeClr val="tx1"/>
                </a:solidFill>
                <a:latin typeface="Impact" pitchFamily="-109" charset="0"/>
                <a:ea typeface="ＭＳ Ｐゴシック" pitchFamily="-109" charset="-128"/>
              </a:defRPr>
            </a:lvl5pPr>
            <a:lvl6pPr marL="246757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6pPr>
            <a:lvl7pPr marL="291622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7pPr>
            <a:lvl8pPr marL="336487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8pPr>
            <a:lvl9pPr marL="381352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9pPr>
          </a:lstStyle>
          <a:p>
            <a:pPr eaLnBrk="1" hangingPunct="1"/>
            <a:fld id="{6370CBB9-1456-43D9-BD67-54A9DCCE5718}" type="slidenum">
              <a:rPr lang="en-US" sz="1200">
                <a:latin typeface="Arial" charset="0"/>
              </a:rPr>
              <a:pPr eaLnBrk="1" hangingPunct="1"/>
              <a:t>19</a:t>
            </a:fld>
            <a:endParaRPr lang="en-US"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sz="2700">
                <a:solidFill>
                  <a:schemeClr val="tx1"/>
                </a:solidFill>
                <a:latin typeface="Impact" pitchFamily="-109" charset="0"/>
                <a:ea typeface="ＭＳ Ｐゴシック" pitchFamily="-109" charset="-128"/>
              </a:defRPr>
            </a:lvl1pPr>
            <a:lvl2pPr marL="729057" indent="-280406" defTabSz="895743" eaLnBrk="0" hangingPunct="0">
              <a:defRPr sz="2700">
                <a:solidFill>
                  <a:schemeClr val="tx1"/>
                </a:solidFill>
                <a:latin typeface="Impact" pitchFamily="-109" charset="0"/>
                <a:ea typeface="ＭＳ Ｐゴシック" pitchFamily="-109" charset="-128"/>
              </a:defRPr>
            </a:lvl2pPr>
            <a:lvl3pPr marL="1121626" indent="-224325" defTabSz="895743" eaLnBrk="0" hangingPunct="0">
              <a:defRPr sz="2700">
                <a:solidFill>
                  <a:schemeClr val="tx1"/>
                </a:solidFill>
                <a:latin typeface="Impact" pitchFamily="-109" charset="0"/>
                <a:ea typeface="ＭＳ Ｐゴシック" pitchFamily="-109" charset="-128"/>
              </a:defRPr>
            </a:lvl3pPr>
            <a:lvl4pPr marL="1570276" indent="-224325" defTabSz="895743" eaLnBrk="0" hangingPunct="0">
              <a:defRPr sz="2700">
                <a:solidFill>
                  <a:schemeClr val="tx1"/>
                </a:solidFill>
                <a:latin typeface="Impact" pitchFamily="-109" charset="0"/>
                <a:ea typeface="ＭＳ Ｐゴシック" pitchFamily="-109" charset="-128"/>
              </a:defRPr>
            </a:lvl4pPr>
            <a:lvl5pPr marL="2018927" indent="-224325" defTabSz="895743" eaLnBrk="0" hangingPunct="0">
              <a:defRPr sz="2700">
                <a:solidFill>
                  <a:schemeClr val="tx1"/>
                </a:solidFill>
                <a:latin typeface="Impact" pitchFamily="-109" charset="0"/>
                <a:ea typeface="ＭＳ Ｐゴシック" pitchFamily="-109" charset="-128"/>
              </a:defRPr>
            </a:lvl5pPr>
            <a:lvl6pPr marL="246757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6pPr>
            <a:lvl7pPr marL="291622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7pPr>
            <a:lvl8pPr marL="336487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8pPr>
            <a:lvl9pPr marL="381352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9pPr>
          </a:lstStyle>
          <a:p>
            <a:pPr eaLnBrk="1" hangingPunct="1"/>
            <a:fld id="{1D02C729-5036-421A-BFCF-F05405F61D5B}" type="slidenum">
              <a:rPr lang="en-US" sz="1200">
                <a:latin typeface="Arial" charset="0"/>
              </a:rPr>
              <a:pPr eaLnBrk="1" hangingPunct="1"/>
              <a:t>23</a:t>
            </a:fld>
            <a:endParaRPr lang="en-US" sz="12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sz="2700">
                <a:solidFill>
                  <a:schemeClr val="tx1"/>
                </a:solidFill>
                <a:latin typeface="Impact" pitchFamily="-109" charset="0"/>
                <a:ea typeface="ＭＳ Ｐゴシック" pitchFamily="-109" charset="-128"/>
              </a:defRPr>
            </a:lvl1pPr>
            <a:lvl2pPr marL="729057" indent="-280406" defTabSz="895743" eaLnBrk="0" hangingPunct="0">
              <a:defRPr sz="2700">
                <a:solidFill>
                  <a:schemeClr val="tx1"/>
                </a:solidFill>
                <a:latin typeface="Impact" pitchFamily="-109" charset="0"/>
                <a:ea typeface="ＭＳ Ｐゴシック" pitchFamily="-109" charset="-128"/>
              </a:defRPr>
            </a:lvl2pPr>
            <a:lvl3pPr marL="1121626" indent="-224325" defTabSz="895743" eaLnBrk="0" hangingPunct="0">
              <a:defRPr sz="2700">
                <a:solidFill>
                  <a:schemeClr val="tx1"/>
                </a:solidFill>
                <a:latin typeface="Impact" pitchFamily="-109" charset="0"/>
                <a:ea typeface="ＭＳ Ｐゴシック" pitchFamily="-109" charset="-128"/>
              </a:defRPr>
            </a:lvl3pPr>
            <a:lvl4pPr marL="1570276" indent="-224325" defTabSz="895743" eaLnBrk="0" hangingPunct="0">
              <a:defRPr sz="2700">
                <a:solidFill>
                  <a:schemeClr val="tx1"/>
                </a:solidFill>
                <a:latin typeface="Impact" pitchFamily="-109" charset="0"/>
                <a:ea typeface="ＭＳ Ｐゴシック" pitchFamily="-109" charset="-128"/>
              </a:defRPr>
            </a:lvl4pPr>
            <a:lvl5pPr marL="2018927" indent="-224325" defTabSz="895743" eaLnBrk="0" hangingPunct="0">
              <a:defRPr sz="2700">
                <a:solidFill>
                  <a:schemeClr val="tx1"/>
                </a:solidFill>
                <a:latin typeface="Impact" pitchFamily="-109" charset="0"/>
                <a:ea typeface="ＭＳ Ｐゴシック" pitchFamily="-109" charset="-128"/>
              </a:defRPr>
            </a:lvl5pPr>
            <a:lvl6pPr marL="246757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6pPr>
            <a:lvl7pPr marL="2916227"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7pPr>
            <a:lvl8pPr marL="336487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8pPr>
            <a:lvl9pPr marL="3813528" indent="-224325" defTabSz="895743" eaLnBrk="0" fontAlgn="base" hangingPunct="0">
              <a:spcBef>
                <a:spcPct val="0"/>
              </a:spcBef>
              <a:spcAft>
                <a:spcPct val="0"/>
              </a:spcAft>
              <a:defRPr sz="2700">
                <a:solidFill>
                  <a:schemeClr val="tx1"/>
                </a:solidFill>
                <a:latin typeface="Impact" pitchFamily="-109" charset="0"/>
                <a:ea typeface="ＭＳ Ｐゴシック" pitchFamily="-109" charset="-128"/>
              </a:defRPr>
            </a:lvl9pPr>
          </a:lstStyle>
          <a:p>
            <a:pPr eaLnBrk="1" hangingPunct="1"/>
            <a:fld id="{DFC5EBA6-A317-4BB5-A808-7CE30E6FAFFC}" type="slidenum">
              <a:rPr lang="en-US" sz="1200">
                <a:latin typeface="Arial" charset="0"/>
              </a:rPr>
              <a:pPr eaLnBrk="1" hangingPunct="1"/>
              <a:t>24</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066801"/>
            <a:ext cx="7772400" cy="838200"/>
          </a:xfrm>
        </p:spPr>
        <p:txBody>
          <a:bodyPr>
            <a:normAutofit/>
          </a:bodyPr>
          <a:lstStyle>
            <a:lvl1pPr>
              <a:defRPr sz="3200" b="1">
                <a:solidFill>
                  <a:schemeClr val="bg1"/>
                </a:solidFill>
                <a:latin typeface="Times New Roman" pitchFamily="18" charset="0"/>
                <a:cs typeface="Times New Roman"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447800" y="2743200"/>
            <a:ext cx="7620000" cy="1752600"/>
          </a:xfrm>
        </p:spPr>
        <p:txBody>
          <a:bodyPr/>
          <a:lstStyle>
            <a:lvl1pPr marL="0" indent="0" algn="ctr">
              <a:buNone/>
              <a:defRPr>
                <a:solidFill>
                  <a:schemeClr val="tx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1371600" y="6356350"/>
            <a:ext cx="1219200" cy="365125"/>
          </a:xfrm>
        </p:spPr>
        <p:txBody>
          <a:bodyPr/>
          <a:lstStyle>
            <a:lvl1pPr>
              <a:defRPr>
                <a:latin typeface="Times New Roman" pitchFamily="18" charset="0"/>
                <a:cs typeface="Times New Roman" pitchFamily="18" charset="0"/>
              </a:defRPr>
            </a:lvl1pPr>
          </a:lstStyle>
          <a:p>
            <a:fld id="{C46D2BF3-6B61-4ED6-966D-ED7556E2BE03}" type="datetimeFigureOut">
              <a:rPr lang="en-US" smtClean="0"/>
              <a:t>8/22/2012</a:t>
            </a:fld>
            <a:endParaRPr lang="en-US"/>
          </a:p>
        </p:txBody>
      </p:sp>
      <p:sp>
        <p:nvSpPr>
          <p:cNvPr id="5" name="Footer Placeholder 4"/>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12"/>
          </p:nvPr>
        </p:nvSpPr>
        <p:spPr/>
        <p:txBody>
          <a:bodyPr/>
          <a:lstStyle>
            <a:lvl1pPr>
              <a:defRPr b="1">
                <a:latin typeface="Times New Roman" pitchFamily="18" charset="0"/>
                <a:cs typeface="Times New Roman" pitchFamily="18" charset="0"/>
              </a:defRPr>
            </a:lvl1pPr>
          </a:lstStyle>
          <a:p>
            <a:fld id="{E526CBC6-C633-43ED-BCEC-E044865480D5}" type="slidenum">
              <a:rPr lang="en-US" smtClean="0"/>
              <a:t>‹#›</a:t>
            </a:fld>
            <a:endParaRPr lang="en-US"/>
          </a:p>
        </p:txBody>
      </p:sp>
    </p:spTree>
    <p:extLst>
      <p:ext uri="{BB962C8B-B14F-4D97-AF65-F5344CB8AC3E}">
        <p14:creationId xmlns:p14="http://schemas.microsoft.com/office/powerpoint/2010/main" val="104648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722281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7772400" cy="762000"/>
          </a:xfrm>
        </p:spPr>
        <p:txBody>
          <a:bodyPr>
            <a:normAutofit/>
          </a:bodyPr>
          <a:lstStyle>
            <a:lvl1pPr>
              <a:defRPr sz="3200">
                <a:solidFill>
                  <a:schemeClr val="bg1"/>
                </a:solidFill>
                <a:latin typeface="Times New Roman" pitchFamily="18" charset="0"/>
                <a:cs typeface="Times New Roman" pitchFamily="18" charset="0"/>
              </a:defRPr>
            </a:lvl1pPr>
          </a:lstStyle>
          <a:p>
            <a:r>
              <a:rPr lang="en-US" smtClean="0"/>
              <a:t>Click to edit Master title style</a:t>
            </a:r>
            <a:endParaRPr lang="en-US"/>
          </a:p>
        </p:txBody>
      </p:sp>
      <p:sp>
        <p:nvSpPr>
          <p:cNvPr id="3" name="Content Placeholder 2"/>
          <p:cNvSpPr>
            <a:spLocks noGrp="1"/>
          </p:cNvSpPr>
          <p:nvPr>
            <p:ph idx="1"/>
          </p:nvPr>
        </p:nvSpPr>
        <p:spPr>
          <a:xfrm>
            <a:off x="1371600" y="1905000"/>
            <a:ext cx="7315200" cy="4221163"/>
          </a:xfrm>
        </p:spPr>
        <p:txBody>
          <a:bodyPr/>
          <a:lstStyle>
            <a:lvl1pPr marL="228600" indent="-228600">
              <a:defRPr>
                <a:latin typeface="Times New Roman" pitchFamily="18" charset="0"/>
                <a:cs typeface="Times New Roman" pitchFamily="18" charset="0"/>
              </a:defRPr>
            </a:lvl1pPr>
            <a:lvl2pPr marL="742950" indent="-285750">
              <a:buFont typeface="Wingdings" pitchFamily="2" charset="2"/>
              <a:buChar cha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marL="1600200" indent="-228600">
              <a:buFont typeface="Wingdings" pitchFamily="2" charset="2"/>
              <a:buChar char="§"/>
              <a:defRPr>
                <a:latin typeface="Times New Roman" pitchFamily="18" charset="0"/>
                <a:cs typeface="Times New Roman" pitchFamily="18" charset="0"/>
              </a:defRPr>
            </a:lvl4pPr>
            <a:lvl5pPr marL="2057400" indent="-228600">
              <a:buFont typeface="Arial" pitchFamily="34" charset="0"/>
              <a:buChar char="•"/>
              <a:defRPr>
                <a:latin typeface="Times New Roman" pitchFamily="18" charset="0"/>
                <a:cs typeface="Times New Roman"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6D2BF3-6B61-4ED6-966D-ED7556E2BE03}" type="datetimeFigureOut">
              <a:rPr lang="en-US" smtClean="0"/>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6CBC6-C633-43ED-BCEC-E044865480D5}" type="slidenum">
              <a:rPr lang="en-US" smtClean="0"/>
              <a:t>‹#›</a:t>
            </a:fld>
            <a:endParaRPr lang="en-US"/>
          </a:p>
        </p:txBody>
      </p:sp>
    </p:spTree>
    <p:extLst>
      <p:ext uri="{BB962C8B-B14F-4D97-AF65-F5344CB8AC3E}">
        <p14:creationId xmlns:p14="http://schemas.microsoft.com/office/powerpoint/2010/main" val="2901529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599" y="4406900"/>
            <a:ext cx="7123113" cy="1362075"/>
          </a:xfrm>
        </p:spPr>
        <p:txBody>
          <a:bodyPr anchor="t"/>
          <a:lstStyle>
            <a:lvl1pPr algn="l">
              <a:defRPr sz="4000" b="1" cap="all">
                <a:latin typeface="Times New Roman" pitchFamily="18" charset="0"/>
                <a:cs typeface="Times New Roman"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1371599" y="1905001"/>
            <a:ext cx="7123113" cy="2501900"/>
          </a:xfrm>
        </p:spPr>
        <p:txBody>
          <a:bodyPr anchor="b"/>
          <a:lstStyle>
            <a:lvl1pPr marL="0" indent="0">
              <a:buNone/>
              <a:defRPr sz="2000">
                <a:solidFill>
                  <a:schemeClr val="tx1">
                    <a:tint val="75000"/>
                  </a:schemeClr>
                </a:solidFill>
                <a:latin typeface="Times New Roman" pitchFamily="18" charset="0"/>
                <a:cs typeface="Times New Roman"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371600" y="6356350"/>
            <a:ext cx="1219200" cy="365125"/>
          </a:xfrm>
        </p:spPr>
        <p:txBody>
          <a:bodyPr/>
          <a:lstStyle>
            <a:lvl1pPr>
              <a:defRPr>
                <a:latin typeface="Times New Roman" pitchFamily="18" charset="0"/>
                <a:cs typeface="Times New Roman" pitchFamily="18" charset="0"/>
              </a:defRPr>
            </a:lvl1pPr>
          </a:lstStyle>
          <a:p>
            <a:fld id="{C46D2BF3-6B61-4ED6-966D-ED7556E2BE03}" type="datetimeFigureOut">
              <a:rPr lang="en-US" smtClean="0"/>
              <a:t>8/22/2012</a:t>
            </a:fld>
            <a:endParaRPr lang="en-US"/>
          </a:p>
        </p:txBody>
      </p:sp>
      <p:sp>
        <p:nvSpPr>
          <p:cNvPr id="5" name="Footer Placeholder 4"/>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12"/>
          </p:nvPr>
        </p:nvSpPr>
        <p:spPr/>
        <p:txBody>
          <a:bodyPr/>
          <a:lstStyle>
            <a:lvl1pPr>
              <a:defRPr b="1">
                <a:latin typeface="Times New Roman" pitchFamily="18" charset="0"/>
                <a:cs typeface="Times New Roman" pitchFamily="18" charset="0"/>
              </a:defRPr>
            </a:lvl1pPr>
          </a:lstStyle>
          <a:p>
            <a:fld id="{E526CBC6-C633-43ED-BCEC-E044865480D5}" type="slidenum">
              <a:rPr lang="en-US" smtClean="0"/>
              <a:t>‹#›</a:t>
            </a:fld>
            <a:endParaRPr lang="en-US"/>
          </a:p>
        </p:txBody>
      </p:sp>
    </p:spTree>
    <p:extLst>
      <p:ext uri="{BB962C8B-B14F-4D97-AF65-F5344CB8AC3E}">
        <p14:creationId xmlns:p14="http://schemas.microsoft.com/office/powerpoint/2010/main" val="3462526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7696200" cy="838200"/>
          </a:xfrm>
        </p:spPr>
        <p:txBody>
          <a:bodyPr>
            <a:normAutofit/>
          </a:bodyPr>
          <a:lstStyle>
            <a:lvl1pPr>
              <a:defRPr sz="3200">
                <a:solidFill>
                  <a:schemeClr val="bg1"/>
                </a:solidFill>
                <a:latin typeface="Times New Roman" pitchFamily="18" charset="0"/>
                <a:cs typeface="Times New Roman"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1905000"/>
            <a:ext cx="3657600" cy="42211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257800" y="1905000"/>
            <a:ext cx="3429000" cy="4221163"/>
          </a:xfrm>
        </p:spPr>
        <p:txBody>
          <a:bodyPr/>
          <a:lstStyle>
            <a:lvl1pPr>
              <a:defRPr sz="2800">
                <a:latin typeface="Times New Roman" pitchFamily="18" charset="0"/>
                <a:cs typeface="Times New Roman" pitchFamily="18" charset="0"/>
              </a:defRPr>
            </a:lvl1pPr>
            <a:lvl2pPr>
              <a:defRPr sz="2400">
                <a:latin typeface="Times New Roman" pitchFamily="18" charset="0"/>
                <a:cs typeface="Times New Roman" pitchFamily="18" charset="0"/>
              </a:defRPr>
            </a:lvl2pPr>
            <a:lvl3pPr>
              <a:defRPr sz="2000">
                <a:latin typeface="Times New Roman" pitchFamily="18" charset="0"/>
                <a:cs typeface="Times New Roman" pitchFamily="18" charset="0"/>
              </a:defRPr>
            </a:lvl3pPr>
            <a:lvl4pPr>
              <a:defRPr sz="1800">
                <a:latin typeface="Times New Roman" pitchFamily="18" charset="0"/>
                <a:cs typeface="Times New Roman" pitchFamily="18" charset="0"/>
              </a:defRPr>
            </a:lvl4pPr>
            <a:lvl5pP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6D2BF3-6B61-4ED6-966D-ED7556E2BE03}" type="datetimeFigureOut">
              <a:rPr lang="en-US" smtClean="0"/>
              <a:t>8/22/2012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6CBC6-C633-43ED-BCEC-E044865480D5}" type="slidenum">
              <a:rPr lang="en-US" smtClean="0"/>
              <a:t>‹#›</a:t>
            </a:fld>
            <a:endParaRPr lang="en-US"/>
          </a:p>
        </p:txBody>
      </p:sp>
    </p:spTree>
    <p:extLst>
      <p:ext uri="{BB962C8B-B14F-4D97-AF65-F5344CB8AC3E}">
        <p14:creationId xmlns:p14="http://schemas.microsoft.com/office/powerpoint/2010/main" val="314579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7696200" cy="685800"/>
          </a:xfrm>
        </p:spPr>
        <p:txBody>
          <a:bodyPr>
            <a:normAutofit/>
          </a:bodyPr>
          <a:lstStyle>
            <a:lvl1pPr>
              <a:defRPr sz="3200">
                <a:solidFill>
                  <a:schemeClr val="bg1"/>
                </a:solidFill>
                <a:latin typeface="Times New Roman" pitchFamily="18" charset="0"/>
                <a:cs typeface="Times New Roman" pitchFamily="18" charset="0"/>
              </a:defRPr>
            </a:lvl1pPr>
          </a:lstStyle>
          <a:p>
            <a:r>
              <a:rPr lang="en-US" smtClean="0"/>
              <a:t>Click to edit Master title style</a:t>
            </a:r>
            <a:endParaRPr lang="en-US"/>
          </a:p>
        </p:txBody>
      </p:sp>
      <p:sp>
        <p:nvSpPr>
          <p:cNvPr id="3" name="Text Placeholder 2"/>
          <p:cNvSpPr>
            <a:spLocks noGrp="1"/>
          </p:cNvSpPr>
          <p:nvPr>
            <p:ph type="body" idx="1"/>
          </p:nvPr>
        </p:nvSpPr>
        <p:spPr>
          <a:xfrm>
            <a:off x="1371600" y="1828800"/>
            <a:ext cx="3810000" cy="533400"/>
          </a:xfrm>
        </p:spPr>
        <p:txBody>
          <a:bodyPr anchor="b">
            <a:normAutofit/>
          </a:bodyPr>
          <a:lstStyle>
            <a:lvl1pPr marL="0" indent="0">
              <a:buNone/>
              <a:defRPr sz="20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362200"/>
            <a:ext cx="3810000" cy="3951288"/>
          </a:xfrm>
        </p:spPr>
        <p:txBody>
          <a:bodyPr/>
          <a:lstStyle>
            <a:lvl1pPr>
              <a:defRPr sz="2400">
                <a:latin typeface="Times New Roman" pitchFamily="18" charset="0"/>
                <a:cs typeface="Times New Roman" pitchFamily="18" charset="0"/>
              </a:defRPr>
            </a:lvl1pPr>
            <a:lvl2pPr>
              <a:defRPr sz="2000">
                <a:latin typeface="Times New Roman" pitchFamily="18" charset="0"/>
                <a:cs typeface="Times New Roman" pitchFamily="18" charset="0"/>
              </a:defRPr>
            </a:lvl2pPr>
            <a:lvl3pP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600">
                <a:latin typeface="Times New Roman" pitchFamily="18" charset="0"/>
                <a:cs typeface="Times New Roman"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257800" y="1828799"/>
            <a:ext cx="3657600" cy="533401"/>
          </a:xfrm>
        </p:spPr>
        <p:txBody>
          <a:bodyPr anchor="b">
            <a:noAutofit/>
          </a:bodyPr>
          <a:lstStyle>
            <a:lvl1pPr marL="0" indent="0">
              <a:buNone/>
              <a:defRPr sz="2000" b="1">
                <a:latin typeface="Times New Roman" pitchFamily="18" charset="0"/>
                <a:cs typeface="Times New Roman"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7800" y="2362199"/>
            <a:ext cx="3657600" cy="3962401"/>
          </a:xfrm>
        </p:spPr>
        <p:txBody>
          <a:bodyPr/>
          <a:lstStyle>
            <a:lvl1pPr>
              <a:defRPr sz="2400">
                <a:latin typeface="Times New Roman" pitchFamily="18" charset="0"/>
                <a:cs typeface="Times New Roman" pitchFamily="18" charset="0"/>
              </a:defRPr>
            </a:lvl1pPr>
            <a:lvl2pPr>
              <a:defRPr sz="2000">
                <a:latin typeface="Times New Roman" pitchFamily="18" charset="0"/>
                <a:cs typeface="Times New Roman" pitchFamily="18" charset="0"/>
              </a:defRPr>
            </a:lvl2pPr>
            <a:lvl3pP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600">
                <a:latin typeface="Times New Roman" pitchFamily="18" charset="0"/>
                <a:cs typeface="Times New Roman" pitchFamily="18"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371600" y="6356350"/>
            <a:ext cx="1219200" cy="365125"/>
          </a:xfrm>
        </p:spPr>
        <p:txBody>
          <a:bodyPr/>
          <a:lstStyle>
            <a:lvl1pPr>
              <a:defRPr>
                <a:latin typeface="Times New Roman" pitchFamily="18" charset="0"/>
                <a:cs typeface="Times New Roman" pitchFamily="18" charset="0"/>
              </a:defRPr>
            </a:lvl1pPr>
          </a:lstStyle>
          <a:p>
            <a:fld id="{C46D2BF3-6B61-4ED6-966D-ED7556E2BE03}" type="datetimeFigureOut">
              <a:rPr lang="en-US" smtClean="0"/>
              <a:t>8/22/2012</a:t>
            </a:fld>
            <a:endParaRPr lang="en-US"/>
          </a:p>
        </p:txBody>
      </p:sp>
      <p:sp>
        <p:nvSpPr>
          <p:cNvPr id="8" name="Footer Placeholder 7"/>
          <p:cNvSpPr>
            <a:spLocks noGrp="1"/>
          </p:cNvSpPr>
          <p:nvPr>
            <p:ph type="ftr" sz="quarter" idx="11"/>
          </p:nvPr>
        </p:nvSpPr>
        <p:spPr/>
        <p:txBody>
          <a:bodyPr/>
          <a:lstStyle>
            <a:lvl1pPr>
              <a:defRPr>
                <a:latin typeface="Times New Roman" pitchFamily="18" charset="0"/>
                <a:cs typeface="Times New Roman" pitchFamily="18" charset="0"/>
              </a:defRPr>
            </a:lvl1pPr>
          </a:lstStyle>
          <a:p>
            <a:endParaRPr lang="en-US"/>
          </a:p>
        </p:txBody>
      </p:sp>
      <p:sp>
        <p:nvSpPr>
          <p:cNvPr id="9" name="Slide Number Placeholder 8"/>
          <p:cNvSpPr>
            <a:spLocks noGrp="1"/>
          </p:cNvSpPr>
          <p:nvPr>
            <p:ph type="sldNum" sz="quarter" idx="12"/>
          </p:nvPr>
        </p:nvSpPr>
        <p:spPr/>
        <p:txBody>
          <a:bodyPr/>
          <a:lstStyle>
            <a:lvl1pPr>
              <a:defRPr b="1">
                <a:latin typeface="Times New Roman" pitchFamily="18" charset="0"/>
                <a:cs typeface="Times New Roman" pitchFamily="18" charset="0"/>
              </a:defRPr>
            </a:lvl1pPr>
          </a:lstStyle>
          <a:p>
            <a:fld id="{E526CBC6-C633-43ED-BCEC-E044865480D5}" type="slidenum">
              <a:rPr lang="en-US" smtClean="0"/>
              <a:t>‹#›</a:t>
            </a:fld>
            <a:endParaRPr lang="en-US"/>
          </a:p>
        </p:txBody>
      </p:sp>
    </p:spTree>
    <p:extLst>
      <p:ext uri="{BB962C8B-B14F-4D97-AF65-F5344CB8AC3E}">
        <p14:creationId xmlns:p14="http://schemas.microsoft.com/office/powerpoint/2010/main" val="2253713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6D2BF3-6B61-4ED6-966D-ED7556E2BE03}" type="datetimeFigureOut">
              <a:rPr lang="en-US" smtClean="0"/>
              <a:t>8/22/2012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26CBC6-C633-43ED-BCEC-E044865480D5}" type="slidenum">
              <a:rPr lang="en-US" smtClean="0"/>
              <a:t>‹#›</a:t>
            </a:fld>
            <a:endParaRPr lang="en-US"/>
          </a:p>
        </p:txBody>
      </p:sp>
    </p:spTree>
    <p:extLst>
      <p:ext uri="{BB962C8B-B14F-4D97-AF65-F5344CB8AC3E}">
        <p14:creationId xmlns:p14="http://schemas.microsoft.com/office/powerpoint/2010/main" val="2215667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Times New Roman" pitchFamily="18" charset="0"/>
                <a:cs typeface="Times New Roman"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904999"/>
            <a:ext cx="5486400" cy="2822575"/>
          </a:xfrm>
        </p:spPr>
        <p:txBody>
          <a:bodyPr/>
          <a:lstStyle>
            <a:lvl1pPr marL="0" indent="0">
              <a:buNone/>
              <a:defRPr sz="3200">
                <a:latin typeface="Times New Roman" pitchFamily="18" charset="0"/>
                <a:cs typeface="Times New Roman"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Times New Roman" pitchFamily="18" charset="0"/>
                <a:cs typeface="Times New Roman"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6D2BF3-6B61-4ED6-966D-ED7556E2BE03}" type="datetimeFigureOut">
              <a:rPr lang="en-US" smtClean="0"/>
              <a:t>8/22/2012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6CBC6-C633-43ED-BCEC-E044865480D5}" type="slidenum">
              <a:rPr lang="en-US" smtClean="0"/>
              <a:t>‹#›</a:t>
            </a:fld>
            <a:endParaRPr lang="en-US"/>
          </a:p>
        </p:txBody>
      </p:sp>
    </p:spTree>
    <p:extLst>
      <p:ext uri="{BB962C8B-B14F-4D97-AF65-F5344CB8AC3E}">
        <p14:creationId xmlns:p14="http://schemas.microsoft.com/office/powerpoint/2010/main" val="3185365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6D2BF3-6B61-4ED6-966D-ED7556E2BE03}" type="datetimeFigureOut">
              <a:rPr lang="en-US" smtClean="0"/>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6CBC6-C633-43ED-BCEC-E044865480D5}" type="slidenum">
              <a:rPr lang="en-US" smtClean="0"/>
              <a:t>‹#›</a:t>
            </a:fld>
            <a:endParaRPr lang="en-US"/>
          </a:p>
        </p:txBody>
      </p:sp>
    </p:spTree>
    <p:extLst>
      <p:ext uri="{BB962C8B-B14F-4D97-AF65-F5344CB8AC3E}">
        <p14:creationId xmlns:p14="http://schemas.microsoft.com/office/powerpoint/2010/main" val="550832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6D2BF3-6B61-4ED6-966D-ED7556E2BE03}" type="datetimeFigureOut">
              <a:rPr lang="en-US" smtClean="0"/>
              <a:t>8/22/2012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6CBC6-C633-43ED-BCEC-E044865480D5}" type="slidenum">
              <a:rPr lang="en-US" smtClean="0"/>
              <a:t>‹#›</a:t>
            </a:fld>
            <a:endParaRPr lang="en-US"/>
          </a:p>
        </p:txBody>
      </p:sp>
    </p:spTree>
    <p:extLst>
      <p:ext uri="{BB962C8B-B14F-4D97-AF65-F5344CB8AC3E}">
        <p14:creationId xmlns:p14="http://schemas.microsoft.com/office/powerpoint/2010/main" val="3362718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D2BF3-6B61-4ED6-966D-ED7556E2BE03}" type="datetimeFigureOut">
              <a:rPr lang="en-US" smtClean="0"/>
              <a:t>8/22/2012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6CBC6-C633-43ED-BCEC-E044865480D5}" type="slidenum">
              <a:rPr lang="en-US" smtClean="0"/>
              <a:t>‹#›</a:t>
            </a:fld>
            <a:endParaRPr lang="en-US"/>
          </a:p>
        </p:txBody>
      </p:sp>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66515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scusd.edu/celdt" TargetMode="External"/><Relationship Id="rId2" Type="http://schemas.openxmlformats.org/officeDocument/2006/relationships/hyperlink" Target="http://www.moodle.celdt.or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4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6.wmf"/></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1200"/>
            <a:ext cx="8001000" cy="152400"/>
          </a:xfrm>
        </p:spPr>
        <p:txBody>
          <a:bodyPr>
            <a:noAutofit/>
          </a:bodyPr>
          <a:lstStyle/>
          <a:p>
            <a:r>
              <a:rPr lang="en-US" sz="3000" dirty="0">
                <a:latin typeface="+mj-lt"/>
              </a:rPr>
              <a:t>California English Language Development </a:t>
            </a:r>
            <a:r>
              <a:rPr lang="en-US" sz="3000" dirty="0" smtClean="0">
                <a:latin typeface="+mj-lt"/>
              </a:rPr>
              <a:t>Test</a:t>
            </a:r>
            <a:r>
              <a:rPr lang="en-US" sz="2400" dirty="0" smtClean="0"/>
              <a:t/>
            </a:r>
            <a:br>
              <a:rPr lang="en-US" sz="2400" dirty="0" smtClean="0"/>
            </a:br>
            <a:r>
              <a:rPr lang="en-US" sz="2400" dirty="0">
                <a:solidFill>
                  <a:srgbClr val="0066CC"/>
                </a:solidFill>
              </a:rPr>
              <a:t/>
            </a:r>
            <a:br>
              <a:rPr lang="en-US" sz="2400" dirty="0">
                <a:solidFill>
                  <a:srgbClr val="0066CC"/>
                </a:solidFill>
              </a:rPr>
            </a:br>
            <a:r>
              <a:rPr lang="en-US" sz="2400" dirty="0" smtClean="0">
                <a:solidFill>
                  <a:srgbClr val="0066CC"/>
                </a:solidFill>
              </a:rPr>
              <a:t/>
            </a:r>
            <a:br>
              <a:rPr lang="en-US" sz="2400" dirty="0" smtClean="0">
                <a:solidFill>
                  <a:srgbClr val="0066CC"/>
                </a:solidFill>
              </a:rPr>
            </a:br>
            <a:r>
              <a:rPr lang="en-US" dirty="0" smtClean="0">
                <a:solidFill>
                  <a:schemeClr val="tx1"/>
                </a:solidFill>
                <a:latin typeface="+mj-lt"/>
              </a:rPr>
              <a:t>Coordinator Training</a:t>
            </a:r>
            <a:endParaRPr lang="en-US" dirty="0">
              <a:solidFill>
                <a:schemeClr val="tx1"/>
              </a:solidFill>
              <a:latin typeface="+mj-lt"/>
            </a:endParaRPr>
          </a:p>
        </p:txBody>
      </p:sp>
      <p:sp>
        <p:nvSpPr>
          <p:cNvPr id="3" name="Subtitle 2"/>
          <p:cNvSpPr>
            <a:spLocks noGrp="1"/>
          </p:cNvSpPr>
          <p:nvPr>
            <p:ph type="subTitle" idx="1"/>
          </p:nvPr>
        </p:nvSpPr>
        <p:spPr>
          <a:xfrm>
            <a:off x="1524000" y="4876800"/>
            <a:ext cx="7620000" cy="1752600"/>
          </a:xfrm>
        </p:spPr>
        <p:txBody>
          <a:bodyPr>
            <a:normAutofit fontScale="47500" lnSpcReduction="20000"/>
          </a:bodyPr>
          <a:lstStyle/>
          <a:p>
            <a:r>
              <a:rPr lang="en-US" b="1" dirty="0" smtClean="0">
                <a:latin typeface="+mn-lt"/>
              </a:rPr>
              <a:t>Presented </a:t>
            </a:r>
            <a:r>
              <a:rPr lang="en-US" b="1" dirty="0">
                <a:latin typeface="+mn-lt"/>
              </a:rPr>
              <a:t>by</a:t>
            </a:r>
          </a:p>
          <a:p>
            <a:r>
              <a:rPr lang="en-US" b="1" dirty="0">
                <a:latin typeface="+mn-lt"/>
              </a:rPr>
              <a:t>Melody Hartman</a:t>
            </a:r>
          </a:p>
          <a:p>
            <a:r>
              <a:rPr lang="en-US" b="1" dirty="0">
                <a:latin typeface="+mn-lt"/>
              </a:rPr>
              <a:t>District CELDT Coordinator</a:t>
            </a:r>
          </a:p>
          <a:p>
            <a:endParaRPr lang="en-US" sz="2000" b="1" dirty="0">
              <a:latin typeface="+mn-lt"/>
            </a:endParaRPr>
          </a:p>
          <a:p>
            <a:r>
              <a:rPr lang="en-US" sz="2400" b="1" dirty="0">
                <a:latin typeface="+mn-lt"/>
              </a:rPr>
              <a:t>Assessment, Research &amp; </a:t>
            </a:r>
            <a:r>
              <a:rPr lang="en-US" sz="2400" b="1" dirty="0" smtClean="0">
                <a:latin typeface="+mn-lt"/>
              </a:rPr>
              <a:t>Evaluation</a:t>
            </a:r>
          </a:p>
          <a:p>
            <a:endParaRPr lang="en-US" sz="2400" b="1" dirty="0">
              <a:latin typeface="+mn-lt"/>
            </a:endParaRPr>
          </a:p>
          <a:p>
            <a:r>
              <a:rPr lang="en-US" i="1" dirty="0" smtClean="0">
                <a:latin typeface="+mn-lt"/>
              </a:rPr>
              <a:t>August 2012</a:t>
            </a:r>
            <a:endParaRPr lang="en-US" i="1" dirty="0">
              <a:latin typeface="+mn-lt"/>
            </a:endParaRPr>
          </a:p>
          <a:p>
            <a:r>
              <a:rPr lang="en-US" i="1" dirty="0">
                <a:latin typeface="+mn-lt"/>
              </a:rPr>
              <a:t>Serna Center</a:t>
            </a:r>
          </a:p>
          <a:p>
            <a:endParaRPr lang="en-US" dirty="0">
              <a:solidFill>
                <a:srgbClr val="0066CC"/>
              </a:solidFill>
            </a:endParaRPr>
          </a:p>
          <a:p>
            <a:endParaRPr lang="en-US" dirty="0"/>
          </a:p>
        </p:txBody>
      </p:sp>
      <p:sp>
        <p:nvSpPr>
          <p:cNvPr id="4" name="Rectangle 3"/>
          <p:cNvSpPr/>
          <p:nvPr/>
        </p:nvSpPr>
        <p:spPr>
          <a:xfrm>
            <a:off x="3976324" y="2598003"/>
            <a:ext cx="2198038" cy="1200329"/>
          </a:xfrm>
          <a:prstGeom prst="rect">
            <a:avLst/>
          </a:prstGeom>
        </p:spPr>
        <p:txBody>
          <a:bodyPr wrap="none">
            <a:spAutoFit/>
          </a:bodyPr>
          <a:lstStyle/>
          <a:p>
            <a:endParaRPr lang="en-US" sz="3600" dirty="0" smtClean="0"/>
          </a:p>
          <a:p>
            <a:r>
              <a:rPr lang="en-US" sz="3600" dirty="0" smtClean="0"/>
              <a:t>2012-2013</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362200"/>
            <a:ext cx="2133600" cy="2133600"/>
          </a:xfrm>
          <a:prstGeom prst="rect">
            <a:avLst/>
          </a:prstGeom>
        </p:spPr>
      </p:pic>
    </p:spTree>
    <p:extLst>
      <p:ext uri="{BB962C8B-B14F-4D97-AF65-F5344CB8AC3E}">
        <p14:creationId xmlns:p14="http://schemas.microsoft.com/office/powerpoint/2010/main" val="4140753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7772400" cy="762000"/>
          </a:xfrm>
        </p:spPr>
        <p:txBody>
          <a:bodyPr>
            <a:normAutofit fontScale="90000"/>
          </a:bodyPr>
          <a:lstStyle/>
          <a:p>
            <a:pPr algn="l"/>
            <a:r>
              <a:rPr lang="en-US" sz="4000" dirty="0">
                <a:solidFill>
                  <a:srgbClr val="92D050"/>
                </a:solidFill>
                <a:latin typeface="Calibri" pitchFamily="34" charset="0"/>
              </a:rPr>
              <a:t>Unusual Testing Situations</a:t>
            </a:r>
            <a:r>
              <a:rPr lang="en-US" dirty="0">
                <a:latin typeface="Calibri" pitchFamily="34" charset="0"/>
              </a:rPr>
              <a:t/>
            </a:r>
            <a:br>
              <a:rPr lang="en-US" dirty="0">
                <a:latin typeface="Calibri" pitchFamily="34" charset="0"/>
              </a:rPr>
            </a:br>
            <a:endParaRPr lang="en-US" dirty="0">
              <a:latin typeface="Calibri" pitchFamily="34" charset="0"/>
            </a:endParaRPr>
          </a:p>
        </p:txBody>
      </p:sp>
      <p:sp>
        <p:nvSpPr>
          <p:cNvPr id="3" name="Content Placeholder 2"/>
          <p:cNvSpPr>
            <a:spLocks noGrp="1"/>
          </p:cNvSpPr>
          <p:nvPr>
            <p:ph idx="1"/>
          </p:nvPr>
        </p:nvSpPr>
        <p:spPr>
          <a:xfrm>
            <a:off x="1371600" y="1905000"/>
            <a:ext cx="7315200" cy="4648200"/>
          </a:xfrm>
        </p:spPr>
        <p:txBody>
          <a:bodyPr>
            <a:normAutofit lnSpcReduction="10000"/>
          </a:bodyPr>
          <a:lstStyle/>
          <a:p>
            <a:pPr marL="0" indent="0">
              <a:buNone/>
            </a:pPr>
            <a:r>
              <a:rPr lang="en-US" b="1" dirty="0" smtClean="0">
                <a:latin typeface="+mn-lt"/>
              </a:rPr>
              <a:t>Scenario </a:t>
            </a:r>
            <a:r>
              <a:rPr lang="en-US" b="1" dirty="0">
                <a:latin typeface="+mn-lt"/>
              </a:rPr>
              <a:t>4: </a:t>
            </a:r>
            <a:r>
              <a:rPr lang="en-US" dirty="0">
                <a:latin typeface="+mn-lt"/>
              </a:rPr>
              <a:t>A student began the test within the AA Window, but due to </a:t>
            </a:r>
            <a:r>
              <a:rPr lang="en-US" dirty="0" smtClean="0">
                <a:latin typeface="+mn-lt"/>
              </a:rPr>
              <a:t>special circumstances</a:t>
            </a:r>
            <a:r>
              <a:rPr lang="en-US" dirty="0">
                <a:latin typeface="+mn-lt"/>
              </a:rPr>
              <a:t>, was </a:t>
            </a:r>
            <a:r>
              <a:rPr lang="en-US" dirty="0" smtClean="0">
                <a:latin typeface="+mn-lt"/>
              </a:rPr>
              <a:t>not able </a:t>
            </a:r>
            <a:r>
              <a:rPr lang="en-US" dirty="0">
                <a:latin typeface="+mn-lt"/>
              </a:rPr>
              <a:t>to finish by October 31.</a:t>
            </a:r>
          </a:p>
          <a:p>
            <a:pPr marL="0" indent="0">
              <a:buNone/>
            </a:pPr>
            <a:r>
              <a:rPr lang="en-US" b="1" dirty="0">
                <a:latin typeface="+mn-lt"/>
              </a:rPr>
              <a:t>Action: </a:t>
            </a:r>
            <a:r>
              <a:rPr lang="en-US" dirty="0">
                <a:latin typeface="+mn-lt"/>
              </a:rPr>
              <a:t>Continue to make every effort to finish testing the student and return for scoring as </a:t>
            </a:r>
            <a:r>
              <a:rPr lang="en-US" dirty="0" smtClean="0">
                <a:latin typeface="+mn-lt"/>
              </a:rPr>
              <a:t>soon as </a:t>
            </a:r>
            <a:r>
              <a:rPr lang="en-US" dirty="0">
                <a:latin typeface="+mn-lt"/>
              </a:rPr>
              <a:t>possible. </a:t>
            </a:r>
            <a:endParaRPr lang="en-US" dirty="0" smtClean="0">
              <a:latin typeface="+mn-lt"/>
            </a:endParaRPr>
          </a:p>
          <a:p>
            <a:pPr marL="0" indent="0">
              <a:buNone/>
            </a:pPr>
            <a:r>
              <a:rPr lang="en-US" dirty="0" smtClean="0">
                <a:latin typeface="+mn-lt"/>
              </a:rPr>
              <a:t>This </a:t>
            </a:r>
            <a:r>
              <a:rPr lang="en-US" dirty="0">
                <a:latin typeface="+mn-lt"/>
              </a:rPr>
              <a:t>student’s report may show the test purpose as AA Outside the Window</a:t>
            </a:r>
            <a:r>
              <a:rPr lang="en-US" dirty="0" smtClean="0">
                <a:latin typeface="+mn-lt"/>
              </a:rPr>
              <a:t>.</a:t>
            </a:r>
            <a:endParaRPr lang="en-US" dirty="0">
              <a:latin typeface="+mn-lt"/>
            </a:endParaRPr>
          </a:p>
        </p:txBody>
      </p:sp>
      <p:pic>
        <p:nvPicPr>
          <p:cNvPr id="4" name="Picture 2" descr="C:\Documents and Settings\melody-hartman\Local Settings\Temporary Internet Files\Content.IE5\NPLB1FTB\MC90043316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989576"/>
            <a:ext cx="1372760" cy="103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47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7772400" cy="762000"/>
          </a:xfrm>
        </p:spPr>
        <p:txBody>
          <a:bodyPr>
            <a:normAutofit fontScale="90000"/>
          </a:bodyPr>
          <a:lstStyle/>
          <a:p>
            <a:pPr algn="l"/>
            <a:r>
              <a:rPr lang="en-US" sz="4000" dirty="0">
                <a:solidFill>
                  <a:srgbClr val="92D050"/>
                </a:solidFill>
                <a:latin typeface="Calibri" pitchFamily="34" charset="0"/>
              </a:rPr>
              <a:t>Unusual Testing Situations</a:t>
            </a:r>
            <a:r>
              <a:rPr lang="en-US" dirty="0">
                <a:latin typeface="Calibri" pitchFamily="34" charset="0"/>
              </a:rPr>
              <a:t/>
            </a:r>
            <a:br>
              <a:rPr lang="en-US" dirty="0">
                <a:latin typeface="Calibri" pitchFamily="34" charset="0"/>
              </a:rPr>
            </a:br>
            <a:endParaRPr lang="en-US" dirty="0">
              <a:latin typeface="Calibri" pitchFamily="34" charset="0"/>
            </a:endParaRPr>
          </a:p>
        </p:txBody>
      </p:sp>
      <p:sp>
        <p:nvSpPr>
          <p:cNvPr id="3" name="Content Placeholder 2"/>
          <p:cNvSpPr>
            <a:spLocks noGrp="1"/>
          </p:cNvSpPr>
          <p:nvPr>
            <p:ph idx="1"/>
          </p:nvPr>
        </p:nvSpPr>
        <p:spPr/>
        <p:txBody>
          <a:bodyPr>
            <a:normAutofit/>
          </a:bodyPr>
          <a:lstStyle/>
          <a:p>
            <a:pPr marL="0" indent="0">
              <a:buNone/>
            </a:pPr>
            <a:r>
              <a:rPr lang="en-US" b="1" dirty="0" smtClean="0">
                <a:latin typeface="+mn-lt"/>
              </a:rPr>
              <a:t>Scenario </a:t>
            </a:r>
            <a:r>
              <a:rPr lang="en-US" b="1" dirty="0">
                <a:latin typeface="+mn-lt"/>
              </a:rPr>
              <a:t>5: </a:t>
            </a:r>
            <a:r>
              <a:rPr lang="en-US" dirty="0">
                <a:latin typeface="+mn-lt"/>
              </a:rPr>
              <a:t>An AA student was absent or did not take the test during the AA Window.</a:t>
            </a:r>
          </a:p>
          <a:p>
            <a:pPr marL="0" indent="0">
              <a:buNone/>
            </a:pPr>
            <a:r>
              <a:rPr lang="en-US" b="1" dirty="0">
                <a:latin typeface="+mn-lt"/>
              </a:rPr>
              <a:t>Action: </a:t>
            </a:r>
            <a:r>
              <a:rPr lang="en-US" dirty="0">
                <a:latin typeface="+mn-lt"/>
              </a:rPr>
              <a:t>Test the student upon return to the district and submit the test for scoring as soon </a:t>
            </a:r>
            <a:r>
              <a:rPr lang="en-US" dirty="0" smtClean="0">
                <a:latin typeface="+mn-lt"/>
              </a:rPr>
              <a:t>as possible</a:t>
            </a:r>
            <a:r>
              <a:rPr lang="en-US" dirty="0">
                <a:latin typeface="+mn-lt"/>
              </a:rPr>
              <a:t>. This student’s report may show the test purpose as AA Outside the Window</a:t>
            </a:r>
            <a:r>
              <a:rPr lang="en-US" dirty="0" smtClean="0">
                <a:latin typeface="+mn-lt"/>
              </a:rPr>
              <a:t>.</a:t>
            </a:r>
            <a:endParaRPr lang="en-US" dirty="0">
              <a:latin typeface="+mn-lt"/>
            </a:endParaRPr>
          </a:p>
        </p:txBody>
      </p:sp>
      <p:pic>
        <p:nvPicPr>
          <p:cNvPr id="5122" name="Picture 2" descr="C:\Documents and Settings\melody-hartman\Local Settings\Temporary Internet Files\Content.IE5\NPLB1FTB\MC90043316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4" y="4572000"/>
            <a:ext cx="1360311" cy="1258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934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b="1" dirty="0">
                <a:solidFill>
                  <a:srgbClr val="92D050"/>
                </a:solidFill>
                <a:latin typeface="+mj-lt"/>
              </a:rPr>
              <a:t>Testing Variations, Accommodations, and Modifications</a:t>
            </a:r>
            <a:endParaRPr lang="en-US" sz="2400" dirty="0">
              <a:solidFill>
                <a:srgbClr val="92D050"/>
              </a:solidFill>
              <a:latin typeface="+mj-lt"/>
            </a:endParaRPr>
          </a:p>
        </p:txBody>
      </p:sp>
      <p:pic>
        <p:nvPicPr>
          <p:cNvPr id="4" name="Content Placeholder 3" descr="testing accomodations, variations and modifications 2012fnl.doc [Compatibility Mode] - Microsoft Wor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16197" y="1905000"/>
            <a:ext cx="5426005" cy="4221163"/>
          </a:xfrm>
        </p:spPr>
      </p:pic>
      <p:sp>
        <p:nvSpPr>
          <p:cNvPr id="6" name="TextBox 5"/>
          <p:cNvSpPr txBox="1"/>
          <p:nvPr/>
        </p:nvSpPr>
        <p:spPr>
          <a:xfrm>
            <a:off x="152400" y="1752600"/>
            <a:ext cx="1066800" cy="923330"/>
          </a:xfrm>
          <a:prstGeom prst="rect">
            <a:avLst/>
          </a:prstGeom>
          <a:solidFill>
            <a:srgbClr val="92D050"/>
          </a:solidFill>
        </p:spPr>
        <p:txBody>
          <a:bodyPr wrap="square" rtlCol="0">
            <a:spAutoFit/>
          </a:bodyPr>
          <a:lstStyle/>
          <a:p>
            <a:pPr algn="ctr"/>
            <a:r>
              <a:rPr lang="en-US" dirty="0" smtClean="0"/>
              <a:t>Section 2 pages 23-27</a:t>
            </a:r>
            <a:endParaRPr lang="en-US" dirty="0"/>
          </a:p>
        </p:txBody>
      </p:sp>
    </p:spTree>
    <p:extLst>
      <p:ext uri="{BB962C8B-B14F-4D97-AF65-F5344CB8AC3E}">
        <p14:creationId xmlns:p14="http://schemas.microsoft.com/office/powerpoint/2010/main" val="3332107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b="1" dirty="0" smtClean="0">
                <a:solidFill>
                  <a:srgbClr val="92D050"/>
                </a:solidFill>
                <a:effectLst>
                  <a:outerShdw blurRad="38100" dist="38100" dir="2700000" algn="tl">
                    <a:srgbClr val="000000">
                      <a:alpha val="43137"/>
                    </a:srgbClr>
                  </a:outerShdw>
                </a:effectLst>
                <a:latin typeface="+mj-lt"/>
              </a:rPr>
              <a:t>Alternate Assessment</a:t>
            </a:r>
            <a:endParaRPr lang="en-US" sz="3200" b="1" dirty="0">
              <a:solidFill>
                <a:srgbClr val="92D050"/>
              </a:solidFill>
              <a:effectLst>
                <a:outerShdw blurRad="38100" dist="38100" dir="2700000" algn="tl">
                  <a:srgbClr val="000000">
                    <a:alpha val="43137"/>
                  </a:srgbClr>
                </a:outerShdw>
              </a:effectLst>
              <a:latin typeface="+mj-lt"/>
            </a:endParaRPr>
          </a:p>
        </p:txBody>
      </p:sp>
      <p:sp>
        <p:nvSpPr>
          <p:cNvPr id="9219" name="Content Placeholder 2"/>
          <p:cNvSpPr>
            <a:spLocks noGrp="1"/>
          </p:cNvSpPr>
          <p:nvPr>
            <p:ph idx="1"/>
          </p:nvPr>
        </p:nvSpPr>
        <p:spPr bwMode="auto">
          <a:xfrm>
            <a:off x="1371600" y="1981200"/>
            <a:ext cx="75438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2500" lnSpcReduction="20000"/>
          </a:bodyPr>
          <a:lstStyle/>
          <a:p>
            <a:pPr>
              <a:buFont typeface="Wingdings" pitchFamily="2" charset="2"/>
              <a:buChar char="q"/>
            </a:pPr>
            <a:r>
              <a:rPr lang="en-US" dirty="0" smtClean="0"/>
              <a:t>   </a:t>
            </a:r>
            <a:r>
              <a:rPr lang="en-US" dirty="0" smtClean="0">
                <a:latin typeface="+mn-lt"/>
              </a:rPr>
              <a:t>If it is written in a student’s IEP to take an alternate assessment, you </a:t>
            </a:r>
            <a:r>
              <a:rPr lang="en-US" dirty="0" smtClean="0">
                <a:solidFill>
                  <a:srgbClr val="FF0000"/>
                </a:solidFill>
                <a:latin typeface="+mn-lt"/>
              </a:rPr>
              <a:t>must still complete a testing booklet </a:t>
            </a:r>
            <a:r>
              <a:rPr lang="en-US" dirty="0" smtClean="0">
                <a:latin typeface="+mn-lt"/>
              </a:rPr>
              <a:t>with student’s information and on #23 mark “alternate assessment” for Listening, Speaking, Reading and/or Writing and turn it in.</a:t>
            </a:r>
          </a:p>
          <a:p>
            <a:pPr>
              <a:buFont typeface="Wingdings" pitchFamily="2" charset="2"/>
              <a:buChar char="q"/>
            </a:pPr>
            <a:r>
              <a:rPr lang="en-US" dirty="0" smtClean="0">
                <a:latin typeface="+mn-lt"/>
              </a:rPr>
              <a:t>Must be in their IEP or 504 and for what sections</a:t>
            </a:r>
          </a:p>
          <a:p>
            <a:pPr>
              <a:buFont typeface="Wingdings" pitchFamily="2" charset="2"/>
              <a:buChar char="q"/>
            </a:pPr>
            <a:r>
              <a:rPr lang="en-US" dirty="0" smtClean="0">
                <a:latin typeface="+mn-lt"/>
              </a:rPr>
              <a:t>Students will receive the Lowest Obtainable Scale Score (LOSS)</a:t>
            </a:r>
          </a:p>
          <a:p>
            <a:pPr>
              <a:buFont typeface="Wingdings" pitchFamily="2" charset="2"/>
              <a:buChar char="q"/>
            </a:pPr>
            <a:r>
              <a:rPr lang="en-US" dirty="0" smtClean="0">
                <a:latin typeface="+mn-lt"/>
              </a:rPr>
              <a:t> </a:t>
            </a:r>
            <a:r>
              <a:rPr lang="en-US" i="1" dirty="0" smtClean="0">
                <a:latin typeface="+mn-lt"/>
              </a:rPr>
              <a:t>Braille is not an alternate assessment.</a:t>
            </a:r>
          </a:p>
        </p:txBody>
      </p:sp>
    </p:spTree>
    <p:extLst>
      <p:ext uri="{BB962C8B-B14F-4D97-AF65-F5344CB8AC3E}">
        <p14:creationId xmlns:p14="http://schemas.microsoft.com/office/powerpoint/2010/main" val="3638135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92D050"/>
                </a:solidFill>
                <a:latin typeface="+mj-lt"/>
              </a:rPr>
              <a:t>Roles and Responsibilities</a:t>
            </a:r>
            <a:endParaRPr lang="en-US" dirty="0">
              <a:solidFill>
                <a:srgbClr val="92D050"/>
              </a:solidFill>
              <a:latin typeface="+mj-lt"/>
            </a:endParaRPr>
          </a:p>
        </p:txBody>
      </p:sp>
      <p:sp>
        <p:nvSpPr>
          <p:cNvPr id="3" name="Content Placeholder 2"/>
          <p:cNvSpPr>
            <a:spLocks noGrp="1"/>
          </p:cNvSpPr>
          <p:nvPr>
            <p:ph idx="1"/>
          </p:nvPr>
        </p:nvSpPr>
        <p:spPr/>
        <p:txBody>
          <a:bodyPr>
            <a:normAutofit fontScale="70000" lnSpcReduction="20000"/>
          </a:bodyPr>
          <a:lstStyle/>
          <a:p>
            <a:pPr algn="just">
              <a:buFont typeface="Wingdings" pitchFamily="2" charset="2"/>
              <a:buChar char="q"/>
            </a:pPr>
            <a:r>
              <a:rPr lang="en-US" dirty="0">
                <a:latin typeface="+mn-lt"/>
              </a:rPr>
              <a:t>The </a:t>
            </a:r>
            <a:r>
              <a:rPr lang="en-US" b="1" dirty="0">
                <a:latin typeface="+mn-lt"/>
              </a:rPr>
              <a:t>CELDT Site Coordinator </a:t>
            </a:r>
            <a:r>
              <a:rPr lang="en-US" dirty="0">
                <a:latin typeface="+mn-lt"/>
              </a:rPr>
              <a:t>is the test coordinator at the school level who is responsible </a:t>
            </a:r>
            <a:r>
              <a:rPr lang="en-US" dirty="0" smtClean="0">
                <a:latin typeface="+mn-lt"/>
              </a:rPr>
              <a:t>for managing </a:t>
            </a:r>
            <a:r>
              <a:rPr lang="en-US" dirty="0">
                <a:latin typeface="+mn-lt"/>
              </a:rPr>
              <a:t>the CELDT testing program at the school, coordinating </a:t>
            </a:r>
            <a:r>
              <a:rPr lang="en-US" dirty="0" smtClean="0">
                <a:latin typeface="+mn-lt"/>
              </a:rPr>
              <a:t>and training all </a:t>
            </a:r>
            <a:r>
              <a:rPr lang="en-US" dirty="0">
                <a:latin typeface="+mn-lt"/>
              </a:rPr>
              <a:t>test examiners, ensuring the proper administration of all testing </a:t>
            </a:r>
            <a:r>
              <a:rPr lang="en-US" dirty="0" smtClean="0">
                <a:latin typeface="+mn-lt"/>
              </a:rPr>
              <a:t>procedures, maintaining </a:t>
            </a:r>
            <a:r>
              <a:rPr lang="en-US" dirty="0">
                <a:latin typeface="+mn-lt"/>
              </a:rPr>
              <a:t>the security of all test materials at the site, and assuring the proper packing </a:t>
            </a:r>
            <a:r>
              <a:rPr lang="en-US" dirty="0" smtClean="0">
                <a:latin typeface="+mn-lt"/>
              </a:rPr>
              <a:t>and return </a:t>
            </a:r>
            <a:r>
              <a:rPr lang="en-US" dirty="0">
                <a:latin typeface="+mn-lt"/>
              </a:rPr>
              <a:t>of test materials to the CELDT District Coordinator.</a:t>
            </a:r>
          </a:p>
          <a:p>
            <a:pPr algn="just">
              <a:buFont typeface="Wingdings" pitchFamily="2" charset="2"/>
              <a:buChar char="q"/>
            </a:pPr>
            <a:r>
              <a:rPr lang="en-US" dirty="0" smtClean="0">
                <a:latin typeface="+mn-lt"/>
              </a:rPr>
              <a:t>The </a:t>
            </a:r>
            <a:r>
              <a:rPr lang="en-US" b="1" dirty="0">
                <a:latin typeface="+mn-lt"/>
              </a:rPr>
              <a:t>T</a:t>
            </a:r>
            <a:r>
              <a:rPr lang="en-US" b="1" dirty="0" smtClean="0">
                <a:latin typeface="+mn-lt"/>
              </a:rPr>
              <a:t>est </a:t>
            </a:r>
            <a:r>
              <a:rPr lang="en-US" b="1" dirty="0">
                <a:latin typeface="+mn-lt"/>
              </a:rPr>
              <a:t>E</a:t>
            </a:r>
            <a:r>
              <a:rPr lang="en-US" b="1" dirty="0" smtClean="0">
                <a:latin typeface="+mn-lt"/>
              </a:rPr>
              <a:t>xaminer </a:t>
            </a:r>
            <a:r>
              <a:rPr lang="en-US" dirty="0">
                <a:latin typeface="+mn-lt"/>
              </a:rPr>
              <a:t>administers and scores the test, and </a:t>
            </a:r>
            <a:r>
              <a:rPr lang="en-US" b="1" dirty="0">
                <a:latin typeface="+mn-lt"/>
              </a:rPr>
              <a:t>proctors </a:t>
            </a:r>
            <a:r>
              <a:rPr lang="en-US" dirty="0">
                <a:latin typeface="+mn-lt"/>
              </a:rPr>
              <a:t>assist test examiners </a:t>
            </a:r>
            <a:r>
              <a:rPr lang="en-US" dirty="0" smtClean="0">
                <a:latin typeface="+mn-lt"/>
              </a:rPr>
              <a:t>during group </a:t>
            </a:r>
            <a:r>
              <a:rPr lang="en-US" dirty="0">
                <a:latin typeface="+mn-lt"/>
              </a:rPr>
              <a:t>administration of more than 20 students. Test examiners and proctors, along with </a:t>
            </a:r>
            <a:r>
              <a:rPr lang="en-US" dirty="0" smtClean="0">
                <a:latin typeface="+mn-lt"/>
              </a:rPr>
              <a:t>all others </a:t>
            </a:r>
            <a:r>
              <a:rPr lang="en-US" dirty="0">
                <a:latin typeface="+mn-lt"/>
              </a:rPr>
              <a:t>handling CELDT materials, must sign the Test Security Affidavit (Page 41) prior to </a:t>
            </a:r>
            <a:r>
              <a:rPr lang="en-US" dirty="0" smtClean="0">
                <a:latin typeface="+mn-lt"/>
              </a:rPr>
              <a:t>the use </a:t>
            </a:r>
            <a:r>
              <a:rPr lang="en-US" dirty="0">
                <a:latin typeface="+mn-lt"/>
              </a:rPr>
              <a:t>of the materials.</a:t>
            </a:r>
          </a:p>
        </p:txBody>
      </p:sp>
    </p:spTree>
    <p:extLst>
      <p:ext uri="{BB962C8B-B14F-4D97-AF65-F5344CB8AC3E}">
        <p14:creationId xmlns:p14="http://schemas.microsoft.com/office/powerpoint/2010/main" val="3938673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92D050"/>
                </a:solidFill>
                <a:latin typeface="+mj-lt"/>
              </a:rPr>
              <a:t>Reporting Testing Irregularities</a:t>
            </a:r>
            <a:endParaRPr lang="en-US" dirty="0">
              <a:solidFill>
                <a:srgbClr val="92D050"/>
              </a:solidFill>
              <a:latin typeface="+mj-lt"/>
            </a:endParaRPr>
          </a:p>
        </p:txBody>
      </p:sp>
      <p:sp>
        <p:nvSpPr>
          <p:cNvPr id="3" name="Content Placeholder 2"/>
          <p:cNvSpPr>
            <a:spLocks noGrp="1"/>
          </p:cNvSpPr>
          <p:nvPr>
            <p:ph idx="1"/>
          </p:nvPr>
        </p:nvSpPr>
        <p:spPr>
          <a:xfrm>
            <a:off x="1371600" y="1905000"/>
            <a:ext cx="7315200" cy="4724400"/>
          </a:xfrm>
        </p:spPr>
        <p:txBody>
          <a:bodyPr>
            <a:normAutofit fontScale="70000" lnSpcReduction="20000"/>
          </a:bodyPr>
          <a:lstStyle/>
          <a:p>
            <a:pPr marL="0" indent="0">
              <a:buNone/>
            </a:pPr>
            <a:r>
              <a:rPr lang="en-US" b="1" dirty="0">
                <a:latin typeface="+mn-lt"/>
              </a:rPr>
              <a:t>Testing Irregularities </a:t>
            </a:r>
            <a:r>
              <a:rPr lang="en-US" dirty="0">
                <a:latin typeface="+mn-lt"/>
              </a:rPr>
              <a:t>include </a:t>
            </a:r>
            <a:r>
              <a:rPr lang="en-US" i="1" dirty="0">
                <a:latin typeface="+mn-lt"/>
              </a:rPr>
              <a:t>but are not limited to</a:t>
            </a:r>
            <a:r>
              <a:rPr lang="en-US" dirty="0" smtClean="0">
                <a:latin typeface="+mn-lt"/>
              </a:rPr>
              <a:t>:</a:t>
            </a:r>
            <a:endParaRPr lang="en-US" dirty="0">
              <a:latin typeface="+mn-lt"/>
            </a:endParaRPr>
          </a:p>
          <a:p>
            <a:pPr>
              <a:buFont typeface="Wingdings" pitchFamily="2" charset="2"/>
              <a:buChar char="q"/>
            </a:pPr>
            <a:r>
              <a:rPr lang="en-US" dirty="0" smtClean="0">
                <a:latin typeface="+mn-lt"/>
              </a:rPr>
              <a:t>Cheating </a:t>
            </a:r>
            <a:r>
              <a:rPr lang="en-US" dirty="0">
                <a:latin typeface="+mn-lt"/>
              </a:rPr>
              <a:t>by students</a:t>
            </a:r>
          </a:p>
          <a:p>
            <a:pPr>
              <a:buFont typeface="Wingdings" pitchFamily="2" charset="2"/>
              <a:buChar char="q"/>
            </a:pPr>
            <a:r>
              <a:rPr lang="en-US" dirty="0" smtClean="0">
                <a:latin typeface="+mn-lt"/>
              </a:rPr>
              <a:t>Failure </a:t>
            </a:r>
            <a:r>
              <a:rPr lang="en-US" dirty="0">
                <a:latin typeface="+mn-lt"/>
              </a:rPr>
              <a:t>to follow test administration directions</a:t>
            </a:r>
          </a:p>
          <a:p>
            <a:pPr>
              <a:buFont typeface="Wingdings" pitchFamily="2" charset="2"/>
              <a:buChar char="q"/>
            </a:pPr>
            <a:r>
              <a:rPr lang="en-US" dirty="0" smtClean="0">
                <a:latin typeface="+mn-lt"/>
              </a:rPr>
              <a:t>Rushing </a:t>
            </a:r>
            <a:r>
              <a:rPr lang="en-US" dirty="0">
                <a:latin typeface="+mn-lt"/>
              </a:rPr>
              <a:t>students through the test or parts of the test</a:t>
            </a:r>
          </a:p>
          <a:p>
            <a:pPr>
              <a:buFont typeface="Wingdings" pitchFamily="2" charset="2"/>
              <a:buChar char="q"/>
            </a:pPr>
            <a:r>
              <a:rPr lang="en-US" dirty="0" smtClean="0">
                <a:latin typeface="+mn-lt"/>
              </a:rPr>
              <a:t>Coaching </a:t>
            </a:r>
            <a:r>
              <a:rPr lang="en-US" dirty="0">
                <a:latin typeface="+mn-lt"/>
              </a:rPr>
              <a:t>students, including </a:t>
            </a:r>
            <a:r>
              <a:rPr lang="en-US" i="1" dirty="0">
                <a:latin typeface="+mn-lt"/>
              </a:rPr>
              <a:t>but not limited to</a:t>
            </a:r>
            <a:r>
              <a:rPr lang="en-US" dirty="0">
                <a:latin typeface="+mn-lt"/>
              </a:rPr>
              <a:t>:</a:t>
            </a:r>
          </a:p>
          <a:p>
            <a:pPr>
              <a:buFont typeface="Wingdings" pitchFamily="2" charset="2"/>
              <a:buChar char="q"/>
            </a:pPr>
            <a:r>
              <a:rPr lang="en-US" dirty="0" smtClean="0">
                <a:latin typeface="+mn-lt"/>
              </a:rPr>
              <a:t>Discussing </a:t>
            </a:r>
            <a:r>
              <a:rPr lang="en-US" dirty="0">
                <a:latin typeface="+mn-lt"/>
              </a:rPr>
              <a:t>questions with students before, during, or after testing</a:t>
            </a:r>
          </a:p>
          <a:p>
            <a:pPr>
              <a:buFont typeface="Wingdings" pitchFamily="2" charset="2"/>
              <a:buChar char="q"/>
            </a:pPr>
            <a:r>
              <a:rPr lang="en-US" dirty="0" smtClean="0">
                <a:latin typeface="+mn-lt"/>
              </a:rPr>
              <a:t>Giving </a:t>
            </a:r>
            <a:r>
              <a:rPr lang="en-US" dirty="0">
                <a:latin typeface="+mn-lt"/>
              </a:rPr>
              <a:t>or providing any clues to the answers</a:t>
            </a:r>
          </a:p>
          <a:p>
            <a:pPr>
              <a:buFont typeface="Wingdings" pitchFamily="2" charset="2"/>
              <a:buChar char="q"/>
            </a:pPr>
            <a:r>
              <a:rPr lang="en-US" dirty="0" smtClean="0">
                <a:latin typeface="+mn-lt"/>
              </a:rPr>
              <a:t>Administering </a:t>
            </a:r>
            <a:r>
              <a:rPr lang="en-US" dirty="0">
                <a:latin typeface="+mn-lt"/>
              </a:rPr>
              <a:t>the wrong grade span test to a student</a:t>
            </a:r>
          </a:p>
          <a:p>
            <a:pPr>
              <a:buFont typeface="Wingdings" pitchFamily="2" charset="2"/>
              <a:buChar char="q"/>
            </a:pPr>
            <a:r>
              <a:rPr lang="en-US" dirty="0" smtClean="0">
                <a:latin typeface="+mn-lt"/>
              </a:rPr>
              <a:t>Writing </a:t>
            </a:r>
            <a:r>
              <a:rPr lang="en-US" dirty="0">
                <a:latin typeface="+mn-lt"/>
              </a:rPr>
              <a:t>on the Answer Book by an examiner or scorer and therefore needing to </a:t>
            </a:r>
            <a:r>
              <a:rPr lang="en-US" dirty="0" smtClean="0">
                <a:latin typeface="+mn-lt"/>
              </a:rPr>
              <a:t>transcribe the </a:t>
            </a:r>
            <a:r>
              <a:rPr lang="en-US" dirty="0">
                <a:latin typeface="+mn-lt"/>
              </a:rPr>
              <a:t>responses to a new Answer Book</a:t>
            </a:r>
          </a:p>
          <a:p>
            <a:pPr>
              <a:buFont typeface="Wingdings" pitchFamily="2" charset="2"/>
              <a:buChar char="q"/>
            </a:pPr>
            <a:r>
              <a:rPr lang="en-US" dirty="0" smtClean="0">
                <a:latin typeface="+mn-lt"/>
              </a:rPr>
              <a:t>Using </a:t>
            </a:r>
            <a:r>
              <a:rPr lang="en-US" dirty="0">
                <a:latin typeface="+mn-lt"/>
              </a:rPr>
              <a:t>mismatched test materials (such as a Form 1 Examiner’s Manual and a Forms </a:t>
            </a:r>
            <a:r>
              <a:rPr lang="en-US" dirty="0" smtClean="0">
                <a:latin typeface="+mn-lt"/>
              </a:rPr>
              <a:t>2–6 Test </a:t>
            </a:r>
            <a:r>
              <a:rPr lang="en-US" dirty="0">
                <a:latin typeface="+mn-lt"/>
              </a:rPr>
              <a:t>and Answer Book)</a:t>
            </a:r>
          </a:p>
        </p:txBody>
      </p:sp>
    </p:spTree>
    <p:extLst>
      <p:ext uri="{BB962C8B-B14F-4D97-AF65-F5344CB8AC3E}">
        <p14:creationId xmlns:p14="http://schemas.microsoft.com/office/powerpoint/2010/main" val="3110517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92D050"/>
                </a:solidFill>
                <a:latin typeface="+mn-lt"/>
              </a:rPr>
              <a:t>Reporting Security Breaches</a:t>
            </a:r>
            <a:endParaRPr lang="en-US" dirty="0">
              <a:solidFill>
                <a:srgbClr val="92D050"/>
              </a:solidFill>
              <a:latin typeface="+mn-lt"/>
            </a:endParaRPr>
          </a:p>
        </p:txBody>
      </p:sp>
      <p:sp>
        <p:nvSpPr>
          <p:cNvPr id="3" name="Content Placeholder 2"/>
          <p:cNvSpPr>
            <a:spLocks noGrp="1"/>
          </p:cNvSpPr>
          <p:nvPr>
            <p:ph idx="1"/>
          </p:nvPr>
        </p:nvSpPr>
        <p:spPr>
          <a:xfrm>
            <a:off x="1371600" y="1905000"/>
            <a:ext cx="7315200" cy="4572000"/>
          </a:xfrm>
        </p:spPr>
        <p:txBody>
          <a:bodyPr>
            <a:normAutofit fontScale="85000" lnSpcReduction="20000"/>
          </a:bodyPr>
          <a:lstStyle/>
          <a:p>
            <a:pPr>
              <a:buFont typeface="Wingdings" pitchFamily="2" charset="2"/>
              <a:buChar char="q"/>
            </a:pPr>
            <a:r>
              <a:rPr lang="en-US" b="1" dirty="0">
                <a:latin typeface="+mn-lt"/>
              </a:rPr>
              <a:t>Security Breaches </a:t>
            </a:r>
            <a:r>
              <a:rPr lang="en-US" dirty="0">
                <a:latin typeface="+mn-lt"/>
              </a:rPr>
              <a:t>include </a:t>
            </a:r>
            <a:r>
              <a:rPr lang="en-US" i="1" dirty="0">
                <a:latin typeface="+mn-lt"/>
              </a:rPr>
              <a:t>but are not limited to:</a:t>
            </a:r>
          </a:p>
          <a:p>
            <a:pPr>
              <a:buFont typeface="Wingdings" pitchFamily="2" charset="2"/>
              <a:buChar char="q"/>
            </a:pPr>
            <a:r>
              <a:rPr lang="en-US" dirty="0" smtClean="0">
                <a:latin typeface="+mn-lt"/>
              </a:rPr>
              <a:t>Sharing </a:t>
            </a:r>
            <a:r>
              <a:rPr lang="en-US" dirty="0">
                <a:latin typeface="+mn-lt"/>
              </a:rPr>
              <a:t>of test items or other secure materials with anyone who has not signed </a:t>
            </a:r>
            <a:r>
              <a:rPr lang="en-US">
                <a:latin typeface="+mn-lt"/>
              </a:rPr>
              <a:t>the </a:t>
            </a:r>
            <a:r>
              <a:rPr lang="en-US" smtClean="0">
                <a:latin typeface="+mn-lt"/>
              </a:rPr>
              <a:t>Test Security </a:t>
            </a:r>
            <a:r>
              <a:rPr lang="en-US" dirty="0">
                <a:latin typeface="+mn-lt"/>
              </a:rPr>
              <a:t>Affidavit</a:t>
            </a:r>
          </a:p>
          <a:p>
            <a:pPr>
              <a:buFont typeface="Wingdings" pitchFamily="2" charset="2"/>
              <a:buChar char="q"/>
            </a:pPr>
            <a:r>
              <a:rPr lang="en-US" dirty="0" smtClean="0">
                <a:latin typeface="+mn-lt"/>
              </a:rPr>
              <a:t>Discussing </a:t>
            </a:r>
            <a:r>
              <a:rPr lang="en-US" dirty="0">
                <a:latin typeface="+mn-lt"/>
              </a:rPr>
              <a:t>the test content or using test materials outside training and administration</a:t>
            </a:r>
          </a:p>
          <a:p>
            <a:pPr>
              <a:buFont typeface="Wingdings" pitchFamily="2" charset="2"/>
              <a:buChar char="q"/>
            </a:pPr>
            <a:r>
              <a:rPr lang="en-US" dirty="0" smtClean="0">
                <a:latin typeface="+mn-lt"/>
              </a:rPr>
              <a:t>Allowing </a:t>
            </a:r>
            <a:r>
              <a:rPr lang="en-US" dirty="0">
                <a:latin typeface="+mn-lt"/>
              </a:rPr>
              <a:t>students to take the test out of the designated testing area</a:t>
            </a:r>
          </a:p>
          <a:p>
            <a:pPr>
              <a:buFont typeface="Wingdings" pitchFamily="2" charset="2"/>
              <a:buChar char="q"/>
            </a:pPr>
            <a:r>
              <a:rPr lang="en-US" dirty="0" smtClean="0">
                <a:latin typeface="+mn-lt"/>
              </a:rPr>
              <a:t>Allowing </a:t>
            </a:r>
            <a:r>
              <a:rPr lang="en-US" dirty="0">
                <a:latin typeface="+mn-lt"/>
              </a:rPr>
              <a:t>examiners or scorers to take the test home</a:t>
            </a:r>
          </a:p>
          <a:p>
            <a:pPr>
              <a:buFont typeface="Wingdings" pitchFamily="2" charset="2"/>
              <a:buChar char="q"/>
            </a:pPr>
            <a:r>
              <a:rPr lang="en-US" dirty="0" smtClean="0">
                <a:latin typeface="+mn-lt"/>
              </a:rPr>
              <a:t>Allowing </a:t>
            </a:r>
            <a:r>
              <a:rPr lang="en-US" dirty="0">
                <a:latin typeface="+mn-lt"/>
              </a:rPr>
              <a:t>students to watch the STOT workshop training DVD</a:t>
            </a:r>
          </a:p>
        </p:txBody>
      </p:sp>
    </p:spTree>
    <p:extLst>
      <p:ext uri="{BB962C8B-B14F-4D97-AF65-F5344CB8AC3E}">
        <p14:creationId xmlns:p14="http://schemas.microsoft.com/office/powerpoint/2010/main" val="4233236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b="1" dirty="0" smtClean="0">
                <a:solidFill>
                  <a:srgbClr val="92D050"/>
                </a:solidFill>
                <a:effectLst>
                  <a:outerShdw blurRad="38100" dist="38100" dir="2700000" algn="tl">
                    <a:srgbClr val="000000">
                      <a:alpha val="43137"/>
                    </a:srgbClr>
                  </a:outerShdw>
                </a:effectLst>
                <a:latin typeface="+mj-lt"/>
              </a:rPr>
              <a:t>Inventory Test </a:t>
            </a:r>
            <a:r>
              <a:rPr lang="en-US" sz="3200" b="1" dirty="0" smtClean="0">
                <a:solidFill>
                  <a:srgbClr val="92D050"/>
                </a:solidFill>
                <a:effectLst>
                  <a:outerShdw blurRad="38100" dist="38100" dir="2700000" algn="tl">
                    <a:srgbClr val="000000">
                      <a:alpha val="43137"/>
                    </a:srgbClr>
                  </a:outerShdw>
                </a:effectLst>
                <a:latin typeface="+mj-lt"/>
              </a:rPr>
              <a:t>Materials</a:t>
            </a:r>
            <a:endParaRPr lang="en-US" sz="3200" dirty="0">
              <a:solidFill>
                <a:srgbClr val="92D050"/>
              </a:solidFill>
              <a:latin typeface="+mj-lt"/>
            </a:endParaRPr>
          </a:p>
        </p:txBody>
      </p:sp>
      <p:sp>
        <p:nvSpPr>
          <p:cNvPr id="13315" name="Content Placeholder 2"/>
          <p:cNvSpPr>
            <a:spLocks noGrp="1"/>
          </p:cNvSpPr>
          <p:nvPr>
            <p:ph idx="1"/>
          </p:nvPr>
        </p:nvSpPr>
        <p:spPr bwMode="auto">
          <a:xfrm>
            <a:off x="1295400" y="2133600"/>
            <a:ext cx="73914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lvl="1">
              <a:lnSpc>
                <a:spcPct val="90000"/>
              </a:lnSpc>
              <a:buFont typeface="Wingdings" pitchFamily="2" charset="2"/>
              <a:buChar char="q"/>
            </a:pPr>
            <a:r>
              <a:rPr lang="en-US" sz="3000" dirty="0" smtClean="0">
                <a:latin typeface="+mj-lt"/>
              </a:rPr>
              <a:t>Check inventory with what is on your packing list.</a:t>
            </a:r>
          </a:p>
          <a:p>
            <a:pPr lvl="1">
              <a:lnSpc>
                <a:spcPct val="90000"/>
              </a:lnSpc>
              <a:buFont typeface="Wingdings" pitchFamily="2" charset="2"/>
              <a:buChar char="q"/>
            </a:pPr>
            <a:r>
              <a:rPr lang="en-US" sz="3000" dirty="0" smtClean="0">
                <a:latin typeface="+mj-lt"/>
              </a:rPr>
              <a:t>Secure </a:t>
            </a:r>
            <a:r>
              <a:rPr lang="en-US" sz="3000" dirty="0" smtClean="0">
                <a:latin typeface="+mj-lt"/>
              </a:rPr>
              <a:t>materials in a secure locked place.</a:t>
            </a:r>
          </a:p>
          <a:p>
            <a:pPr lvl="1">
              <a:lnSpc>
                <a:spcPct val="90000"/>
              </a:lnSpc>
              <a:buFont typeface="Wingdings" pitchFamily="2" charset="2"/>
              <a:buChar char="q"/>
            </a:pPr>
            <a:r>
              <a:rPr lang="en-US" sz="3000" dirty="0" smtClean="0">
                <a:latin typeface="+mj-lt"/>
              </a:rPr>
              <a:t>Anyone who will be handling or have access to the secure materials, needs to fill out a </a:t>
            </a:r>
            <a:r>
              <a:rPr lang="en-US" sz="3000" i="1" dirty="0" smtClean="0">
                <a:latin typeface="+mj-lt"/>
              </a:rPr>
              <a:t>Test Security Affidavit</a:t>
            </a:r>
            <a:r>
              <a:rPr lang="en-US" sz="3000" dirty="0" smtClean="0">
                <a:latin typeface="+mj-lt"/>
              </a:rPr>
              <a:t>.</a:t>
            </a:r>
          </a:p>
          <a:p>
            <a:pPr lvl="1">
              <a:lnSpc>
                <a:spcPct val="90000"/>
              </a:lnSpc>
              <a:buFont typeface="Wingdings" pitchFamily="2" charset="2"/>
              <a:buChar char="q"/>
            </a:pPr>
            <a:r>
              <a:rPr lang="en-US" sz="3000" dirty="0" smtClean="0">
                <a:latin typeface="+mj-lt"/>
              </a:rPr>
              <a:t>Keep your CELDT boxes to return </a:t>
            </a:r>
            <a:r>
              <a:rPr lang="en-US" sz="3000" dirty="0" err="1" smtClean="0">
                <a:latin typeface="+mj-lt"/>
              </a:rPr>
              <a:t>nonscorable</a:t>
            </a:r>
            <a:r>
              <a:rPr lang="en-US" sz="3000" dirty="0" smtClean="0">
                <a:latin typeface="+mj-lt"/>
              </a:rPr>
              <a:t> materials for destruction in June.</a:t>
            </a:r>
          </a:p>
        </p:txBody>
      </p:sp>
      <p:pic>
        <p:nvPicPr>
          <p:cNvPr id="6146" name="Picture 2" descr="C:\Documents and Settings\melody-hartman\Local Settings\Temporary Internet Files\Content.IE5\1DS60OQV\MP90041405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 y="2971800"/>
            <a:ext cx="13716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625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l"/>
            <a:r>
              <a:rPr lang="en-US" sz="3000" b="1" dirty="0" smtClean="0">
                <a:solidFill>
                  <a:srgbClr val="92D050"/>
                </a:solidFill>
                <a:latin typeface="+mj-lt"/>
              </a:rPr>
              <a:t>Testing Security</a:t>
            </a:r>
          </a:p>
        </p:txBody>
      </p:sp>
      <p:sp>
        <p:nvSpPr>
          <p:cNvPr id="14339" name="Content Placeholder 2"/>
          <p:cNvSpPr>
            <a:spLocks noGrp="1"/>
          </p:cNvSpPr>
          <p:nvPr>
            <p:ph idx="1"/>
          </p:nvPr>
        </p:nvSpPr>
        <p:spPr bwMode="auto">
          <a:xfrm>
            <a:off x="1524000" y="1981200"/>
            <a:ext cx="73914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lnSpcReduction="10000"/>
          </a:bodyPr>
          <a:lstStyle/>
          <a:p>
            <a:pPr marL="0" indent="0">
              <a:lnSpc>
                <a:spcPct val="90000"/>
              </a:lnSpc>
              <a:buNone/>
            </a:pPr>
            <a:r>
              <a:rPr lang="en-US" sz="2000" b="1" dirty="0" smtClean="0">
                <a:solidFill>
                  <a:srgbClr val="000912"/>
                </a:solidFill>
                <a:latin typeface="+mn-lt"/>
              </a:rPr>
              <a:t>To ensure test security over the CELDT, be sure </a:t>
            </a:r>
            <a:r>
              <a:rPr lang="en-US" sz="2000" b="1" dirty="0" smtClean="0">
                <a:solidFill>
                  <a:srgbClr val="000912"/>
                </a:solidFill>
                <a:latin typeface="+mn-lt"/>
              </a:rPr>
              <a:t>to:</a:t>
            </a:r>
          </a:p>
          <a:p>
            <a:pPr>
              <a:lnSpc>
                <a:spcPct val="90000"/>
              </a:lnSpc>
            </a:pPr>
            <a:r>
              <a:rPr lang="en-US" sz="1600" dirty="0" smtClean="0">
                <a:solidFill>
                  <a:srgbClr val="000912"/>
                </a:solidFill>
                <a:latin typeface="+mn-lt"/>
              </a:rPr>
              <a:t>Have </a:t>
            </a:r>
            <a:r>
              <a:rPr lang="en-US" sz="1600" dirty="0" smtClean="0">
                <a:solidFill>
                  <a:srgbClr val="000912"/>
                </a:solidFill>
                <a:latin typeface="+mn-lt"/>
              </a:rPr>
              <a:t>test examiners and proctors sign the required Test Security </a:t>
            </a:r>
            <a:r>
              <a:rPr lang="en-US" sz="1600" dirty="0" smtClean="0">
                <a:solidFill>
                  <a:srgbClr val="000912"/>
                </a:solidFill>
                <a:latin typeface="+mn-lt"/>
              </a:rPr>
              <a:t>Affidavit (copy in back of your binder)</a:t>
            </a:r>
            <a:endParaRPr lang="en-US" sz="1600" dirty="0" smtClean="0">
              <a:solidFill>
                <a:srgbClr val="000912"/>
              </a:solidFill>
              <a:latin typeface="+mn-lt"/>
            </a:endParaRPr>
          </a:p>
          <a:p>
            <a:pPr>
              <a:lnSpc>
                <a:spcPct val="90000"/>
              </a:lnSpc>
            </a:pPr>
            <a:r>
              <a:rPr lang="en-US" sz="2000" dirty="0" smtClean="0">
                <a:solidFill>
                  <a:srgbClr val="000912"/>
                </a:solidFill>
                <a:latin typeface="+mn-lt"/>
              </a:rPr>
              <a:t>Train </a:t>
            </a:r>
            <a:r>
              <a:rPr lang="en-US" sz="2000" dirty="0" smtClean="0">
                <a:solidFill>
                  <a:srgbClr val="000912"/>
                </a:solidFill>
                <a:latin typeface="+mn-lt"/>
              </a:rPr>
              <a:t>all test administrators and proctors in proper test administration </a:t>
            </a:r>
            <a:r>
              <a:rPr lang="en-US" sz="2000" dirty="0" smtClean="0">
                <a:solidFill>
                  <a:srgbClr val="000912"/>
                </a:solidFill>
                <a:latin typeface="+mn-lt"/>
              </a:rPr>
              <a:t>procedures (use Moodle)</a:t>
            </a:r>
            <a:endParaRPr lang="en-US" sz="2000" dirty="0" smtClean="0">
              <a:solidFill>
                <a:srgbClr val="000912"/>
              </a:solidFill>
              <a:latin typeface="+mn-lt"/>
            </a:endParaRPr>
          </a:p>
          <a:p>
            <a:pPr>
              <a:lnSpc>
                <a:spcPct val="90000"/>
              </a:lnSpc>
            </a:pPr>
            <a:r>
              <a:rPr lang="en-US" sz="2000" dirty="0" smtClean="0">
                <a:solidFill>
                  <a:srgbClr val="000912"/>
                </a:solidFill>
                <a:latin typeface="+mn-lt"/>
              </a:rPr>
              <a:t>Keep </a:t>
            </a:r>
            <a:r>
              <a:rPr lang="en-US" sz="2000" dirty="0" smtClean="0">
                <a:solidFill>
                  <a:srgbClr val="000912"/>
                </a:solidFill>
                <a:latin typeface="+mn-lt"/>
              </a:rPr>
              <a:t>all CELDT materials in a </a:t>
            </a:r>
            <a:r>
              <a:rPr lang="en-US" sz="2000" i="1" dirty="0" smtClean="0">
                <a:solidFill>
                  <a:srgbClr val="000912"/>
                </a:solidFill>
                <a:latin typeface="+mn-lt"/>
              </a:rPr>
              <a:t>secured, locked storage at all times when not in use</a:t>
            </a:r>
          </a:p>
          <a:p>
            <a:pPr>
              <a:lnSpc>
                <a:spcPct val="90000"/>
              </a:lnSpc>
            </a:pPr>
            <a:r>
              <a:rPr lang="en-US" sz="2000" dirty="0" smtClean="0">
                <a:solidFill>
                  <a:srgbClr val="000912"/>
                </a:solidFill>
                <a:latin typeface="+mn-lt"/>
              </a:rPr>
              <a:t>Any breach of security, loss of materials, failure to account for materials, or any deviation from acceptable security procedures must be reported to Melody Hartman, the District CELDT Coordinator. </a:t>
            </a:r>
            <a:endParaRPr kumimoji="1" lang="en-US" sz="2000" dirty="0" smtClean="0">
              <a:solidFill>
                <a:srgbClr val="000912"/>
              </a:solidFill>
              <a:latin typeface="+mn-lt"/>
            </a:endParaRPr>
          </a:p>
          <a:p>
            <a:pPr>
              <a:lnSpc>
                <a:spcPct val="90000"/>
              </a:lnSpc>
            </a:pPr>
            <a:r>
              <a:rPr kumimoji="1" lang="en-US" sz="2000" dirty="0" smtClean="0">
                <a:solidFill>
                  <a:srgbClr val="000912"/>
                </a:solidFill>
                <a:latin typeface="+mn-lt"/>
              </a:rPr>
              <a:t>All personnel, including administrators, test administrators, proctors </a:t>
            </a:r>
            <a:r>
              <a:rPr kumimoji="1" lang="en-US" sz="2000" dirty="0" smtClean="0">
                <a:solidFill>
                  <a:srgbClr val="000912"/>
                </a:solidFill>
                <a:latin typeface="+mn-lt"/>
              </a:rPr>
              <a:t>, custodians, office managers, or </a:t>
            </a:r>
            <a:r>
              <a:rPr kumimoji="1" lang="en-US" sz="2000" dirty="0" smtClean="0">
                <a:solidFill>
                  <a:srgbClr val="000912"/>
                </a:solidFill>
                <a:latin typeface="+mn-lt"/>
              </a:rPr>
              <a:t>anyone else who will have access to CELDT test booklets and answer documents must sign the </a:t>
            </a:r>
            <a:r>
              <a:rPr kumimoji="1" lang="en-US" sz="2000" b="1" i="1" dirty="0" smtClean="0">
                <a:solidFill>
                  <a:srgbClr val="000912"/>
                </a:solidFill>
                <a:latin typeface="+mn-lt"/>
              </a:rPr>
              <a:t>Test Security Affidavit. </a:t>
            </a:r>
            <a:r>
              <a:rPr kumimoji="1" lang="en-US" sz="2000" dirty="0" smtClean="0">
                <a:solidFill>
                  <a:srgbClr val="000912"/>
                </a:solidFill>
                <a:latin typeface="+mn-lt"/>
              </a:rPr>
              <a:t>(Keep these copies at school site.)</a:t>
            </a:r>
            <a:endParaRPr kumimoji="1" lang="en-US" sz="2000" b="1" dirty="0" smtClean="0">
              <a:solidFill>
                <a:srgbClr val="000912"/>
              </a:solidFill>
              <a:latin typeface="+mn-lt"/>
            </a:endParaRPr>
          </a:p>
          <a:p>
            <a:pPr>
              <a:lnSpc>
                <a:spcPct val="90000"/>
              </a:lnSpc>
            </a:pPr>
            <a:r>
              <a:rPr kumimoji="1" lang="en-US" sz="2000" b="1" dirty="0" smtClean="0">
                <a:solidFill>
                  <a:srgbClr val="000912"/>
                </a:solidFill>
                <a:latin typeface="+mn-lt"/>
              </a:rPr>
              <a:t>Also, all principals must sign the</a:t>
            </a:r>
            <a:r>
              <a:rPr kumimoji="1" lang="en-US" sz="2000" b="1" i="1" dirty="0" smtClean="0">
                <a:solidFill>
                  <a:srgbClr val="000912"/>
                </a:solidFill>
                <a:latin typeface="+mn-lt"/>
              </a:rPr>
              <a:t> Test Security Agreement </a:t>
            </a:r>
            <a:r>
              <a:rPr kumimoji="1" lang="en-US" sz="2000" b="1" dirty="0" smtClean="0">
                <a:solidFill>
                  <a:srgbClr val="000912"/>
                </a:solidFill>
                <a:latin typeface="+mn-lt"/>
              </a:rPr>
              <a:t>and fax it to 643-9474.</a:t>
            </a:r>
            <a:endParaRPr lang="en-US" sz="2000" dirty="0" smtClean="0">
              <a:solidFill>
                <a:srgbClr val="000912"/>
              </a:solidFill>
              <a:latin typeface="+mn-lt"/>
            </a:endParaRPr>
          </a:p>
          <a:p>
            <a:pPr lvl="1">
              <a:lnSpc>
                <a:spcPct val="95000"/>
              </a:lnSpc>
              <a:spcBef>
                <a:spcPct val="10000"/>
              </a:spcBef>
              <a:spcAft>
                <a:spcPct val="20000"/>
              </a:spcAft>
              <a:buFontTx/>
              <a:buNone/>
            </a:pPr>
            <a:endParaRPr lang="en-US" sz="2000" i="1" dirty="0" smtClean="0">
              <a:solidFill>
                <a:srgbClr val="000912"/>
              </a:solidFill>
            </a:endParaRPr>
          </a:p>
          <a:p>
            <a:pPr>
              <a:buFontTx/>
              <a:buNone/>
            </a:pPr>
            <a:endParaRPr lang="en-US" sz="2000" dirty="0" smtClean="0"/>
          </a:p>
        </p:txBody>
      </p:sp>
      <p:sp>
        <p:nvSpPr>
          <p:cNvPr id="2" name="Lock"/>
          <p:cNvSpPr>
            <a:spLocks noEditPoints="1" noChangeArrowheads="1"/>
          </p:cNvSpPr>
          <p:nvPr/>
        </p:nvSpPr>
        <p:spPr bwMode="auto">
          <a:xfrm>
            <a:off x="0" y="3239911"/>
            <a:ext cx="1243011" cy="1752600"/>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20103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b="1" dirty="0" smtClean="0">
                <a:solidFill>
                  <a:srgbClr val="92D050"/>
                </a:solidFill>
                <a:effectLst>
                  <a:outerShdw blurRad="38100" dist="38100" dir="2700000" algn="tl">
                    <a:srgbClr val="000000">
                      <a:alpha val="43137"/>
                    </a:srgbClr>
                  </a:outerShdw>
                </a:effectLst>
                <a:latin typeface="+mn-lt"/>
              </a:rPr>
              <a:t>Before Testing…</a:t>
            </a:r>
            <a:endParaRPr lang="en-US" sz="3200" dirty="0">
              <a:solidFill>
                <a:srgbClr val="92D050"/>
              </a:solidFill>
              <a:latin typeface="+mn-lt"/>
            </a:endParaRPr>
          </a:p>
        </p:txBody>
      </p:sp>
      <p:sp>
        <p:nvSpPr>
          <p:cNvPr id="15363" name="Content Placeholder 2"/>
          <p:cNvSpPr>
            <a:spLocks noGrp="1"/>
          </p:cNvSpPr>
          <p:nvPr>
            <p:ph idx="1"/>
          </p:nvPr>
        </p:nvSpPr>
        <p:spPr bwMode="auto">
          <a:xfrm>
            <a:off x="838200" y="1905000"/>
            <a:ext cx="81534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85000" lnSpcReduction="20000"/>
          </a:bodyPr>
          <a:lstStyle/>
          <a:p>
            <a:pPr lvl="1" algn="just">
              <a:lnSpc>
                <a:spcPct val="90000"/>
              </a:lnSpc>
              <a:buFont typeface="Wingdings" pitchFamily="2" charset="2"/>
              <a:buChar char="q"/>
            </a:pPr>
            <a:r>
              <a:rPr kumimoji="1" lang="en-US" sz="2600" b="1" dirty="0" smtClean="0">
                <a:solidFill>
                  <a:srgbClr val="000912"/>
                </a:solidFill>
                <a:latin typeface="+mn-lt"/>
              </a:rPr>
              <a:t>READ</a:t>
            </a:r>
            <a:r>
              <a:rPr kumimoji="1" lang="en-US" sz="2600" dirty="0" smtClean="0">
                <a:solidFill>
                  <a:srgbClr val="000912"/>
                </a:solidFill>
                <a:latin typeface="+mn-lt"/>
              </a:rPr>
              <a:t> – The CELDT District and Test Site Coordinators Manual and the Examiner’s Manuals.</a:t>
            </a:r>
          </a:p>
          <a:p>
            <a:pPr lvl="1" algn="just">
              <a:lnSpc>
                <a:spcPct val="90000"/>
              </a:lnSpc>
              <a:buFont typeface="Wingdings" pitchFamily="2" charset="2"/>
              <a:buChar char="q"/>
            </a:pPr>
            <a:r>
              <a:rPr kumimoji="1" lang="en-US" sz="2600" b="1" dirty="0" smtClean="0">
                <a:solidFill>
                  <a:srgbClr val="000912"/>
                </a:solidFill>
                <a:latin typeface="+mn-lt"/>
              </a:rPr>
              <a:t>TRAIN</a:t>
            </a:r>
            <a:r>
              <a:rPr kumimoji="1" lang="en-US" sz="2600" dirty="0" smtClean="0">
                <a:solidFill>
                  <a:srgbClr val="000912"/>
                </a:solidFill>
                <a:latin typeface="+mn-lt"/>
              </a:rPr>
              <a:t> each individual who will be testing or proctoring for the CELDT. </a:t>
            </a:r>
          </a:p>
          <a:p>
            <a:pPr lvl="1" algn="just">
              <a:lnSpc>
                <a:spcPct val="90000"/>
              </a:lnSpc>
              <a:buFont typeface="Wingdings" pitchFamily="2" charset="2"/>
              <a:buChar char="q"/>
            </a:pPr>
            <a:r>
              <a:rPr kumimoji="1" lang="en-US" sz="2600" b="1" dirty="0" smtClean="0">
                <a:solidFill>
                  <a:srgbClr val="000912"/>
                </a:solidFill>
                <a:latin typeface="+mn-lt"/>
              </a:rPr>
              <a:t>REVIEW</a:t>
            </a:r>
            <a:r>
              <a:rPr kumimoji="1" lang="en-US" sz="2600" dirty="0" smtClean="0">
                <a:solidFill>
                  <a:srgbClr val="000912"/>
                </a:solidFill>
                <a:latin typeface="+mn-lt"/>
              </a:rPr>
              <a:t> security issues with all individuals at your site who will have access to CELDT materials, and collect SIGNED CELDT Security Affidavits from them.</a:t>
            </a:r>
          </a:p>
          <a:p>
            <a:pPr lvl="1" algn="just">
              <a:lnSpc>
                <a:spcPct val="90000"/>
              </a:lnSpc>
              <a:buFont typeface="Wingdings" pitchFamily="2" charset="2"/>
              <a:buChar char="q"/>
            </a:pPr>
            <a:r>
              <a:rPr kumimoji="1" lang="en-US" sz="2600" b="1" dirty="0" smtClean="0">
                <a:solidFill>
                  <a:srgbClr val="000912"/>
                </a:solidFill>
                <a:latin typeface="+mn-lt"/>
              </a:rPr>
              <a:t>PREPARE</a:t>
            </a:r>
            <a:r>
              <a:rPr kumimoji="1" lang="en-US" sz="2600" dirty="0" smtClean="0">
                <a:solidFill>
                  <a:srgbClr val="000912"/>
                </a:solidFill>
                <a:latin typeface="+mn-lt"/>
              </a:rPr>
              <a:t> test books (grades K-2) and/or answer books (grades 3-12) for testing.</a:t>
            </a:r>
          </a:p>
          <a:p>
            <a:pPr lvl="1" algn="just">
              <a:lnSpc>
                <a:spcPct val="90000"/>
              </a:lnSpc>
              <a:buFont typeface="Wingdings" pitchFamily="2" charset="2"/>
              <a:buChar char="q"/>
            </a:pPr>
            <a:r>
              <a:rPr kumimoji="1" lang="en-US" sz="2600" b="1" dirty="0" smtClean="0">
                <a:solidFill>
                  <a:srgbClr val="000912"/>
                </a:solidFill>
                <a:latin typeface="+mn-lt"/>
              </a:rPr>
              <a:t>PREPARE</a:t>
            </a:r>
            <a:r>
              <a:rPr kumimoji="1" lang="en-US" sz="2600" dirty="0" smtClean="0">
                <a:solidFill>
                  <a:srgbClr val="000912"/>
                </a:solidFill>
                <a:latin typeface="+mn-lt"/>
              </a:rPr>
              <a:t> test materials for distribution.</a:t>
            </a:r>
          </a:p>
          <a:p>
            <a:pPr lvl="1" algn="just">
              <a:lnSpc>
                <a:spcPct val="90000"/>
              </a:lnSpc>
              <a:buFont typeface="Wingdings" pitchFamily="2" charset="2"/>
              <a:buChar char="q"/>
            </a:pPr>
            <a:r>
              <a:rPr kumimoji="1" lang="en-US" sz="2600" b="1" dirty="0" smtClean="0">
                <a:solidFill>
                  <a:srgbClr val="000912"/>
                </a:solidFill>
                <a:latin typeface="+mn-lt"/>
              </a:rPr>
              <a:t>MAKE </a:t>
            </a:r>
            <a:r>
              <a:rPr kumimoji="1" lang="en-US" sz="2600" dirty="0" smtClean="0">
                <a:solidFill>
                  <a:srgbClr val="000912"/>
                </a:solidFill>
                <a:latin typeface="+mn-lt"/>
              </a:rPr>
              <a:t>copies of the School/Group List (SGL)</a:t>
            </a:r>
            <a:endParaRPr kumimoji="1" lang="en-US" sz="2600" b="1" dirty="0" smtClean="0">
              <a:solidFill>
                <a:srgbClr val="000912"/>
              </a:solidFill>
              <a:latin typeface="+mn-lt"/>
            </a:endParaRPr>
          </a:p>
          <a:p>
            <a:pPr lvl="1" algn="just">
              <a:lnSpc>
                <a:spcPct val="90000"/>
              </a:lnSpc>
              <a:buFont typeface="Wingdings" pitchFamily="2" charset="2"/>
              <a:buChar char="q"/>
            </a:pPr>
            <a:r>
              <a:rPr kumimoji="1" lang="en-US" sz="2600" b="1" dirty="0" smtClean="0">
                <a:solidFill>
                  <a:srgbClr val="000912"/>
                </a:solidFill>
                <a:latin typeface="+mn-lt"/>
              </a:rPr>
              <a:t>PLAN </a:t>
            </a:r>
            <a:r>
              <a:rPr kumimoji="1" lang="en-US" sz="2600" dirty="0" smtClean="0">
                <a:solidFill>
                  <a:srgbClr val="000912"/>
                </a:solidFill>
                <a:latin typeface="+mn-lt"/>
              </a:rPr>
              <a:t>testing schedule</a:t>
            </a:r>
          </a:p>
          <a:p>
            <a:pPr lvl="1" algn="just">
              <a:lnSpc>
                <a:spcPct val="90000"/>
              </a:lnSpc>
              <a:buFont typeface="Wingdings" pitchFamily="2" charset="2"/>
              <a:buChar char="q"/>
            </a:pPr>
            <a:r>
              <a:rPr lang="en-US" sz="2600" b="1" dirty="0" smtClean="0">
                <a:solidFill>
                  <a:srgbClr val="000912"/>
                </a:solidFill>
                <a:latin typeface="+mn-lt"/>
              </a:rPr>
              <a:t>Do not</a:t>
            </a:r>
            <a:r>
              <a:rPr lang="en-US" sz="2600" dirty="0" smtClean="0">
                <a:solidFill>
                  <a:srgbClr val="000912"/>
                </a:solidFill>
                <a:latin typeface="+mn-lt"/>
              </a:rPr>
              <a:t> photocopy any part of a test booklet.</a:t>
            </a:r>
          </a:p>
          <a:p>
            <a:pPr marL="457200" lvl="1" indent="0" algn="just">
              <a:lnSpc>
                <a:spcPct val="90000"/>
              </a:lnSpc>
              <a:buNone/>
            </a:pPr>
            <a:endParaRPr lang="en-US" sz="2600" dirty="0" smtClean="0">
              <a:solidFill>
                <a:srgbClr val="000912"/>
              </a:solidFill>
              <a:latin typeface="+mn-lt"/>
            </a:endParaRPr>
          </a:p>
          <a:p>
            <a:pPr lvl="1">
              <a:lnSpc>
                <a:spcPct val="90000"/>
              </a:lnSpc>
              <a:buFontTx/>
              <a:buNone/>
            </a:pPr>
            <a:endParaRPr lang="en-US" sz="2000" b="1" dirty="0" smtClean="0">
              <a:solidFill>
                <a:srgbClr val="D7261D"/>
              </a:solidFill>
              <a:latin typeface="+mn-lt"/>
            </a:endParaRPr>
          </a:p>
          <a:p>
            <a:pPr lvl="1" algn="ctr">
              <a:lnSpc>
                <a:spcPct val="90000"/>
              </a:lnSpc>
              <a:buFontTx/>
              <a:buNone/>
            </a:pPr>
            <a:r>
              <a:rPr lang="en-US" sz="2000" b="1" dirty="0" smtClean="0">
                <a:solidFill>
                  <a:srgbClr val="D7261D"/>
                </a:solidFill>
                <a:latin typeface="+mn-lt"/>
              </a:rPr>
              <a:t>NOTE: Disclosure of any secure information in any form is a serious breach of test security and is prohibited</a:t>
            </a:r>
            <a:endParaRPr lang="en-US" dirty="0" smtClean="0">
              <a:latin typeface="+mn-lt"/>
            </a:endParaRPr>
          </a:p>
        </p:txBody>
      </p:sp>
    </p:spTree>
    <p:extLst>
      <p:ext uri="{BB962C8B-B14F-4D97-AF65-F5344CB8AC3E}">
        <p14:creationId xmlns:p14="http://schemas.microsoft.com/office/powerpoint/2010/main" val="2336992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1524000" y="1219200"/>
            <a:ext cx="2616200"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defRPr/>
            </a:pPr>
            <a:r>
              <a:rPr lang="en-US" sz="3200" b="1" dirty="0">
                <a:solidFill>
                  <a:srgbClr val="92D050"/>
                </a:solidFill>
                <a:effectLst>
                  <a:outerShdw blurRad="38100" dist="38100" dir="2700000" algn="tl">
                    <a:srgbClr val="000000">
                      <a:alpha val="43137"/>
                    </a:srgbClr>
                  </a:outerShdw>
                </a:effectLst>
              </a:rPr>
              <a:t>Training Goals</a:t>
            </a:r>
          </a:p>
        </p:txBody>
      </p:sp>
      <p:sp>
        <p:nvSpPr>
          <p:cNvPr id="4099" name="Rectangle 3"/>
          <p:cNvSpPr txBox="1">
            <a:spLocks noChangeArrowheads="1"/>
          </p:cNvSpPr>
          <p:nvPr/>
        </p:nvSpPr>
        <p:spPr bwMode="auto">
          <a:xfrm>
            <a:off x="1752600" y="2057400"/>
            <a:ext cx="6858000" cy="4419600"/>
          </a:xfrm>
          <a:prstGeom prst="rect">
            <a:avLst/>
          </a:prstGeom>
          <a:noFill/>
          <a:ln w="9525">
            <a:noFill/>
            <a:miter lim="800000"/>
            <a:headEnd/>
            <a:tailEnd/>
          </a:ln>
        </p:spPr>
        <p:txBody>
          <a:bodyPr/>
          <a:lstStyle/>
          <a:p>
            <a:pPr marL="342900" indent="-342900" eaLnBrk="0" hangingPunct="0">
              <a:spcBef>
                <a:spcPct val="20000"/>
              </a:spcBef>
              <a:buFont typeface="Wingdings" pitchFamily="2" charset="2"/>
              <a:buChar char="q"/>
              <a:defRPr/>
            </a:pPr>
            <a:r>
              <a:rPr lang="en-US" sz="2400" dirty="0">
                <a:latin typeface="+mn-lt"/>
              </a:rPr>
              <a:t>Apprise you of what is new and different with CELDT this year</a:t>
            </a:r>
          </a:p>
          <a:p>
            <a:pPr marL="342900" indent="-342900" eaLnBrk="0" hangingPunct="0">
              <a:spcBef>
                <a:spcPct val="20000"/>
              </a:spcBef>
              <a:buFont typeface="Wingdings" pitchFamily="2" charset="2"/>
              <a:buChar char="q"/>
              <a:defRPr/>
            </a:pPr>
            <a:r>
              <a:rPr lang="en-US" sz="2400" dirty="0">
                <a:latin typeface="+mn-lt"/>
              </a:rPr>
              <a:t>Standardize the administration of the CELDT</a:t>
            </a:r>
          </a:p>
          <a:p>
            <a:pPr marL="342900" indent="-342900" eaLnBrk="0" hangingPunct="0">
              <a:spcBef>
                <a:spcPct val="20000"/>
              </a:spcBef>
              <a:buFont typeface="Wingdings" pitchFamily="2" charset="2"/>
              <a:buChar char="q"/>
              <a:defRPr/>
            </a:pPr>
            <a:r>
              <a:rPr lang="en-US" sz="2400" dirty="0">
                <a:latin typeface="+mn-lt"/>
              </a:rPr>
              <a:t>Reliably score the writing and speaking items</a:t>
            </a:r>
          </a:p>
          <a:p>
            <a:pPr marL="342900" indent="-342900" eaLnBrk="0" hangingPunct="0">
              <a:spcBef>
                <a:spcPct val="20000"/>
              </a:spcBef>
              <a:buFont typeface="Wingdings" pitchFamily="2" charset="2"/>
              <a:buChar char="q"/>
              <a:defRPr/>
            </a:pPr>
            <a:r>
              <a:rPr lang="en-US" sz="2400" dirty="0">
                <a:latin typeface="+mn-lt"/>
              </a:rPr>
              <a:t>Answer any questions/concerns and provide support</a:t>
            </a:r>
          </a:p>
        </p:txBody>
      </p:sp>
    </p:spTree>
    <p:extLst>
      <p:ext uri="{BB962C8B-B14F-4D97-AF65-F5344CB8AC3E}">
        <p14:creationId xmlns:p14="http://schemas.microsoft.com/office/powerpoint/2010/main" val="1662578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0"/>
                                  </p:stCondLst>
                                  <p:iterate type="lt">
                                    <p:tmPct val="10000"/>
                                  </p:iterate>
                                  <p:childTnLst>
                                    <p:set>
                                      <p:cBhvr>
                                        <p:cTn id="6" dur="1" fill="hold">
                                          <p:stCondLst>
                                            <p:cond delay="0"/>
                                          </p:stCondLst>
                                        </p:cTn>
                                        <p:tgtEl>
                                          <p:spTgt spid="124930"/>
                                        </p:tgtEl>
                                        <p:attrNameLst>
                                          <p:attrName>style.visibility</p:attrName>
                                        </p:attrNameLst>
                                      </p:cBhvr>
                                      <p:to>
                                        <p:strVal val="visible"/>
                                      </p:to>
                                    </p:set>
                                    <p:anim calcmode="lin" valueType="num">
                                      <p:cBhvr>
                                        <p:cTn id="7" dur="500" fill="hold"/>
                                        <p:tgtEl>
                                          <p:spTgt spid="12493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493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493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49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7772400" cy="533400"/>
          </a:xfrm>
        </p:spPr>
        <p:txBody>
          <a:bodyPr>
            <a:normAutofit fontScale="90000"/>
          </a:bodyPr>
          <a:lstStyle/>
          <a:p>
            <a:pPr algn="l"/>
            <a:r>
              <a:rPr lang="en-US" dirty="0" smtClean="0">
                <a:solidFill>
                  <a:srgbClr val="92D050"/>
                </a:solidFill>
                <a:latin typeface="+mn-lt"/>
              </a:rPr>
              <a:t>Errors- </a:t>
            </a:r>
            <a:r>
              <a:rPr lang="en-US" b="1">
                <a:solidFill>
                  <a:srgbClr val="92D050"/>
                </a:solidFill>
                <a:latin typeface="+mn-lt"/>
              </a:rPr>
              <a:t>Grades </a:t>
            </a:r>
            <a:r>
              <a:rPr lang="en-US" b="1" smtClean="0">
                <a:solidFill>
                  <a:srgbClr val="92D050"/>
                </a:solidFill>
                <a:latin typeface="+mn-lt"/>
              </a:rPr>
              <a:t>K-5 </a:t>
            </a:r>
            <a:r>
              <a:rPr lang="en-US" b="1" dirty="0">
                <a:solidFill>
                  <a:srgbClr val="92D050"/>
                </a:solidFill>
                <a:latin typeface="+mn-lt"/>
              </a:rPr>
              <a:t>Examiner’s Manuals</a:t>
            </a:r>
            <a:r>
              <a:rPr lang="en-US" dirty="0">
                <a:solidFill>
                  <a:srgbClr val="92D050"/>
                </a:solidFill>
                <a:latin typeface="+mn-lt"/>
              </a:rPr>
              <a:t/>
            </a:r>
            <a:br>
              <a:rPr lang="en-US" dirty="0">
                <a:solidFill>
                  <a:srgbClr val="92D050"/>
                </a:solidFill>
                <a:latin typeface="+mn-lt"/>
              </a:rPr>
            </a:br>
            <a:endParaRPr lang="en-US" dirty="0">
              <a:solidFill>
                <a:srgbClr val="92D050"/>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1744983"/>
              </p:ext>
            </p:extLst>
          </p:nvPr>
        </p:nvGraphicFramePr>
        <p:xfrm>
          <a:off x="2743200" y="5029200"/>
          <a:ext cx="4433570" cy="838200"/>
        </p:xfrm>
        <a:graphic>
          <a:graphicData uri="http://schemas.openxmlformats.org/drawingml/2006/table">
            <a:tbl>
              <a:tblPr firstRow="1" firstCol="1" bandRow="1">
                <a:tableStyleId>{5C22544A-7EE6-4342-B048-85BDC9FD1C3A}</a:tableStyleId>
              </a:tblPr>
              <a:tblGrid>
                <a:gridCol w="1497330"/>
                <a:gridCol w="1468120"/>
                <a:gridCol w="1468120"/>
              </a:tblGrid>
              <a:tr h="0">
                <a:tc>
                  <a:txBody>
                    <a:bodyPr/>
                    <a:lstStyle/>
                    <a:p>
                      <a:pPr marL="0" marR="0">
                        <a:spcBef>
                          <a:spcPts val="300"/>
                        </a:spcBef>
                        <a:spcAft>
                          <a:spcPts val="300"/>
                        </a:spcAft>
                      </a:pPr>
                      <a:r>
                        <a:rPr lang="en-US" sz="1100" dirty="0">
                          <a:effectLst/>
                        </a:rPr>
                        <a:t>Examiner’s Manual</a:t>
                      </a:r>
                      <a:endParaRPr lang="en-US" sz="1200" dirty="0">
                        <a:effectLst/>
                        <a:latin typeface="Times New Roman"/>
                        <a:ea typeface="Calibri"/>
                      </a:endParaRPr>
                    </a:p>
                  </a:txBody>
                  <a:tcPr marL="68580" marR="68580" marT="0" marB="0"/>
                </a:tc>
                <a:tc>
                  <a:txBody>
                    <a:bodyPr/>
                    <a:lstStyle/>
                    <a:p>
                      <a:pPr marL="0" marR="0">
                        <a:spcBef>
                          <a:spcPts val="300"/>
                        </a:spcBef>
                        <a:spcAft>
                          <a:spcPts val="300"/>
                        </a:spcAft>
                      </a:pPr>
                      <a:r>
                        <a:rPr lang="en-US" sz="1100">
                          <a:effectLst/>
                        </a:rPr>
                        <a:t>Page Numbers</a:t>
                      </a:r>
                      <a:endParaRPr lang="en-US" sz="1200">
                        <a:effectLst/>
                        <a:latin typeface="Times New Roman"/>
                        <a:ea typeface="Calibri"/>
                      </a:endParaRPr>
                    </a:p>
                  </a:txBody>
                  <a:tcPr marL="68580" marR="68580" marT="0" marB="0"/>
                </a:tc>
                <a:tc>
                  <a:txBody>
                    <a:bodyPr/>
                    <a:lstStyle/>
                    <a:p>
                      <a:pPr marL="0" marR="0">
                        <a:spcBef>
                          <a:spcPts val="300"/>
                        </a:spcBef>
                        <a:spcAft>
                          <a:spcPts val="300"/>
                        </a:spcAft>
                      </a:pPr>
                      <a:r>
                        <a:rPr lang="en-US" sz="1100">
                          <a:effectLst/>
                        </a:rPr>
                        <a:t>Domain(s) Affected</a:t>
                      </a:r>
                      <a:endParaRPr lang="en-US" sz="1200">
                        <a:effectLst/>
                        <a:latin typeface="Times New Roman"/>
                        <a:ea typeface="Calibri"/>
                      </a:endParaRPr>
                    </a:p>
                  </a:txBody>
                  <a:tcPr marL="68580" marR="68580" marT="0" marB="0"/>
                </a:tc>
              </a:tr>
              <a:tr h="0">
                <a:tc>
                  <a:txBody>
                    <a:bodyPr/>
                    <a:lstStyle/>
                    <a:p>
                      <a:pPr marL="0" marR="0">
                        <a:spcBef>
                          <a:spcPts val="300"/>
                        </a:spcBef>
                        <a:spcAft>
                          <a:spcPts val="300"/>
                        </a:spcAft>
                      </a:pPr>
                      <a:r>
                        <a:rPr lang="en-US" sz="1100">
                          <a:effectLst/>
                        </a:rPr>
                        <a:t>Grades K–1</a:t>
                      </a:r>
                      <a:endParaRPr lang="en-US" sz="1200">
                        <a:effectLst/>
                        <a:latin typeface="Times New Roman"/>
                        <a:ea typeface="Calibri"/>
                      </a:endParaRPr>
                    </a:p>
                  </a:txBody>
                  <a:tcPr marL="68580" marR="68580" marT="0" marB="0"/>
                </a:tc>
                <a:tc>
                  <a:txBody>
                    <a:bodyPr/>
                    <a:lstStyle/>
                    <a:p>
                      <a:pPr marL="0" marR="0">
                        <a:spcBef>
                          <a:spcPts val="300"/>
                        </a:spcBef>
                        <a:spcAft>
                          <a:spcPts val="300"/>
                        </a:spcAft>
                      </a:pPr>
                      <a:r>
                        <a:rPr lang="en-US" sz="1100">
                          <a:effectLst/>
                        </a:rPr>
                        <a:t>118, 120</a:t>
                      </a:r>
                      <a:endParaRPr lang="en-US" sz="1200">
                        <a:effectLst/>
                        <a:latin typeface="Times New Roman"/>
                        <a:ea typeface="Calibri"/>
                      </a:endParaRPr>
                    </a:p>
                  </a:txBody>
                  <a:tcPr marL="68580" marR="68580" marT="0" marB="0"/>
                </a:tc>
                <a:tc>
                  <a:txBody>
                    <a:bodyPr/>
                    <a:lstStyle/>
                    <a:p>
                      <a:pPr marL="0" marR="0">
                        <a:spcBef>
                          <a:spcPts val="300"/>
                        </a:spcBef>
                        <a:spcAft>
                          <a:spcPts val="300"/>
                        </a:spcAft>
                      </a:pPr>
                      <a:r>
                        <a:rPr lang="en-US" sz="1100">
                          <a:effectLst/>
                        </a:rPr>
                        <a:t>Speaking</a:t>
                      </a:r>
                      <a:endParaRPr lang="en-US" sz="1200">
                        <a:effectLst/>
                        <a:latin typeface="Times New Roman"/>
                        <a:ea typeface="Calibri"/>
                      </a:endParaRPr>
                    </a:p>
                  </a:txBody>
                  <a:tcPr marL="68580" marR="68580" marT="0" marB="0"/>
                </a:tc>
              </a:tr>
              <a:tr h="0">
                <a:tc rowSpan="2">
                  <a:txBody>
                    <a:bodyPr/>
                    <a:lstStyle/>
                    <a:p>
                      <a:pPr marL="0" marR="0">
                        <a:spcBef>
                          <a:spcPts val="300"/>
                        </a:spcBef>
                        <a:spcAft>
                          <a:spcPts val="300"/>
                        </a:spcAft>
                      </a:pPr>
                      <a:r>
                        <a:rPr lang="en-US" sz="1100" dirty="0">
                          <a:effectLst/>
                        </a:rPr>
                        <a:t>Grade 2</a:t>
                      </a:r>
                      <a:endParaRPr lang="en-US" sz="1200" dirty="0">
                        <a:effectLst/>
                        <a:latin typeface="Times New Roman"/>
                        <a:ea typeface="Calibri"/>
                      </a:endParaRPr>
                    </a:p>
                  </a:txBody>
                  <a:tcPr marL="68580" marR="68580" marT="0" marB="0"/>
                </a:tc>
                <a:tc>
                  <a:txBody>
                    <a:bodyPr/>
                    <a:lstStyle/>
                    <a:p>
                      <a:pPr marL="0" marR="0">
                        <a:spcBef>
                          <a:spcPts val="300"/>
                        </a:spcBef>
                        <a:spcAft>
                          <a:spcPts val="300"/>
                        </a:spcAft>
                      </a:pPr>
                      <a:r>
                        <a:rPr lang="en-US" sz="1100">
                          <a:effectLst/>
                        </a:rPr>
                        <a:t>74</a:t>
                      </a:r>
                      <a:endParaRPr lang="en-US" sz="1200">
                        <a:effectLst/>
                        <a:latin typeface="Times New Roman"/>
                        <a:ea typeface="Calibri"/>
                      </a:endParaRPr>
                    </a:p>
                  </a:txBody>
                  <a:tcPr marL="68580" marR="68580" marT="0" marB="0"/>
                </a:tc>
                <a:tc>
                  <a:txBody>
                    <a:bodyPr/>
                    <a:lstStyle/>
                    <a:p>
                      <a:pPr marL="0" marR="0">
                        <a:spcBef>
                          <a:spcPts val="300"/>
                        </a:spcBef>
                        <a:spcAft>
                          <a:spcPts val="300"/>
                        </a:spcAft>
                      </a:pPr>
                      <a:r>
                        <a:rPr lang="en-US" sz="1100">
                          <a:effectLst/>
                        </a:rPr>
                        <a:t>Speaking</a:t>
                      </a:r>
                      <a:endParaRPr lang="en-US" sz="1200">
                        <a:effectLst/>
                        <a:latin typeface="Times New Roman"/>
                        <a:ea typeface="Calibri"/>
                      </a:endParaRPr>
                    </a:p>
                  </a:txBody>
                  <a:tcPr marL="68580" marR="68580" marT="0" marB="0"/>
                </a:tc>
              </a:tr>
              <a:tr h="0">
                <a:tc vMerge="1">
                  <a:txBody>
                    <a:bodyPr/>
                    <a:lstStyle/>
                    <a:p>
                      <a:endParaRPr lang="en-US"/>
                    </a:p>
                  </a:txBody>
                  <a:tcPr/>
                </a:tc>
                <a:tc>
                  <a:txBody>
                    <a:bodyPr/>
                    <a:lstStyle/>
                    <a:p>
                      <a:pPr marL="0" marR="0">
                        <a:spcBef>
                          <a:spcPts val="300"/>
                        </a:spcBef>
                        <a:spcAft>
                          <a:spcPts val="300"/>
                        </a:spcAft>
                      </a:pPr>
                      <a:r>
                        <a:rPr lang="en-US" sz="1100">
                          <a:effectLst/>
                        </a:rPr>
                        <a:t>75</a:t>
                      </a:r>
                      <a:endParaRPr lang="en-US" sz="1200">
                        <a:effectLst/>
                        <a:latin typeface="Times New Roman"/>
                        <a:ea typeface="Calibri"/>
                      </a:endParaRPr>
                    </a:p>
                  </a:txBody>
                  <a:tcPr marL="68580" marR="68580" marT="0" marB="0"/>
                </a:tc>
                <a:tc>
                  <a:txBody>
                    <a:bodyPr/>
                    <a:lstStyle/>
                    <a:p>
                      <a:pPr marL="0" marR="0">
                        <a:spcBef>
                          <a:spcPts val="300"/>
                        </a:spcBef>
                        <a:spcAft>
                          <a:spcPts val="300"/>
                        </a:spcAft>
                      </a:pPr>
                      <a:r>
                        <a:rPr lang="en-US" sz="1100">
                          <a:effectLst/>
                        </a:rPr>
                        <a:t>Reading</a:t>
                      </a:r>
                      <a:endParaRPr lang="en-US" sz="1200">
                        <a:effectLst/>
                        <a:latin typeface="Times New Roman"/>
                        <a:ea typeface="Calibri"/>
                      </a:endParaRPr>
                    </a:p>
                  </a:txBody>
                  <a:tcPr marL="68580" marR="68580" marT="0" marB="0"/>
                </a:tc>
              </a:tr>
              <a:tr h="0">
                <a:tc>
                  <a:txBody>
                    <a:bodyPr/>
                    <a:lstStyle/>
                    <a:p>
                      <a:pPr marL="0" marR="0">
                        <a:spcBef>
                          <a:spcPts val="300"/>
                        </a:spcBef>
                        <a:spcAft>
                          <a:spcPts val="300"/>
                        </a:spcAft>
                      </a:pPr>
                      <a:r>
                        <a:rPr lang="en-US" sz="1100" dirty="0">
                          <a:effectLst/>
                        </a:rPr>
                        <a:t>Grades 3–5</a:t>
                      </a:r>
                      <a:endParaRPr lang="en-US" sz="1200" dirty="0">
                        <a:effectLst/>
                        <a:latin typeface="Times New Roman"/>
                        <a:ea typeface="Calibri"/>
                      </a:endParaRPr>
                    </a:p>
                  </a:txBody>
                  <a:tcPr marL="68580" marR="68580" marT="0" marB="0"/>
                </a:tc>
                <a:tc>
                  <a:txBody>
                    <a:bodyPr/>
                    <a:lstStyle/>
                    <a:p>
                      <a:pPr marL="0" marR="0">
                        <a:spcBef>
                          <a:spcPts val="300"/>
                        </a:spcBef>
                        <a:spcAft>
                          <a:spcPts val="300"/>
                        </a:spcAft>
                      </a:pPr>
                      <a:r>
                        <a:rPr lang="en-US" sz="1100">
                          <a:effectLst/>
                        </a:rPr>
                        <a:t>78, 80, 82</a:t>
                      </a:r>
                      <a:endParaRPr lang="en-US" sz="1200">
                        <a:effectLst/>
                        <a:latin typeface="Times New Roman"/>
                        <a:ea typeface="Calibri"/>
                      </a:endParaRPr>
                    </a:p>
                  </a:txBody>
                  <a:tcPr marL="68580" marR="68580" marT="0" marB="0"/>
                </a:tc>
                <a:tc>
                  <a:txBody>
                    <a:bodyPr/>
                    <a:lstStyle/>
                    <a:p>
                      <a:pPr marL="0" marR="0">
                        <a:spcBef>
                          <a:spcPts val="300"/>
                        </a:spcBef>
                        <a:spcAft>
                          <a:spcPts val="300"/>
                        </a:spcAft>
                      </a:pPr>
                      <a:r>
                        <a:rPr lang="en-US" sz="1100" dirty="0">
                          <a:effectLst/>
                        </a:rPr>
                        <a:t>Listening &amp; Reading</a:t>
                      </a:r>
                      <a:endParaRPr lang="en-US" sz="1200" dirty="0">
                        <a:effectLst/>
                        <a:latin typeface="Times New Roman"/>
                        <a:ea typeface="Calibri"/>
                      </a:endParaRPr>
                    </a:p>
                  </a:txBody>
                  <a:tcPr marL="68580" marR="68580" marT="0" marB="0"/>
                </a:tc>
              </a:tr>
            </a:tbl>
          </a:graphicData>
        </a:graphic>
      </p:graphicFrame>
      <p:sp>
        <p:nvSpPr>
          <p:cNvPr id="5" name="Rectangle 1"/>
          <p:cNvSpPr>
            <a:spLocks noChangeArrowheads="1"/>
          </p:cNvSpPr>
          <p:nvPr/>
        </p:nvSpPr>
        <p:spPr bwMode="auto">
          <a:xfrm>
            <a:off x="1524000" y="2027366"/>
            <a:ext cx="7239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Calibri" pitchFamily="34" charset="0"/>
                <a:cs typeface="Arial" pitchFamily="34" charset="0"/>
              </a:rPr>
              <a:t>Educational Data Systems has discovered an error impacting the Domain Raw Score Conversion tables in the 2012–13 Edition Examiner’s Manuals. The error affects local scoring for students in kindergarten through grade five as well as the Local Scoring Tool (LST).</a:t>
            </a:r>
            <a:endParaRPr kumimoji="0" 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Calibri" pitchFamily="34" charset="0"/>
                <a:cs typeface="Arial" pitchFamily="34" charset="0"/>
              </a:rPr>
              <a:t>The tables below outline the grade spans, pages, and domains that are affected in the examiner’s manuals.</a:t>
            </a:r>
            <a:endParaRPr kumimoji="0" lang="en-US"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ea typeface="Calibri" pitchFamily="34" charset="0"/>
                <a:cs typeface="Arial" pitchFamily="34" charset="0"/>
              </a:rPr>
              <a:t>Form 1</a:t>
            </a:r>
            <a:endParaRPr kumimoji="0" lang="en-US"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447323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7772400" cy="533400"/>
          </a:xfrm>
        </p:spPr>
        <p:txBody>
          <a:bodyPr>
            <a:normAutofit fontScale="90000"/>
          </a:bodyPr>
          <a:lstStyle/>
          <a:p>
            <a:pPr algn="l"/>
            <a:r>
              <a:rPr lang="en-US" dirty="0" smtClean="0">
                <a:solidFill>
                  <a:srgbClr val="92D050"/>
                </a:solidFill>
                <a:latin typeface="+mn-lt"/>
              </a:rPr>
              <a:t>More Errors- </a:t>
            </a:r>
            <a:r>
              <a:rPr lang="en-US" b="1" dirty="0">
                <a:solidFill>
                  <a:srgbClr val="92D050"/>
                </a:solidFill>
                <a:latin typeface="+mn-lt"/>
              </a:rPr>
              <a:t>Grades 6–8 Examiner’s Manuals</a:t>
            </a:r>
            <a:r>
              <a:rPr lang="en-US" dirty="0">
                <a:solidFill>
                  <a:srgbClr val="92D050"/>
                </a:solidFill>
                <a:latin typeface="+mn-lt"/>
              </a:rPr>
              <a:t/>
            </a:r>
            <a:br>
              <a:rPr lang="en-US" dirty="0">
                <a:solidFill>
                  <a:srgbClr val="92D050"/>
                </a:solidFill>
                <a:latin typeface="+mn-lt"/>
              </a:rPr>
            </a:br>
            <a:endParaRPr lang="en-US" dirty="0">
              <a:solidFill>
                <a:srgbClr val="92D050"/>
              </a:solidFill>
              <a:latin typeface="+mn-lt"/>
            </a:endParaRPr>
          </a:p>
        </p:txBody>
      </p:sp>
      <p:sp>
        <p:nvSpPr>
          <p:cNvPr id="3" name="Content Placeholder 2"/>
          <p:cNvSpPr>
            <a:spLocks noGrp="1"/>
          </p:cNvSpPr>
          <p:nvPr>
            <p:ph idx="1"/>
          </p:nvPr>
        </p:nvSpPr>
        <p:spPr/>
        <p:txBody>
          <a:bodyPr>
            <a:normAutofit fontScale="70000" lnSpcReduction="20000"/>
          </a:bodyPr>
          <a:lstStyle/>
          <a:p>
            <a:pPr algn="just"/>
            <a:r>
              <a:rPr lang="en-US" dirty="0">
                <a:latin typeface="+mn-lt"/>
              </a:rPr>
              <a:t>A discrepancy has been found between the wording of one Writing Short Composition question in the Grades 6–8 Examiner’s Manuals and the wording in the Answer Books. The wording in the Answer Books is correct. To correct this discrepancy, please make the following change in your Examiner’s Manuals depending on which form your district is using</a:t>
            </a:r>
            <a:r>
              <a:rPr lang="en-US" dirty="0" smtClean="0">
                <a:latin typeface="+mn-lt"/>
              </a:rPr>
              <a:t>:</a:t>
            </a:r>
          </a:p>
          <a:p>
            <a:pPr marL="0" indent="0" algn="just">
              <a:buNone/>
            </a:pPr>
            <a:r>
              <a:rPr lang="en-US" dirty="0">
                <a:latin typeface="+mn-lt"/>
              </a:rPr>
              <a:t> </a:t>
            </a:r>
          </a:p>
          <a:p>
            <a:pPr algn="just"/>
            <a:r>
              <a:rPr lang="en-US" b="1" dirty="0">
                <a:latin typeface="+mn-lt"/>
              </a:rPr>
              <a:t>Grades 6–8 Examiner’s </a:t>
            </a:r>
            <a:r>
              <a:rPr lang="en-US" b="1" dirty="0" smtClean="0">
                <a:latin typeface="+mn-lt"/>
              </a:rPr>
              <a:t>Manuals</a:t>
            </a:r>
            <a:r>
              <a:rPr lang="en-US" dirty="0">
                <a:latin typeface="+mn-lt"/>
              </a:rPr>
              <a:t> </a:t>
            </a:r>
          </a:p>
          <a:p>
            <a:pPr lvl="0" algn="just"/>
            <a:r>
              <a:rPr lang="en-US" dirty="0">
                <a:latin typeface="+mn-lt"/>
              </a:rPr>
              <a:t>Form 1, </a:t>
            </a:r>
            <a:r>
              <a:rPr lang="en-US" b="1" dirty="0">
                <a:latin typeface="+mn-lt"/>
              </a:rPr>
              <a:t>Page 38</a:t>
            </a:r>
            <a:r>
              <a:rPr lang="en-US" dirty="0">
                <a:latin typeface="+mn-lt"/>
              </a:rPr>
              <a:t>, Short Compositions, </a:t>
            </a:r>
            <a:r>
              <a:rPr lang="en-US" b="1" dirty="0">
                <a:latin typeface="+mn-lt"/>
              </a:rPr>
              <a:t>Number 24.</a:t>
            </a:r>
            <a:r>
              <a:rPr lang="en-US" dirty="0">
                <a:latin typeface="+mn-lt"/>
              </a:rPr>
              <a:t> Please </a:t>
            </a:r>
            <a:r>
              <a:rPr lang="en-US" b="1" dirty="0">
                <a:solidFill>
                  <a:srgbClr val="FF0000"/>
                </a:solidFill>
                <a:latin typeface="+mn-lt"/>
              </a:rPr>
              <a:t>cross out the words “short essay” </a:t>
            </a:r>
            <a:r>
              <a:rPr lang="en-US" dirty="0">
                <a:latin typeface="+mn-lt"/>
              </a:rPr>
              <a:t>in the examiner’s directions to the students and replace them with the word </a:t>
            </a:r>
            <a:r>
              <a:rPr lang="en-US" b="1" dirty="0">
                <a:solidFill>
                  <a:srgbClr val="FF0000"/>
                </a:solidFill>
                <a:latin typeface="+mn-lt"/>
              </a:rPr>
              <a:t>“paragraph” </a:t>
            </a:r>
            <a:r>
              <a:rPr lang="en-US" dirty="0">
                <a:latin typeface="+mn-lt"/>
              </a:rPr>
              <a:t>to match the wording students will see in the Answer Book (on page 4).</a:t>
            </a:r>
          </a:p>
          <a:p>
            <a:pPr algn="just"/>
            <a:endParaRPr lang="en-US" dirty="0">
              <a:latin typeface="+mn-lt"/>
            </a:endParaRPr>
          </a:p>
        </p:txBody>
      </p:sp>
    </p:spTree>
    <p:extLst>
      <p:ext uri="{BB962C8B-B14F-4D97-AF65-F5344CB8AC3E}">
        <p14:creationId xmlns:p14="http://schemas.microsoft.com/office/powerpoint/2010/main" val="2522427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7772400" cy="533400"/>
          </a:xfrm>
        </p:spPr>
        <p:txBody>
          <a:bodyPr>
            <a:normAutofit fontScale="90000"/>
          </a:bodyPr>
          <a:lstStyle/>
          <a:p>
            <a:pPr algn="l"/>
            <a:r>
              <a:rPr lang="en-US" dirty="0" smtClean="0">
                <a:solidFill>
                  <a:srgbClr val="92D050"/>
                </a:solidFill>
                <a:latin typeface="+mn-lt"/>
              </a:rPr>
              <a:t>More Errors- </a:t>
            </a:r>
            <a:r>
              <a:rPr lang="en-US" b="1" dirty="0">
                <a:solidFill>
                  <a:srgbClr val="92D050"/>
                </a:solidFill>
                <a:latin typeface="+mn-lt"/>
              </a:rPr>
              <a:t>Grades </a:t>
            </a:r>
            <a:r>
              <a:rPr lang="en-US" b="1" dirty="0" smtClean="0">
                <a:solidFill>
                  <a:srgbClr val="92D050"/>
                </a:solidFill>
                <a:latin typeface="+mn-lt"/>
              </a:rPr>
              <a:t>3-5 </a:t>
            </a:r>
            <a:r>
              <a:rPr lang="en-US" b="1" dirty="0">
                <a:solidFill>
                  <a:srgbClr val="92D050"/>
                </a:solidFill>
                <a:latin typeface="+mn-lt"/>
              </a:rPr>
              <a:t>Examiner’s Manuals</a:t>
            </a:r>
            <a:r>
              <a:rPr lang="en-US" dirty="0">
                <a:solidFill>
                  <a:srgbClr val="92D050"/>
                </a:solidFill>
                <a:latin typeface="+mn-lt"/>
              </a:rPr>
              <a:t/>
            </a:r>
            <a:br>
              <a:rPr lang="en-US" dirty="0">
                <a:solidFill>
                  <a:srgbClr val="92D050"/>
                </a:solidFill>
                <a:latin typeface="+mn-lt"/>
              </a:rPr>
            </a:br>
            <a:endParaRPr lang="en-US" dirty="0">
              <a:solidFill>
                <a:srgbClr val="92D050"/>
              </a:solidFill>
              <a:latin typeface="+mn-lt"/>
            </a:endParaRPr>
          </a:p>
        </p:txBody>
      </p:sp>
      <p:sp>
        <p:nvSpPr>
          <p:cNvPr id="3" name="Content Placeholder 2"/>
          <p:cNvSpPr>
            <a:spLocks noGrp="1"/>
          </p:cNvSpPr>
          <p:nvPr>
            <p:ph idx="1"/>
          </p:nvPr>
        </p:nvSpPr>
        <p:spPr/>
        <p:txBody>
          <a:bodyPr>
            <a:normAutofit fontScale="70000" lnSpcReduction="20000"/>
          </a:bodyPr>
          <a:lstStyle/>
          <a:p>
            <a:pPr algn="just"/>
            <a:r>
              <a:rPr lang="en-US" dirty="0">
                <a:latin typeface="+mn-lt"/>
              </a:rPr>
              <a:t>A discrepancy has been found between the wording of one Extended Listening Comprehension question in the Grades 3–5 Examiner’s Manuals and the wording in the Test Books. The wording in the Test Books is correct. To correct this discrepancy, please make the following changes in your Examiner’s Manuals depending on which form your district is using:</a:t>
            </a:r>
          </a:p>
          <a:p>
            <a:pPr marL="0" indent="0" algn="just">
              <a:buNone/>
            </a:pPr>
            <a:endParaRPr lang="en-US" dirty="0">
              <a:latin typeface="+mn-lt"/>
            </a:endParaRPr>
          </a:p>
          <a:p>
            <a:pPr algn="just"/>
            <a:r>
              <a:rPr lang="en-US" b="1" dirty="0">
                <a:latin typeface="+mn-lt"/>
              </a:rPr>
              <a:t>Grades 3–5 Examiner’s </a:t>
            </a:r>
            <a:r>
              <a:rPr lang="en-US" b="1" dirty="0" smtClean="0">
                <a:latin typeface="+mn-lt"/>
              </a:rPr>
              <a:t>Manuals</a:t>
            </a:r>
            <a:endParaRPr lang="en-US" dirty="0">
              <a:latin typeface="+mn-lt"/>
            </a:endParaRPr>
          </a:p>
          <a:p>
            <a:pPr lvl="0" algn="just"/>
            <a:r>
              <a:rPr lang="en-US" dirty="0" smtClean="0">
                <a:latin typeface="+mn-lt"/>
              </a:rPr>
              <a:t>Form 1, Extended </a:t>
            </a:r>
            <a:r>
              <a:rPr lang="en-US" dirty="0">
                <a:latin typeface="+mn-lt"/>
              </a:rPr>
              <a:t>Listening Comprehension </a:t>
            </a:r>
            <a:r>
              <a:rPr lang="en-US" b="1" dirty="0">
                <a:latin typeface="+mn-lt"/>
              </a:rPr>
              <a:t>Question 20.</a:t>
            </a:r>
            <a:r>
              <a:rPr lang="en-US" dirty="0">
                <a:latin typeface="+mn-lt"/>
              </a:rPr>
              <a:t> Please </a:t>
            </a:r>
            <a:r>
              <a:rPr lang="en-US" b="1" dirty="0">
                <a:solidFill>
                  <a:srgbClr val="FF0000"/>
                </a:solidFill>
                <a:latin typeface="+mn-lt"/>
              </a:rPr>
              <a:t>cross out the word “lesson” </a:t>
            </a:r>
            <a:r>
              <a:rPr lang="en-US" dirty="0">
                <a:latin typeface="+mn-lt"/>
              </a:rPr>
              <a:t>in this question and replace it with the word </a:t>
            </a:r>
            <a:r>
              <a:rPr lang="en-US" b="1" dirty="0">
                <a:solidFill>
                  <a:srgbClr val="FF0000"/>
                </a:solidFill>
                <a:latin typeface="+mn-lt"/>
              </a:rPr>
              <a:t>“passage” </a:t>
            </a:r>
            <a:r>
              <a:rPr lang="en-US" dirty="0">
                <a:latin typeface="+mn-lt"/>
              </a:rPr>
              <a:t>to match the wording students will see in the Test Book (on page 7).</a:t>
            </a:r>
          </a:p>
          <a:p>
            <a:pPr algn="just"/>
            <a:endParaRPr lang="en-US" dirty="0">
              <a:latin typeface="+mn-lt"/>
            </a:endParaRPr>
          </a:p>
        </p:txBody>
      </p:sp>
    </p:spTree>
    <p:extLst>
      <p:ext uri="{BB962C8B-B14F-4D97-AF65-F5344CB8AC3E}">
        <p14:creationId xmlns:p14="http://schemas.microsoft.com/office/powerpoint/2010/main" val="3129669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b="1" dirty="0" smtClean="0">
                <a:solidFill>
                  <a:srgbClr val="92D050"/>
                </a:solidFill>
                <a:effectLst>
                  <a:outerShdw blurRad="38100" dist="38100" dir="2700000" algn="tl">
                    <a:srgbClr val="000000">
                      <a:alpha val="43137"/>
                    </a:srgbClr>
                  </a:outerShdw>
                </a:effectLst>
                <a:latin typeface="+mj-lt"/>
              </a:rPr>
              <a:t>During Testing…</a:t>
            </a:r>
            <a:endParaRPr lang="en-US" sz="3200" dirty="0">
              <a:solidFill>
                <a:srgbClr val="92D050"/>
              </a:solidFill>
              <a:latin typeface="+mj-lt"/>
            </a:endParaRPr>
          </a:p>
        </p:txBody>
      </p:sp>
      <p:sp>
        <p:nvSpPr>
          <p:cNvPr id="16387" name="Content Placeholder 2"/>
          <p:cNvSpPr>
            <a:spLocks noGrp="1"/>
          </p:cNvSpPr>
          <p:nvPr>
            <p:ph idx="1"/>
          </p:nvPr>
        </p:nvSpPr>
        <p:spPr bwMode="auto">
          <a:xfrm>
            <a:off x="914400" y="1828800"/>
            <a:ext cx="79248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lvl="1" algn="just">
              <a:buFont typeface="Wingdings" pitchFamily="2" charset="2"/>
              <a:buChar char="q"/>
            </a:pPr>
            <a:r>
              <a:rPr lang="en-US" sz="2200" dirty="0" smtClean="0">
                <a:solidFill>
                  <a:srgbClr val="000912"/>
                </a:solidFill>
                <a:latin typeface="+mn-lt"/>
              </a:rPr>
              <a:t>Make sure all students who need to be tested are (A list will be coming in September)</a:t>
            </a:r>
          </a:p>
          <a:p>
            <a:pPr lvl="1" algn="just">
              <a:buFont typeface="Wingdings" pitchFamily="2" charset="2"/>
              <a:buChar char="q"/>
            </a:pPr>
            <a:r>
              <a:rPr lang="en-US" sz="2200" dirty="0" smtClean="0">
                <a:solidFill>
                  <a:srgbClr val="000912"/>
                </a:solidFill>
                <a:latin typeface="+mn-lt"/>
              </a:rPr>
              <a:t>Follow directions in Examiner’s Manual for testing</a:t>
            </a:r>
          </a:p>
          <a:p>
            <a:pPr lvl="1" algn="just">
              <a:buFont typeface="Wingdings" pitchFamily="2" charset="2"/>
              <a:buChar char="q"/>
            </a:pPr>
            <a:r>
              <a:rPr kumimoji="1" lang="en-US" sz="2200" dirty="0" smtClean="0">
                <a:solidFill>
                  <a:srgbClr val="000912"/>
                </a:solidFill>
                <a:latin typeface="+mn-lt"/>
              </a:rPr>
              <a:t>Students in grades K-2 will have individual test books</a:t>
            </a:r>
          </a:p>
          <a:p>
            <a:pPr lvl="1" algn="just">
              <a:buFont typeface="Wingdings" pitchFamily="2" charset="2"/>
              <a:buChar char="q"/>
            </a:pPr>
            <a:r>
              <a:rPr kumimoji="1" lang="en-US" sz="2200" dirty="0" smtClean="0">
                <a:solidFill>
                  <a:srgbClr val="000912"/>
                </a:solidFill>
                <a:latin typeface="+mn-lt"/>
              </a:rPr>
              <a:t>Students in grades 3-12 must use the same Answer Book for the Listening &amp; Speaking test as used for the Reading &amp; Writing tests</a:t>
            </a:r>
          </a:p>
          <a:p>
            <a:pPr lvl="1" algn="just">
              <a:buFont typeface="Wingdings" pitchFamily="2" charset="2"/>
              <a:buChar char="q"/>
            </a:pPr>
            <a:r>
              <a:rPr lang="en-US" sz="2200" dirty="0" smtClean="0">
                <a:solidFill>
                  <a:srgbClr val="000912"/>
                </a:solidFill>
                <a:latin typeface="+mn-lt"/>
              </a:rPr>
              <a:t>Test administrators should check each students answer book for completion and bubbling</a:t>
            </a:r>
          </a:p>
          <a:p>
            <a:pPr lvl="1" algn="just">
              <a:buFont typeface="Wingdings" pitchFamily="2" charset="2"/>
              <a:buChar char="q"/>
            </a:pPr>
            <a:r>
              <a:rPr lang="en-US" sz="2200" dirty="0" smtClean="0">
                <a:solidFill>
                  <a:srgbClr val="000912"/>
                </a:solidFill>
                <a:latin typeface="+mn-lt"/>
              </a:rPr>
              <a:t>Also make sure your test administrators collect and count all test books and/or answer books prior to dismissing students from a testing session</a:t>
            </a:r>
          </a:p>
          <a:p>
            <a:pPr lvl="1" algn="just">
              <a:buFont typeface="Wingdings" pitchFamily="2" charset="2"/>
              <a:buChar char="q"/>
            </a:pPr>
            <a:r>
              <a:rPr lang="en-US" sz="2200" dirty="0" smtClean="0">
                <a:solidFill>
                  <a:srgbClr val="000912"/>
                </a:solidFill>
                <a:latin typeface="+mn-lt"/>
              </a:rPr>
              <a:t>Work with AR&amp;E to resolve any testing or scoring problems</a:t>
            </a:r>
          </a:p>
          <a:p>
            <a:endParaRPr lang="en-US" dirty="0" smtClean="0"/>
          </a:p>
        </p:txBody>
      </p:sp>
    </p:spTree>
    <p:extLst>
      <p:ext uri="{BB962C8B-B14F-4D97-AF65-F5344CB8AC3E}">
        <p14:creationId xmlns:p14="http://schemas.microsoft.com/office/powerpoint/2010/main" val="3247505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600" b="1" dirty="0" smtClean="0">
                <a:solidFill>
                  <a:srgbClr val="92D050"/>
                </a:solidFill>
                <a:effectLst>
                  <a:outerShdw blurRad="38100" dist="38100" dir="2700000" algn="tl">
                    <a:srgbClr val="000000">
                      <a:alpha val="43137"/>
                    </a:srgbClr>
                  </a:outerShdw>
                </a:effectLst>
                <a:latin typeface="+mj-lt"/>
              </a:rPr>
              <a:t>After Testing…</a:t>
            </a:r>
            <a:endParaRPr lang="en-US" sz="3600" dirty="0">
              <a:solidFill>
                <a:srgbClr val="92D050"/>
              </a:solidFill>
              <a:latin typeface="+mj-lt"/>
            </a:endParaRPr>
          </a:p>
        </p:txBody>
      </p:sp>
      <p:sp>
        <p:nvSpPr>
          <p:cNvPr id="17411" name="Content Placeholder 2"/>
          <p:cNvSpPr>
            <a:spLocks noGrp="1"/>
          </p:cNvSpPr>
          <p:nvPr>
            <p:ph idx="1"/>
          </p:nvPr>
        </p:nvSpPr>
        <p:spPr bwMode="auto">
          <a:xfrm>
            <a:off x="914400" y="1905000"/>
            <a:ext cx="83820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lvl="1">
              <a:lnSpc>
                <a:spcPct val="90000"/>
              </a:lnSpc>
              <a:buFont typeface="Wingdings" pitchFamily="2" charset="2"/>
              <a:buChar char="q"/>
            </a:pPr>
            <a:r>
              <a:rPr lang="en-US" sz="2700" dirty="0" smtClean="0">
                <a:solidFill>
                  <a:srgbClr val="000912"/>
                </a:solidFill>
                <a:latin typeface="+mn-lt"/>
              </a:rPr>
              <a:t>Make sure ALL students who needed to were tested</a:t>
            </a:r>
          </a:p>
          <a:p>
            <a:pPr marL="457200" lvl="1" indent="0">
              <a:lnSpc>
                <a:spcPct val="90000"/>
              </a:lnSpc>
              <a:buNone/>
            </a:pPr>
            <a:endParaRPr lang="en-US" sz="2700" dirty="0" smtClean="0">
              <a:solidFill>
                <a:srgbClr val="000912"/>
              </a:solidFill>
              <a:latin typeface="+mn-lt"/>
            </a:endParaRPr>
          </a:p>
          <a:p>
            <a:pPr lvl="1">
              <a:lnSpc>
                <a:spcPct val="90000"/>
              </a:lnSpc>
              <a:buFont typeface="Wingdings" pitchFamily="2" charset="2"/>
              <a:buChar char="q"/>
            </a:pPr>
            <a:r>
              <a:rPr lang="en-US" sz="2700" dirty="0" smtClean="0">
                <a:solidFill>
                  <a:srgbClr val="000912"/>
                </a:solidFill>
                <a:latin typeface="+mn-lt"/>
              </a:rPr>
              <a:t>Reconcile the quantities of test materials collected with those distributed</a:t>
            </a:r>
            <a:endParaRPr lang="en-US" sz="3100" dirty="0" smtClean="0">
              <a:solidFill>
                <a:srgbClr val="000912"/>
              </a:solidFill>
            </a:endParaRPr>
          </a:p>
          <a:p>
            <a:endParaRPr lang="en-US" dirty="0" smtClean="0"/>
          </a:p>
        </p:txBody>
      </p:sp>
    </p:spTree>
    <p:extLst>
      <p:ext uri="{BB962C8B-B14F-4D97-AF65-F5344CB8AC3E}">
        <p14:creationId xmlns:p14="http://schemas.microsoft.com/office/powerpoint/2010/main" val="950114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600" b="1" dirty="0" smtClean="0">
                <a:solidFill>
                  <a:srgbClr val="92D050"/>
                </a:solidFill>
                <a:effectLst>
                  <a:outerShdw blurRad="38100" dist="38100" dir="2700000" algn="tl">
                    <a:srgbClr val="000000">
                      <a:alpha val="43137"/>
                    </a:srgbClr>
                  </a:outerShdw>
                </a:effectLst>
                <a:latin typeface="+mj-lt"/>
              </a:rPr>
              <a:t>After Testing (continued)</a:t>
            </a:r>
            <a:endParaRPr lang="en-US" sz="3600" dirty="0">
              <a:solidFill>
                <a:srgbClr val="92D050"/>
              </a:solidFill>
              <a:latin typeface="+mj-lt"/>
            </a:endParaRPr>
          </a:p>
        </p:txBody>
      </p:sp>
      <p:sp>
        <p:nvSpPr>
          <p:cNvPr id="17411" name="Content Placeholder 2"/>
          <p:cNvSpPr>
            <a:spLocks noGrp="1"/>
          </p:cNvSpPr>
          <p:nvPr>
            <p:ph idx="1"/>
          </p:nvPr>
        </p:nvSpPr>
        <p:spPr bwMode="auto">
          <a:xfrm>
            <a:off x="1371600" y="1905000"/>
            <a:ext cx="79248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lvl="1">
              <a:lnSpc>
                <a:spcPct val="90000"/>
              </a:lnSpc>
              <a:buFont typeface="Wingdings" pitchFamily="2" charset="2"/>
              <a:buChar char="q"/>
            </a:pPr>
            <a:r>
              <a:rPr lang="en-US" sz="2700" dirty="0" smtClean="0">
                <a:solidFill>
                  <a:srgbClr val="000912"/>
                </a:solidFill>
                <a:latin typeface="+mn-lt"/>
              </a:rPr>
              <a:t>Review Scorable </a:t>
            </a:r>
            <a:r>
              <a:rPr lang="en-US" sz="2700" dirty="0">
                <a:solidFill>
                  <a:srgbClr val="000912"/>
                </a:solidFill>
                <a:latin typeface="+mn-lt"/>
              </a:rPr>
              <a:t>answer documents </a:t>
            </a:r>
            <a:endParaRPr lang="en-US" sz="2700" dirty="0" smtClean="0">
              <a:solidFill>
                <a:srgbClr val="000912"/>
              </a:solidFill>
              <a:latin typeface="+mn-lt"/>
            </a:endParaRPr>
          </a:p>
          <a:p>
            <a:pPr lvl="1">
              <a:lnSpc>
                <a:spcPct val="90000"/>
              </a:lnSpc>
              <a:buFont typeface="Wingdings" pitchFamily="2" charset="2"/>
              <a:buChar char="q"/>
            </a:pPr>
            <a:r>
              <a:rPr lang="en-US" sz="2700" dirty="0" smtClean="0">
                <a:solidFill>
                  <a:srgbClr val="000912"/>
                </a:solidFill>
                <a:latin typeface="+mn-lt"/>
              </a:rPr>
              <a:t>Check that Demographic information is complete and accurate</a:t>
            </a:r>
            <a:endParaRPr lang="en-US" sz="2300" dirty="0" smtClean="0">
              <a:solidFill>
                <a:srgbClr val="000912"/>
              </a:solidFill>
              <a:latin typeface="+mn-lt"/>
            </a:endParaRPr>
          </a:p>
          <a:p>
            <a:pPr lvl="1">
              <a:lnSpc>
                <a:spcPct val="90000"/>
              </a:lnSpc>
              <a:buFont typeface="Wingdings" pitchFamily="2" charset="2"/>
              <a:buChar char="q"/>
            </a:pPr>
            <a:r>
              <a:rPr lang="en-US" sz="2700" dirty="0" smtClean="0">
                <a:solidFill>
                  <a:srgbClr val="000912"/>
                </a:solidFill>
                <a:latin typeface="+mn-lt"/>
              </a:rPr>
              <a:t>Check Demographic pages to ensure:</a:t>
            </a:r>
          </a:p>
          <a:p>
            <a:pPr lvl="2">
              <a:lnSpc>
                <a:spcPct val="90000"/>
              </a:lnSpc>
              <a:buFont typeface="Wingdings" pitchFamily="2" charset="2"/>
              <a:buChar char="q"/>
            </a:pPr>
            <a:r>
              <a:rPr lang="en-US" sz="2300" dirty="0" smtClean="0">
                <a:solidFill>
                  <a:srgbClr val="000912"/>
                </a:solidFill>
                <a:latin typeface="+mn-lt"/>
              </a:rPr>
              <a:t>Legible</a:t>
            </a:r>
          </a:p>
          <a:p>
            <a:pPr lvl="2">
              <a:lnSpc>
                <a:spcPct val="90000"/>
              </a:lnSpc>
              <a:buFont typeface="Wingdings" pitchFamily="2" charset="2"/>
              <a:buChar char="q"/>
            </a:pPr>
            <a:r>
              <a:rPr lang="en-US" sz="2300" dirty="0" smtClean="0">
                <a:solidFill>
                  <a:srgbClr val="000912"/>
                </a:solidFill>
                <a:latin typeface="+mn-lt"/>
              </a:rPr>
              <a:t>Marks are neat</a:t>
            </a:r>
          </a:p>
          <a:p>
            <a:pPr lvl="2">
              <a:lnSpc>
                <a:spcPct val="90000"/>
              </a:lnSpc>
              <a:buFont typeface="Wingdings" pitchFamily="2" charset="2"/>
              <a:buChar char="q"/>
            </a:pPr>
            <a:r>
              <a:rPr lang="en-US" sz="2300" dirty="0" smtClean="0">
                <a:solidFill>
                  <a:srgbClr val="000912"/>
                </a:solidFill>
                <a:latin typeface="+mn-lt"/>
              </a:rPr>
              <a:t>Problem situations are resolved</a:t>
            </a:r>
          </a:p>
          <a:p>
            <a:pPr marL="914400" lvl="2" indent="0">
              <a:lnSpc>
                <a:spcPct val="90000"/>
              </a:lnSpc>
              <a:buNone/>
            </a:pPr>
            <a:endParaRPr lang="en-US" sz="2300" dirty="0" smtClean="0">
              <a:solidFill>
                <a:srgbClr val="000912"/>
              </a:solidFill>
              <a:latin typeface="+mn-lt"/>
            </a:endParaRPr>
          </a:p>
          <a:p>
            <a:pPr lvl="1">
              <a:lnSpc>
                <a:spcPct val="90000"/>
              </a:lnSpc>
              <a:buFont typeface="Wingdings" pitchFamily="2" charset="2"/>
              <a:buChar char="q"/>
            </a:pPr>
            <a:r>
              <a:rPr lang="en-US" sz="2300" dirty="0" smtClean="0">
                <a:solidFill>
                  <a:srgbClr val="000912"/>
                </a:solidFill>
                <a:latin typeface="+mn-lt"/>
              </a:rPr>
              <a:t>Prepare </a:t>
            </a:r>
            <a:r>
              <a:rPr lang="en-US" sz="2300" dirty="0">
                <a:solidFill>
                  <a:srgbClr val="000912"/>
                </a:solidFill>
                <a:latin typeface="+mn-lt"/>
              </a:rPr>
              <a:t>completed materials using EDS procedures for pick-up by AR&amp;E</a:t>
            </a:r>
          </a:p>
          <a:p>
            <a:endParaRPr lang="en-US" dirty="0" smtClean="0">
              <a:latin typeface="+mn-lt"/>
            </a:endParaRPr>
          </a:p>
        </p:txBody>
      </p:sp>
      <p:sp>
        <p:nvSpPr>
          <p:cNvPr id="3" name="TextBox 2"/>
          <p:cNvSpPr txBox="1"/>
          <p:nvPr/>
        </p:nvSpPr>
        <p:spPr>
          <a:xfrm>
            <a:off x="76200" y="1878267"/>
            <a:ext cx="1143000" cy="646331"/>
          </a:xfrm>
          <a:prstGeom prst="rect">
            <a:avLst/>
          </a:prstGeom>
          <a:solidFill>
            <a:srgbClr val="92D050"/>
          </a:solidFill>
        </p:spPr>
        <p:txBody>
          <a:bodyPr wrap="square" rtlCol="0">
            <a:spAutoFit/>
          </a:bodyPr>
          <a:lstStyle/>
          <a:p>
            <a:pPr algn="ctr"/>
            <a:r>
              <a:rPr lang="en-US" dirty="0" smtClean="0"/>
              <a:t>DTSCM page 30</a:t>
            </a:r>
            <a:endParaRPr lang="en-US" dirty="0"/>
          </a:p>
        </p:txBody>
      </p:sp>
      <p:sp>
        <p:nvSpPr>
          <p:cNvPr id="5" name="TextBox 4"/>
          <p:cNvSpPr txBox="1"/>
          <p:nvPr/>
        </p:nvSpPr>
        <p:spPr>
          <a:xfrm>
            <a:off x="76200" y="5486400"/>
            <a:ext cx="1143000" cy="646331"/>
          </a:xfrm>
          <a:prstGeom prst="rect">
            <a:avLst/>
          </a:prstGeom>
          <a:solidFill>
            <a:srgbClr val="92D050"/>
          </a:solidFill>
        </p:spPr>
        <p:txBody>
          <a:bodyPr wrap="square" rtlCol="0">
            <a:spAutoFit/>
          </a:bodyPr>
          <a:lstStyle/>
          <a:p>
            <a:pPr algn="ctr"/>
            <a:r>
              <a:rPr lang="en-US" dirty="0" smtClean="0"/>
              <a:t>DTSCM page 31</a:t>
            </a:r>
            <a:endParaRPr lang="en-US" dirty="0"/>
          </a:p>
        </p:txBody>
      </p:sp>
    </p:spTree>
    <p:extLst>
      <p:ext uri="{BB962C8B-B14F-4D97-AF65-F5344CB8AC3E}">
        <p14:creationId xmlns:p14="http://schemas.microsoft.com/office/powerpoint/2010/main" val="285116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b="1" dirty="0" smtClean="0">
                <a:solidFill>
                  <a:srgbClr val="92D050"/>
                </a:solidFill>
                <a:effectLst>
                  <a:outerShdw blurRad="38100" dist="38100" dir="2700000" algn="tl">
                    <a:srgbClr val="000000">
                      <a:alpha val="43137"/>
                    </a:srgbClr>
                  </a:outerShdw>
                </a:effectLst>
                <a:latin typeface="+mj-lt"/>
              </a:rPr>
              <a:t>Important Things to Remember</a:t>
            </a:r>
            <a:endParaRPr lang="en-US" sz="3200" dirty="0">
              <a:solidFill>
                <a:srgbClr val="92D050"/>
              </a:solidFill>
              <a:latin typeface="+mj-lt"/>
            </a:endParaRPr>
          </a:p>
        </p:txBody>
      </p:sp>
      <p:sp>
        <p:nvSpPr>
          <p:cNvPr id="20483" name="Content Placeholder 2"/>
          <p:cNvSpPr>
            <a:spLocks noGrp="1"/>
          </p:cNvSpPr>
          <p:nvPr>
            <p:ph idx="1"/>
          </p:nvPr>
        </p:nvSpPr>
        <p:spPr bwMode="auto">
          <a:xfrm>
            <a:off x="1524000" y="1981200"/>
            <a:ext cx="71628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None/>
            </a:pPr>
            <a:r>
              <a:rPr lang="en-US" sz="2600" dirty="0" smtClean="0">
                <a:latin typeface="+mn-lt"/>
              </a:rPr>
              <a:t>#5  - </a:t>
            </a:r>
            <a:r>
              <a:rPr lang="en-US" sz="2600" dirty="0" smtClean="0">
                <a:latin typeface="+mj-lt"/>
              </a:rPr>
              <a:t>Completing Disability info for ALL students</a:t>
            </a:r>
          </a:p>
          <a:p>
            <a:pPr marL="0" indent="0">
              <a:buNone/>
            </a:pPr>
            <a:r>
              <a:rPr lang="en-US" sz="2600" dirty="0" smtClean="0">
                <a:latin typeface="+mj-lt"/>
              </a:rPr>
              <a:t>#8 - Bubbling in wrong Student number and not starting with 00</a:t>
            </a:r>
          </a:p>
          <a:p>
            <a:pPr marL="0" indent="0">
              <a:buNone/>
            </a:pPr>
            <a:r>
              <a:rPr lang="en-US" sz="2600" dirty="0" smtClean="0">
                <a:latin typeface="+mj-lt"/>
              </a:rPr>
              <a:t>Filling in bubbles for name, DOB</a:t>
            </a:r>
          </a:p>
          <a:p>
            <a:pPr marL="0" indent="0">
              <a:buNone/>
            </a:pPr>
            <a:r>
              <a:rPr lang="en-US" sz="2600" dirty="0" smtClean="0">
                <a:latin typeface="+mj-lt"/>
              </a:rPr>
              <a:t>#18 - Filling in Program Participation if II</a:t>
            </a:r>
          </a:p>
          <a:p>
            <a:pPr marL="0" indent="0">
              <a:buNone/>
            </a:pPr>
            <a:r>
              <a:rPr lang="en-US" sz="2600" dirty="0" smtClean="0">
                <a:latin typeface="+mj-lt"/>
              </a:rPr>
              <a:t>#17 - Writing in language or #14 CELDT score dates other than what is on form</a:t>
            </a:r>
          </a:p>
          <a:p>
            <a:pPr marL="0" indent="0">
              <a:buNone/>
            </a:pPr>
            <a:r>
              <a:rPr lang="en-US" sz="2600" dirty="0" smtClean="0">
                <a:latin typeface="+mj-lt"/>
              </a:rPr>
              <a:t>#14 - No date on Date Testing Completed</a:t>
            </a:r>
          </a:p>
        </p:txBody>
      </p:sp>
    </p:spTree>
    <p:extLst>
      <p:ext uri="{BB962C8B-B14F-4D97-AF65-F5344CB8AC3E}">
        <p14:creationId xmlns:p14="http://schemas.microsoft.com/office/powerpoint/2010/main" val="410833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b="1" dirty="0" smtClean="0">
                <a:solidFill>
                  <a:srgbClr val="92D050"/>
                </a:solidFill>
                <a:effectLst>
                  <a:outerShdw blurRad="38100" dist="38100" dir="2700000" algn="tl">
                    <a:srgbClr val="000000">
                      <a:alpha val="43137"/>
                    </a:srgbClr>
                  </a:outerShdw>
                </a:effectLst>
                <a:latin typeface="+mn-lt"/>
              </a:rPr>
              <a:t>Front Cover of Answer Book</a:t>
            </a:r>
            <a:endParaRPr lang="en-US" sz="3200" b="1" dirty="0">
              <a:solidFill>
                <a:srgbClr val="92D050"/>
              </a:solidFill>
              <a:effectLst>
                <a:outerShdw blurRad="38100" dist="38100" dir="2700000" algn="tl">
                  <a:srgbClr val="000000">
                    <a:alpha val="43137"/>
                  </a:srgbClr>
                </a:outerShdw>
              </a:effectLst>
              <a:latin typeface="+mn-lt"/>
            </a:endParaRPr>
          </a:p>
        </p:txBody>
      </p:sp>
      <p:pic>
        <p:nvPicPr>
          <p:cNvPr id="21507"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764868" y="1905000"/>
            <a:ext cx="4528664" cy="4221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a:off x="2120900" y="4863306"/>
            <a:ext cx="977900" cy="48418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0000"/>
              </a:solidFill>
            </a:endParaRPr>
          </a:p>
        </p:txBody>
      </p:sp>
      <p:sp>
        <p:nvSpPr>
          <p:cNvPr id="6" name="Down Arrow 5"/>
          <p:cNvSpPr/>
          <p:nvPr/>
        </p:nvSpPr>
        <p:spPr>
          <a:xfrm>
            <a:off x="6324600" y="2440723"/>
            <a:ext cx="484188" cy="9779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extBox 7"/>
          <p:cNvSpPr txBox="1"/>
          <p:nvPr/>
        </p:nvSpPr>
        <p:spPr>
          <a:xfrm>
            <a:off x="0" y="1878267"/>
            <a:ext cx="1295400" cy="646331"/>
          </a:xfrm>
          <a:prstGeom prst="rect">
            <a:avLst/>
          </a:prstGeom>
          <a:solidFill>
            <a:srgbClr val="92D050"/>
          </a:solidFill>
        </p:spPr>
        <p:txBody>
          <a:bodyPr wrap="square" rtlCol="0">
            <a:spAutoFit/>
          </a:bodyPr>
          <a:lstStyle/>
          <a:p>
            <a:pPr algn="ctr"/>
            <a:r>
              <a:rPr lang="en-US" dirty="0" smtClean="0"/>
              <a:t>DTSCM page 22-29</a:t>
            </a:r>
            <a:endParaRPr lang="en-US" dirty="0"/>
          </a:p>
        </p:txBody>
      </p:sp>
    </p:spTree>
    <p:extLst>
      <p:ext uri="{BB962C8B-B14F-4D97-AF65-F5344CB8AC3E}">
        <p14:creationId xmlns:p14="http://schemas.microsoft.com/office/powerpoint/2010/main" val="1307664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b="1" dirty="0" smtClean="0">
                <a:solidFill>
                  <a:srgbClr val="92D050"/>
                </a:solidFill>
                <a:effectLst>
                  <a:outerShdw blurRad="38100" dist="38100" dir="2700000" algn="tl">
                    <a:srgbClr val="000000">
                      <a:alpha val="43137"/>
                    </a:srgbClr>
                  </a:outerShdw>
                </a:effectLst>
                <a:latin typeface="+mj-lt"/>
              </a:rPr>
              <a:t>Back Cover of Answer Book</a:t>
            </a:r>
            <a:endParaRPr lang="en-US" sz="3200" b="1" dirty="0">
              <a:solidFill>
                <a:srgbClr val="92D050"/>
              </a:solidFill>
              <a:effectLst>
                <a:outerShdw blurRad="38100" dist="38100" dir="2700000" algn="tl">
                  <a:srgbClr val="000000">
                    <a:alpha val="43137"/>
                  </a:srgbClr>
                </a:outerShdw>
              </a:effectLst>
              <a:latin typeface="+mj-lt"/>
            </a:endParaRPr>
          </a:p>
        </p:txBody>
      </p:sp>
      <p:sp>
        <p:nvSpPr>
          <p:cNvPr id="5" name="Right Arrow 4"/>
          <p:cNvSpPr/>
          <p:nvPr/>
        </p:nvSpPr>
        <p:spPr>
          <a:xfrm>
            <a:off x="1295400" y="2181510"/>
            <a:ext cx="1143000" cy="48418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0000"/>
              </a:solidFill>
            </a:endParaRPr>
          </a:p>
        </p:txBody>
      </p:sp>
      <p:sp>
        <p:nvSpPr>
          <p:cNvPr id="6" name="Down Arrow 5"/>
          <p:cNvSpPr/>
          <p:nvPr/>
        </p:nvSpPr>
        <p:spPr>
          <a:xfrm>
            <a:off x="4419600" y="3264408"/>
            <a:ext cx="484188" cy="977900"/>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2309" y="1905000"/>
            <a:ext cx="5193781" cy="4221163"/>
          </a:xfrm>
        </p:spPr>
      </p:pic>
      <p:sp>
        <p:nvSpPr>
          <p:cNvPr id="8" name="Left Arrow 7"/>
          <p:cNvSpPr/>
          <p:nvPr/>
        </p:nvSpPr>
        <p:spPr>
          <a:xfrm>
            <a:off x="5486400" y="384048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4414584" y="1967484"/>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1878267"/>
            <a:ext cx="1295400" cy="646331"/>
          </a:xfrm>
          <a:prstGeom prst="rect">
            <a:avLst/>
          </a:prstGeom>
          <a:solidFill>
            <a:srgbClr val="92D050"/>
          </a:solidFill>
        </p:spPr>
        <p:txBody>
          <a:bodyPr wrap="square" rtlCol="0">
            <a:spAutoFit/>
          </a:bodyPr>
          <a:lstStyle/>
          <a:p>
            <a:pPr algn="ctr"/>
            <a:r>
              <a:rPr lang="en-US" dirty="0" smtClean="0"/>
              <a:t>DTSCM page 22-29</a:t>
            </a:r>
            <a:endParaRPr lang="en-US" dirty="0"/>
          </a:p>
        </p:txBody>
      </p:sp>
    </p:spTree>
    <p:extLst>
      <p:ext uri="{BB962C8B-B14F-4D97-AF65-F5344CB8AC3E}">
        <p14:creationId xmlns:p14="http://schemas.microsoft.com/office/powerpoint/2010/main" val="914084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600" b="1" dirty="0" smtClean="0">
                <a:solidFill>
                  <a:srgbClr val="92D050"/>
                </a:solidFill>
                <a:effectLst>
                  <a:outerShdw blurRad="38100" dist="38100" dir="2700000" algn="tl">
                    <a:srgbClr val="000000">
                      <a:alpha val="43137"/>
                    </a:srgbClr>
                  </a:outerShdw>
                </a:effectLst>
                <a:latin typeface="+mj-lt"/>
              </a:rPr>
              <a:t>After Testing (continued)</a:t>
            </a:r>
            <a:endParaRPr lang="en-US" sz="3600" dirty="0">
              <a:solidFill>
                <a:srgbClr val="92D050"/>
              </a:solidFill>
              <a:latin typeface="+mj-lt"/>
            </a:endParaRPr>
          </a:p>
        </p:txBody>
      </p:sp>
      <p:sp>
        <p:nvSpPr>
          <p:cNvPr id="17411" name="Content Placeholder 2"/>
          <p:cNvSpPr>
            <a:spLocks noGrp="1"/>
          </p:cNvSpPr>
          <p:nvPr>
            <p:ph idx="1"/>
          </p:nvPr>
        </p:nvSpPr>
        <p:spPr bwMode="auto">
          <a:xfrm>
            <a:off x="1219200" y="1905000"/>
            <a:ext cx="79248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457200" lvl="1" indent="0">
              <a:lnSpc>
                <a:spcPct val="90000"/>
              </a:lnSpc>
              <a:buNone/>
            </a:pPr>
            <a:r>
              <a:rPr lang="en-US" sz="2300" dirty="0" smtClean="0">
                <a:solidFill>
                  <a:srgbClr val="000912"/>
                </a:solidFill>
                <a:latin typeface="+mn-lt"/>
              </a:rPr>
              <a:t>Create Grade Groups and complete forms required for the scorable return shipment</a:t>
            </a:r>
          </a:p>
          <a:p>
            <a:pPr marL="457200" lvl="1" indent="0">
              <a:lnSpc>
                <a:spcPct val="90000"/>
              </a:lnSpc>
              <a:buNone/>
            </a:pPr>
            <a:r>
              <a:rPr lang="en-US" sz="2300" dirty="0">
                <a:solidFill>
                  <a:srgbClr val="000912"/>
                </a:solidFill>
                <a:latin typeface="+mn-lt"/>
              </a:rPr>
              <a:t>	</a:t>
            </a:r>
            <a:r>
              <a:rPr lang="en-US" sz="2300" dirty="0" smtClean="0">
                <a:solidFill>
                  <a:srgbClr val="000912"/>
                </a:solidFill>
                <a:latin typeface="+mn-lt"/>
              </a:rPr>
              <a:t>1.  Complete Group Identification Sheets (GIS)</a:t>
            </a:r>
          </a:p>
          <a:p>
            <a:pPr marL="457200" lvl="1" indent="0">
              <a:lnSpc>
                <a:spcPct val="90000"/>
              </a:lnSpc>
              <a:buNone/>
            </a:pPr>
            <a:r>
              <a:rPr lang="en-US" sz="2300" dirty="0">
                <a:solidFill>
                  <a:srgbClr val="000912"/>
                </a:solidFill>
                <a:latin typeface="+mn-lt"/>
              </a:rPr>
              <a:t> </a:t>
            </a:r>
            <a:r>
              <a:rPr lang="en-US" sz="2300" dirty="0" smtClean="0">
                <a:solidFill>
                  <a:srgbClr val="000912"/>
                </a:solidFill>
                <a:latin typeface="+mn-lt"/>
              </a:rPr>
              <a:t>	2.  Package Grade Groups</a:t>
            </a:r>
          </a:p>
          <a:p>
            <a:pPr marL="457200" lvl="1" indent="0">
              <a:lnSpc>
                <a:spcPct val="90000"/>
              </a:lnSpc>
              <a:buNone/>
            </a:pPr>
            <a:r>
              <a:rPr lang="en-US" sz="2300" dirty="0">
                <a:solidFill>
                  <a:srgbClr val="000912"/>
                </a:solidFill>
                <a:latin typeface="+mn-lt"/>
              </a:rPr>
              <a:t>	</a:t>
            </a:r>
            <a:r>
              <a:rPr lang="en-US" sz="2300" dirty="0" smtClean="0">
                <a:solidFill>
                  <a:srgbClr val="000912"/>
                </a:solidFill>
                <a:latin typeface="+mn-lt"/>
              </a:rPr>
              <a:t>	-place Answer books along with GIS in plastic 			 baggie with the GIS on top</a:t>
            </a:r>
          </a:p>
          <a:p>
            <a:pPr marL="457200" lvl="1" indent="0">
              <a:lnSpc>
                <a:spcPct val="90000"/>
              </a:lnSpc>
              <a:buNone/>
            </a:pPr>
            <a:r>
              <a:rPr lang="en-US" sz="2300" dirty="0" smtClean="0">
                <a:solidFill>
                  <a:srgbClr val="000912"/>
                </a:solidFill>
                <a:latin typeface="+mn-lt"/>
              </a:rPr>
              <a:t>       3.  Label Scorable Materials Return baggies if a grade             	      level is too large for one bag</a:t>
            </a:r>
          </a:p>
          <a:p>
            <a:pPr marL="457200" lvl="1" indent="0">
              <a:lnSpc>
                <a:spcPct val="90000"/>
              </a:lnSpc>
              <a:buNone/>
            </a:pPr>
            <a:r>
              <a:rPr lang="en-US" sz="2300" dirty="0">
                <a:solidFill>
                  <a:srgbClr val="000912"/>
                </a:solidFill>
                <a:latin typeface="+mn-lt"/>
              </a:rPr>
              <a:t> </a:t>
            </a:r>
            <a:r>
              <a:rPr lang="en-US" sz="2300" dirty="0" smtClean="0">
                <a:solidFill>
                  <a:srgbClr val="000912"/>
                </a:solidFill>
                <a:latin typeface="+mn-lt"/>
              </a:rPr>
              <a:t>       4.  Complete the School Group List (SGL)</a:t>
            </a:r>
            <a:endParaRPr lang="en-US" sz="2300" dirty="0">
              <a:solidFill>
                <a:srgbClr val="000912"/>
              </a:solidFill>
              <a:latin typeface="+mn-lt"/>
            </a:endParaRPr>
          </a:p>
          <a:p>
            <a:endParaRPr lang="en-US" dirty="0" smtClean="0">
              <a:latin typeface="+mn-lt"/>
            </a:endParaRPr>
          </a:p>
        </p:txBody>
      </p:sp>
      <p:sp>
        <p:nvSpPr>
          <p:cNvPr id="3" name="TextBox 2"/>
          <p:cNvSpPr txBox="1"/>
          <p:nvPr/>
        </p:nvSpPr>
        <p:spPr>
          <a:xfrm>
            <a:off x="0" y="2667000"/>
            <a:ext cx="1371600" cy="646331"/>
          </a:xfrm>
          <a:prstGeom prst="rect">
            <a:avLst/>
          </a:prstGeom>
          <a:solidFill>
            <a:srgbClr val="92D050"/>
          </a:solidFill>
        </p:spPr>
        <p:txBody>
          <a:bodyPr wrap="square" rtlCol="0">
            <a:spAutoFit/>
          </a:bodyPr>
          <a:lstStyle/>
          <a:p>
            <a:pPr algn="ctr"/>
            <a:r>
              <a:rPr lang="en-US" dirty="0" smtClean="0"/>
              <a:t>TSCM pages   31-35</a:t>
            </a:r>
            <a:endParaRPr lang="en-US" dirty="0"/>
          </a:p>
        </p:txBody>
      </p:sp>
    </p:spTree>
    <p:extLst>
      <p:ext uri="{BB962C8B-B14F-4D97-AF65-F5344CB8AC3E}">
        <p14:creationId xmlns:p14="http://schemas.microsoft.com/office/powerpoint/2010/main" val="2335171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solidFill>
                  <a:srgbClr val="92D050"/>
                </a:solidFill>
                <a:latin typeface="+mj-lt"/>
              </a:rPr>
              <a:t>What’s New for 2012-2013?</a:t>
            </a:r>
            <a:endParaRPr lang="en-US" dirty="0">
              <a:solidFill>
                <a:srgbClr val="92D050"/>
              </a:solidFill>
              <a:latin typeface="+mj-lt"/>
            </a:endParaRPr>
          </a:p>
        </p:txBody>
      </p:sp>
      <p:sp>
        <p:nvSpPr>
          <p:cNvPr id="5" name="Content Placeholder 4"/>
          <p:cNvSpPr>
            <a:spLocks noGrp="1"/>
          </p:cNvSpPr>
          <p:nvPr>
            <p:ph idx="1"/>
          </p:nvPr>
        </p:nvSpPr>
        <p:spPr>
          <a:xfrm>
            <a:off x="1371600" y="1905000"/>
            <a:ext cx="7315200" cy="4724400"/>
          </a:xfrm>
        </p:spPr>
        <p:txBody>
          <a:bodyPr>
            <a:noAutofit/>
          </a:bodyPr>
          <a:lstStyle/>
          <a:p>
            <a:pPr lvl="0"/>
            <a:r>
              <a:rPr lang="en-US" sz="1500" b="1" dirty="0">
                <a:latin typeface="+mn-lt"/>
              </a:rPr>
              <a:t>District and Test Site Coordinator’s Manual (DTSCM) </a:t>
            </a:r>
            <a:r>
              <a:rPr lang="en-US" sz="1500" dirty="0">
                <a:latin typeface="+mn-lt"/>
              </a:rPr>
              <a:t>instead of Test Site Coordinator’s Manual.</a:t>
            </a:r>
          </a:p>
          <a:p>
            <a:pPr lvl="0"/>
            <a:r>
              <a:rPr lang="en-US" sz="1500" b="1" dirty="0">
                <a:latin typeface="+mn-lt"/>
              </a:rPr>
              <a:t>Answer Book: </a:t>
            </a:r>
            <a:r>
              <a:rPr lang="en-US" sz="1500" dirty="0">
                <a:latin typeface="+mn-lt"/>
              </a:rPr>
              <a:t>Demographic Pages The fields on the demographic pages have been reordered and renumbered. Pay close attention to these changes to avoid data bubbling mistakes.</a:t>
            </a:r>
          </a:p>
          <a:p>
            <a:pPr lvl="0"/>
            <a:r>
              <a:rPr lang="en-US" sz="1500" b="1" dirty="0">
                <a:latin typeface="+mn-lt"/>
              </a:rPr>
              <a:t>New Oral Vocabulary Item Type. </a:t>
            </a:r>
            <a:r>
              <a:rPr lang="en-US" sz="1500" dirty="0">
                <a:latin typeface="+mn-lt"/>
              </a:rPr>
              <a:t>Form 3 at all grade spans includes four additional </a:t>
            </a:r>
            <a:r>
              <a:rPr lang="en-US" sz="1500" dirty="0" smtClean="0">
                <a:latin typeface="+mn-lt"/>
              </a:rPr>
              <a:t>field test </a:t>
            </a:r>
            <a:r>
              <a:rPr lang="en-US" sz="1500" dirty="0">
                <a:latin typeface="+mn-lt"/>
              </a:rPr>
              <a:t>items representing a new Oral Vocabulary item type scored on a 0-1-2 rubric.        Directions, scoring rubric, examiner Say statements, items, and sample responses are included in the Forms 2–6 Examiner’s Manuals.</a:t>
            </a:r>
          </a:p>
          <a:p>
            <a:pPr lvl="0"/>
            <a:r>
              <a:rPr lang="en-US" sz="1500" b="1" dirty="0">
                <a:latin typeface="+mn-lt"/>
              </a:rPr>
              <a:t>Rubric Clarifications for 4-Picture Narrative, Sentences, and Short Compositions. </a:t>
            </a:r>
            <a:r>
              <a:rPr lang="en-US" sz="1500" dirty="0" smtClean="0">
                <a:latin typeface="+mn-lt"/>
              </a:rPr>
              <a:t>These rubrics </a:t>
            </a:r>
            <a:r>
              <a:rPr lang="en-US" sz="1500" dirty="0">
                <a:latin typeface="+mn-lt"/>
              </a:rPr>
              <a:t>have been revised to reflect clarifications approved by the CDE. Updated rubrics along with sample responses are included in the Examiner’s Manuals.</a:t>
            </a:r>
          </a:p>
          <a:p>
            <a:pPr lvl="0"/>
            <a:r>
              <a:rPr lang="en-US" sz="1500" b="1" dirty="0">
                <a:latin typeface="+mn-lt"/>
              </a:rPr>
              <a:t>Local Scoring Use Section for Writing. </a:t>
            </a:r>
            <a:r>
              <a:rPr lang="en-US" sz="1500" dirty="0">
                <a:latin typeface="+mn-lt"/>
              </a:rPr>
              <a:t>Answer Books for grades K–12 now include optional local scoring use sections for filling in local scores for K–1 Writing, Sentences, and Short Compositions items. For all grades, this Local Scoring Use section appears on the last page of the Answer Book.</a:t>
            </a:r>
          </a:p>
          <a:p>
            <a:pPr lvl="0"/>
            <a:r>
              <a:rPr lang="en-US" sz="1500" b="1" dirty="0">
                <a:latin typeface="+mn-lt"/>
              </a:rPr>
              <a:t>TRANSITIONAL KINDERGARTEN STUDENTS MUST BE TESTED IF LANGUAGE IS OTHER THAN ENGLISH</a:t>
            </a:r>
            <a:endParaRPr lang="en-US" sz="1500" dirty="0">
              <a:latin typeface="+mn-lt"/>
            </a:endParaRPr>
          </a:p>
          <a:p>
            <a:pPr marL="0" indent="0" algn="just">
              <a:spcBef>
                <a:spcPts val="0"/>
              </a:spcBef>
              <a:buNone/>
            </a:pPr>
            <a:endParaRPr lang="en-US" sz="1500" b="1" dirty="0">
              <a:latin typeface="+mn-lt"/>
            </a:endParaRPr>
          </a:p>
        </p:txBody>
      </p:sp>
    </p:spTree>
    <p:extLst>
      <p:ext uri="{BB962C8B-B14F-4D97-AF65-F5344CB8AC3E}">
        <p14:creationId xmlns:p14="http://schemas.microsoft.com/office/powerpoint/2010/main" val="2615616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600" b="1" dirty="0" smtClean="0">
                <a:solidFill>
                  <a:srgbClr val="92D050"/>
                </a:solidFill>
                <a:effectLst>
                  <a:outerShdw blurRad="38100" dist="38100" dir="2700000" algn="tl">
                    <a:srgbClr val="000000">
                      <a:alpha val="43137"/>
                    </a:srgbClr>
                  </a:outerShdw>
                </a:effectLst>
                <a:latin typeface="+mj-lt"/>
              </a:rPr>
              <a:t>Preparing to send to district office</a:t>
            </a:r>
            <a:endParaRPr lang="en-US" sz="3600" dirty="0">
              <a:solidFill>
                <a:srgbClr val="92D050"/>
              </a:solidFill>
              <a:latin typeface="+mj-lt"/>
            </a:endParaRPr>
          </a:p>
        </p:txBody>
      </p:sp>
      <p:sp>
        <p:nvSpPr>
          <p:cNvPr id="17411" name="Content Placeholder 2"/>
          <p:cNvSpPr>
            <a:spLocks noGrp="1"/>
          </p:cNvSpPr>
          <p:nvPr>
            <p:ph idx="1"/>
          </p:nvPr>
        </p:nvSpPr>
        <p:spPr bwMode="auto">
          <a:xfrm>
            <a:off x="1219200" y="1905000"/>
            <a:ext cx="7924800" cy="5257800"/>
          </a:xfr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457200" lvl="1" indent="0">
              <a:lnSpc>
                <a:spcPct val="90000"/>
              </a:lnSpc>
              <a:buNone/>
            </a:pPr>
            <a:r>
              <a:rPr lang="en-US" sz="2300" dirty="0" smtClean="0">
                <a:solidFill>
                  <a:srgbClr val="000912"/>
                </a:solidFill>
                <a:latin typeface="+mn-lt"/>
              </a:rPr>
              <a:t>Do not send by school mail until requested to have picked up.</a:t>
            </a:r>
          </a:p>
          <a:p>
            <a:pPr marL="457200" lvl="1" indent="0">
              <a:lnSpc>
                <a:spcPct val="90000"/>
              </a:lnSpc>
              <a:buNone/>
            </a:pPr>
            <a:r>
              <a:rPr lang="en-US" sz="2300" dirty="0">
                <a:solidFill>
                  <a:srgbClr val="000912"/>
                </a:solidFill>
                <a:latin typeface="+mn-lt"/>
              </a:rPr>
              <a:t>	</a:t>
            </a:r>
            <a:r>
              <a:rPr lang="en-US" sz="2300" dirty="0" smtClean="0">
                <a:solidFill>
                  <a:srgbClr val="000912"/>
                </a:solidFill>
                <a:latin typeface="+mn-lt"/>
              </a:rPr>
              <a:t>  1.  Place answer books into baggies</a:t>
            </a:r>
          </a:p>
          <a:p>
            <a:pPr marL="457200" lvl="1" indent="0">
              <a:lnSpc>
                <a:spcPct val="90000"/>
              </a:lnSpc>
              <a:buNone/>
            </a:pPr>
            <a:r>
              <a:rPr lang="en-US" sz="2300" dirty="0">
                <a:solidFill>
                  <a:srgbClr val="000912"/>
                </a:solidFill>
                <a:latin typeface="+mn-lt"/>
              </a:rPr>
              <a:t> </a:t>
            </a:r>
            <a:r>
              <a:rPr lang="en-US" sz="2300" dirty="0" smtClean="0">
                <a:solidFill>
                  <a:srgbClr val="000912"/>
                </a:solidFill>
                <a:latin typeface="+mn-lt"/>
              </a:rPr>
              <a:t>        2.  Make sure you have a GIS for each grade level</a:t>
            </a:r>
          </a:p>
          <a:p>
            <a:pPr marL="457200" lvl="1" indent="0">
              <a:lnSpc>
                <a:spcPct val="90000"/>
              </a:lnSpc>
              <a:buNone/>
            </a:pPr>
            <a:r>
              <a:rPr lang="en-US" sz="2300" dirty="0">
                <a:solidFill>
                  <a:srgbClr val="000912"/>
                </a:solidFill>
                <a:latin typeface="+mn-lt"/>
              </a:rPr>
              <a:t> </a:t>
            </a:r>
            <a:r>
              <a:rPr lang="en-US" sz="2300" dirty="0" smtClean="0">
                <a:solidFill>
                  <a:srgbClr val="000912"/>
                </a:solidFill>
                <a:latin typeface="+mn-lt"/>
              </a:rPr>
              <a:t>        3. Complete the SGL</a:t>
            </a:r>
          </a:p>
          <a:p>
            <a:pPr marL="457200" lvl="1" indent="0">
              <a:lnSpc>
                <a:spcPct val="90000"/>
              </a:lnSpc>
              <a:buNone/>
            </a:pPr>
            <a:endParaRPr lang="en-US" sz="2300" dirty="0">
              <a:solidFill>
                <a:srgbClr val="000912"/>
              </a:solidFill>
              <a:latin typeface="+mn-lt"/>
            </a:endParaRPr>
          </a:p>
          <a:p>
            <a:pPr marL="457200" lvl="1" indent="0">
              <a:lnSpc>
                <a:spcPct val="90000"/>
              </a:lnSpc>
              <a:buNone/>
            </a:pPr>
            <a:endParaRPr lang="en-US" sz="2300" dirty="0" smtClean="0">
              <a:solidFill>
                <a:srgbClr val="000912"/>
              </a:solidFill>
              <a:latin typeface="+mn-lt"/>
            </a:endParaRPr>
          </a:p>
          <a:p>
            <a:pPr marL="457200" lvl="1" indent="0" algn="ctr">
              <a:lnSpc>
                <a:spcPct val="90000"/>
              </a:lnSpc>
              <a:buNone/>
            </a:pPr>
            <a:r>
              <a:rPr lang="en-US" sz="3200" b="1" dirty="0" smtClean="0">
                <a:solidFill>
                  <a:srgbClr val="00B050"/>
                </a:solidFill>
                <a:latin typeface="+mn-lt"/>
              </a:rPr>
              <a:t>DO NOT SEND BACK ALL OF YOUR TEST MATERIALS WHEN YOU ARE DONE TESTING IN OCTOBER!!!!!!</a:t>
            </a:r>
          </a:p>
        </p:txBody>
      </p:sp>
      <p:sp>
        <p:nvSpPr>
          <p:cNvPr id="3" name="TextBox 2"/>
          <p:cNvSpPr txBox="1"/>
          <p:nvPr/>
        </p:nvSpPr>
        <p:spPr>
          <a:xfrm>
            <a:off x="0" y="2667000"/>
            <a:ext cx="1371600" cy="646331"/>
          </a:xfrm>
          <a:prstGeom prst="rect">
            <a:avLst/>
          </a:prstGeom>
          <a:solidFill>
            <a:srgbClr val="92D050"/>
          </a:solidFill>
        </p:spPr>
        <p:txBody>
          <a:bodyPr wrap="square" rtlCol="0">
            <a:spAutoFit/>
          </a:bodyPr>
          <a:lstStyle/>
          <a:p>
            <a:pPr algn="ctr"/>
            <a:r>
              <a:rPr lang="en-US" dirty="0" smtClean="0"/>
              <a:t>TSCM pages   31-35</a:t>
            </a:r>
            <a:endParaRPr lang="en-US" dirty="0"/>
          </a:p>
        </p:txBody>
      </p:sp>
    </p:spTree>
    <p:extLst>
      <p:ext uri="{BB962C8B-B14F-4D97-AF65-F5344CB8AC3E}">
        <p14:creationId xmlns:p14="http://schemas.microsoft.com/office/powerpoint/2010/main" val="2956861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1447800" y="1219200"/>
            <a:ext cx="6075189"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spAutoFit/>
          </a:bodyPr>
          <a:lstStyle/>
          <a:p>
            <a:pPr>
              <a:defRPr/>
            </a:pPr>
            <a:r>
              <a:rPr lang="en-US" sz="3200" b="1" dirty="0">
                <a:solidFill>
                  <a:srgbClr val="92D050"/>
                </a:solidFill>
                <a:effectLst>
                  <a:outerShdw blurRad="38100" dist="38100" dir="2700000" algn="tl">
                    <a:srgbClr val="C0C0C0"/>
                  </a:outerShdw>
                </a:effectLst>
                <a:latin typeface="+mj-lt"/>
              </a:rPr>
              <a:t>What’s New Test Material Changes</a:t>
            </a:r>
            <a:endParaRPr lang="en-US" sz="3200" dirty="0">
              <a:solidFill>
                <a:srgbClr val="92D050"/>
              </a:solidFill>
              <a:latin typeface="+mj-lt"/>
            </a:endParaRPr>
          </a:p>
        </p:txBody>
      </p:sp>
      <p:sp>
        <p:nvSpPr>
          <p:cNvPr id="18435" name="Rectangle 3"/>
          <p:cNvSpPr>
            <a:spLocks noGrp="1" noChangeArrowheads="1"/>
          </p:cNvSpPr>
          <p:nvPr/>
        </p:nvSpPr>
        <p:spPr bwMode="auto">
          <a:xfrm>
            <a:off x="1752600" y="1981200"/>
            <a:ext cx="7086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eaLnBrk="0" hangingPunct="0">
              <a:lnSpc>
                <a:spcPct val="130000"/>
              </a:lnSpc>
              <a:spcBef>
                <a:spcPct val="20000"/>
              </a:spcBef>
              <a:buFont typeface="Wingdings" pitchFamily="2" charset="2"/>
              <a:buChar char="q"/>
            </a:pPr>
            <a:r>
              <a:rPr lang="en-US" sz="2400" dirty="0" smtClean="0"/>
              <a:t>No Field Testing this year</a:t>
            </a:r>
            <a:endParaRPr lang="en-US" sz="2400" dirty="0"/>
          </a:p>
          <a:p>
            <a:pPr marL="342900" indent="-342900" algn="just" eaLnBrk="0" hangingPunct="0">
              <a:lnSpc>
                <a:spcPct val="130000"/>
              </a:lnSpc>
              <a:spcBef>
                <a:spcPct val="20000"/>
              </a:spcBef>
              <a:buFont typeface="Wingdings" pitchFamily="2" charset="2"/>
              <a:buChar char="q"/>
            </a:pPr>
            <a:r>
              <a:rPr lang="en-US" sz="2400" dirty="0"/>
              <a:t>Examiner’s Manuals and Scoring Guides are combined only </a:t>
            </a:r>
            <a:r>
              <a:rPr lang="en-US" sz="2400" dirty="0" smtClean="0"/>
              <a:t>using Form 1</a:t>
            </a:r>
            <a:endParaRPr lang="en-US" sz="2400" dirty="0"/>
          </a:p>
          <a:p>
            <a:pPr marL="342900" indent="-342900" algn="just" eaLnBrk="0" hangingPunct="0">
              <a:lnSpc>
                <a:spcPct val="130000"/>
              </a:lnSpc>
              <a:spcBef>
                <a:spcPct val="20000"/>
              </a:spcBef>
              <a:buFont typeface="Wingdings" pitchFamily="2" charset="2"/>
              <a:buChar char="q"/>
            </a:pPr>
            <a:r>
              <a:rPr lang="en-US" sz="2400" dirty="0" smtClean="0"/>
              <a:t>New </a:t>
            </a:r>
            <a:r>
              <a:rPr lang="en-US" sz="2400" dirty="0"/>
              <a:t>Color Scheme on Test Books </a:t>
            </a:r>
            <a:endParaRPr lang="en-US" sz="2400" dirty="0" smtClean="0"/>
          </a:p>
          <a:p>
            <a:pPr algn="ctr" eaLnBrk="0" hangingPunct="0">
              <a:lnSpc>
                <a:spcPct val="130000"/>
              </a:lnSpc>
              <a:spcBef>
                <a:spcPct val="20000"/>
              </a:spcBef>
            </a:pPr>
            <a:r>
              <a:rPr lang="en-US" sz="2400" dirty="0" smtClean="0"/>
              <a:t>K-1</a:t>
            </a:r>
            <a:r>
              <a:rPr lang="en-US" sz="2400" dirty="0"/>
              <a:t>: </a:t>
            </a:r>
            <a:r>
              <a:rPr lang="en-US" sz="2400" dirty="0">
                <a:solidFill>
                  <a:srgbClr val="7030A0"/>
                </a:solidFill>
              </a:rPr>
              <a:t>Purple </a:t>
            </a:r>
            <a:r>
              <a:rPr lang="en-US" sz="2400" dirty="0" smtClean="0">
                <a:solidFill>
                  <a:srgbClr val="7030A0"/>
                </a:solidFill>
              </a:rPr>
              <a:t>             </a:t>
            </a:r>
            <a:r>
              <a:rPr lang="en-US" sz="2400" dirty="0" smtClean="0"/>
              <a:t>2:</a:t>
            </a:r>
            <a:r>
              <a:rPr lang="en-US" sz="2400" dirty="0">
                <a:solidFill>
                  <a:srgbClr val="0070C0"/>
                </a:solidFill>
              </a:rPr>
              <a:t> Blue </a:t>
            </a:r>
            <a:endParaRPr lang="en-US" sz="2400" dirty="0">
              <a:solidFill>
                <a:srgbClr val="FF0000"/>
              </a:solidFill>
            </a:endParaRPr>
          </a:p>
          <a:p>
            <a:pPr algn="ctr" eaLnBrk="0" hangingPunct="0">
              <a:lnSpc>
                <a:spcPct val="130000"/>
              </a:lnSpc>
              <a:spcBef>
                <a:spcPct val="20000"/>
              </a:spcBef>
            </a:pPr>
            <a:r>
              <a:rPr lang="en-US" sz="2400" dirty="0">
                <a:solidFill>
                  <a:srgbClr val="FF0000"/>
                </a:solidFill>
              </a:rPr>
              <a:t> </a:t>
            </a:r>
            <a:r>
              <a:rPr lang="en-US" sz="2400" dirty="0" smtClean="0">
                <a:solidFill>
                  <a:srgbClr val="FF0000"/>
                </a:solidFill>
              </a:rPr>
              <a:t>      </a:t>
            </a:r>
            <a:r>
              <a:rPr lang="en-US" sz="2400" dirty="0" smtClean="0"/>
              <a:t> </a:t>
            </a:r>
            <a:r>
              <a:rPr lang="en-US" sz="2400" dirty="0"/>
              <a:t>3-5</a:t>
            </a:r>
            <a:r>
              <a:rPr lang="en-US" sz="2400" dirty="0" smtClean="0"/>
              <a:t>:</a:t>
            </a:r>
            <a:r>
              <a:rPr lang="en-US" sz="2400" dirty="0">
                <a:solidFill>
                  <a:srgbClr val="FF0000"/>
                </a:solidFill>
              </a:rPr>
              <a:t> Red</a:t>
            </a:r>
            <a:r>
              <a:rPr lang="en-US" sz="2400" dirty="0" smtClean="0"/>
              <a:t>                   6-8: </a:t>
            </a:r>
            <a:r>
              <a:rPr lang="en-US" sz="2400" dirty="0">
                <a:solidFill>
                  <a:srgbClr val="996633"/>
                </a:solidFill>
              </a:rPr>
              <a:t>Brown </a:t>
            </a:r>
            <a:endParaRPr lang="en-US" sz="2400" dirty="0">
              <a:solidFill>
                <a:srgbClr val="00B050"/>
              </a:solidFill>
            </a:endParaRPr>
          </a:p>
          <a:p>
            <a:pPr marL="800100" lvl="1" indent="-342900" algn="ctr" eaLnBrk="0" hangingPunct="0">
              <a:lnSpc>
                <a:spcPct val="130000"/>
              </a:lnSpc>
              <a:spcBef>
                <a:spcPct val="20000"/>
              </a:spcBef>
            </a:pPr>
            <a:r>
              <a:rPr lang="en-US" sz="2400" dirty="0"/>
              <a:t>    </a:t>
            </a:r>
            <a:r>
              <a:rPr lang="en-US" sz="2400" dirty="0" smtClean="0"/>
              <a:t>   9-12</a:t>
            </a:r>
            <a:r>
              <a:rPr lang="en-US" sz="2400" dirty="0"/>
              <a:t>: </a:t>
            </a:r>
            <a:r>
              <a:rPr lang="en-US" sz="2400" dirty="0">
                <a:solidFill>
                  <a:srgbClr val="00B050"/>
                </a:solidFill>
              </a:rPr>
              <a:t>Green </a:t>
            </a:r>
            <a:r>
              <a:rPr lang="en-US" sz="2400" dirty="0"/>
              <a:t>	</a:t>
            </a:r>
          </a:p>
          <a:p>
            <a:pPr marL="342900" indent="-342900" algn="r" eaLnBrk="0" hangingPunct="0">
              <a:lnSpc>
                <a:spcPct val="130000"/>
              </a:lnSpc>
              <a:spcBef>
                <a:spcPct val="20000"/>
              </a:spcBef>
            </a:pPr>
            <a:r>
              <a:rPr lang="en-US" sz="1200" dirty="0">
                <a:latin typeface="Arial" charset="0"/>
              </a:rPr>
              <a:t>			</a:t>
            </a:r>
          </a:p>
        </p:txBody>
      </p:sp>
      <p:pic>
        <p:nvPicPr>
          <p:cNvPr id="8194" name="Picture 2" descr="C:\Documents and Settings\melody-hartman\Local Settings\Temporary Internet Files\Content.IE5\1DS60OQV\MC90044003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0"/>
            <a:ext cx="1470244" cy="1136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2458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0"/>
                                  </p:stCondLst>
                                  <p:iterate type="lt">
                                    <p:tmPct val="10000"/>
                                  </p:iterate>
                                  <p:childTnLst>
                                    <p:set>
                                      <p:cBhvr>
                                        <p:cTn id="6" dur="1" fill="hold">
                                          <p:stCondLst>
                                            <p:cond delay="0"/>
                                          </p:stCondLst>
                                        </p:cTn>
                                        <p:tgtEl>
                                          <p:spTgt spid="124930"/>
                                        </p:tgtEl>
                                        <p:attrNameLst>
                                          <p:attrName>style.visibility</p:attrName>
                                        </p:attrNameLst>
                                      </p:cBhvr>
                                      <p:to>
                                        <p:strVal val="visible"/>
                                      </p:to>
                                    </p:set>
                                    <p:anim calcmode="lin" valueType="num">
                                      <p:cBhvr>
                                        <p:cTn id="7" dur="500" fill="hold"/>
                                        <p:tgtEl>
                                          <p:spTgt spid="12493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493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493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49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1447799" y="1154668"/>
            <a:ext cx="7466013"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a:defRPr/>
            </a:pPr>
            <a:r>
              <a:rPr lang="en-US" sz="3600" dirty="0" smtClean="0">
                <a:solidFill>
                  <a:srgbClr val="92D050"/>
                </a:solidFill>
              </a:rPr>
              <a:t>School Group List (SGL)</a:t>
            </a:r>
            <a:endParaRPr lang="en-US" sz="3600" dirty="0">
              <a:solidFill>
                <a:srgbClr val="92D050"/>
              </a:solidFill>
            </a:endParaRPr>
          </a:p>
        </p:txBody>
      </p:sp>
      <p:sp>
        <p:nvSpPr>
          <p:cNvPr id="23555" name="Rectangle 3"/>
          <p:cNvSpPr txBox="1">
            <a:spLocks noChangeArrowheads="1"/>
          </p:cNvSpPr>
          <p:nvPr/>
        </p:nvSpPr>
        <p:spPr bwMode="auto">
          <a:xfrm>
            <a:off x="1371600" y="1828800"/>
            <a:ext cx="7239000" cy="4800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Impact" pitchFamily="-109" charset="0"/>
                <a:ea typeface="ＭＳ Ｐゴシック" pitchFamily="-109" charset="-128"/>
              </a:defRPr>
            </a:lvl1pPr>
            <a:lvl2pPr marL="800100" indent="-342900" eaLnBrk="0" hangingPunct="0">
              <a:defRPr sz="2800">
                <a:solidFill>
                  <a:schemeClr val="tx1"/>
                </a:solidFill>
                <a:latin typeface="Impact" pitchFamily="-109" charset="0"/>
                <a:ea typeface="ＭＳ Ｐゴシック" pitchFamily="-109" charset="-128"/>
              </a:defRPr>
            </a:lvl2pPr>
            <a:lvl3pPr marL="1143000" indent="-228600" eaLnBrk="0" hangingPunct="0">
              <a:defRPr sz="2800">
                <a:solidFill>
                  <a:schemeClr val="tx1"/>
                </a:solidFill>
                <a:latin typeface="Impact" pitchFamily="-109" charset="0"/>
                <a:ea typeface="ＭＳ Ｐゴシック" pitchFamily="-109" charset="-128"/>
              </a:defRPr>
            </a:lvl3pPr>
            <a:lvl4pPr marL="1600200" indent="-228600" eaLnBrk="0" hangingPunct="0">
              <a:defRPr sz="2800">
                <a:solidFill>
                  <a:schemeClr val="tx1"/>
                </a:solidFill>
                <a:latin typeface="Impact" pitchFamily="-109" charset="0"/>
                <a:ea typeface="ＭＳ Ｐゴシック" pitchFamily="-109" charset="-128"/>
              </a:defRPr>
            </a:lvl4pPr>
            <a:lvl5pPr marL="2057400" indent="-228600" eaLnBrk="0" hangingPunct="0">
              <a:defRPr sz="2800">
                <a:solidFill>
                  <a:schemeClr val="tx1"/>
                </a:solidFill>
                <a:latin typeface="Impact" pitchFamily="-109" charset="0"/>
                <a:ea typeface="ＭＳ Ｐゴシック" pitchFamily="-109" charset="-128"/>
              </a:defRPr>
            </a:lvl5pPr>
            <a:lvl6pPr marL="2514600" indent="-228600" eaLnBrk="0" fontAlgn="base" hangingPunct="0">
              <a:spcBef>
                <a:spcPct val="0"/>
              </a:spcBef>
              <a:spcAft>
                <a:spcPct val="0"/>
              </a:spcAft>
              <a:defRPr sz="2800">
                <a:solidFill>
                  <a:schemeClr val="tx1"/>
                </a:solidFill>
                <a:latin typeface="Impact" pitchFamily="-109" charset="0"/>
                <a:ea typeface="ＭＳ Ｐゴシック" pitchFamily="-109" charset="-128"/>
              </a:defRPr>
            </a:lvl6pPr>
            <a:lvl7pPr marL="2971800" indent="-228600" eaLnBrk="0" fontAlgn="base" hangingPunct="0">
              <a:spcBef>
                <a:spcPct val="0"/>
              </a:spcBef>
              <a:spcAft>
                <a:spcPct val="0"/>
              </a:spcAft>
              <a:defRPr sz="2800">
                <a:solidFill>
                  <a:schemeClr val="tx1"/>
                </a:solidFill>
                <a:latin typeface="Impact" pitchFamily="-109" charset="0"/>
                <a:ea typeface="ＭＳ Ｐゴシック" pitchFamily="-109" charset="-128"/>
              </a:defRPr>
            </a:lvl7pPr>
            <a:lvl8pPr marL="3429000" indent="-228600" eaLnBrk="0" fontAlgn="base" hangingPunct="0">
              <a:spcBef>
                <a:spcPct val="0"/>
              </a:spcBef>
              <a:spcAft>
                <a:spcPct val="0"/>
              </a:spcAft>
              <a:defRPr sz="2800">
                <a:solidFill>
                  <a:schemeClr val="tx1"/>
                </a:solidFill>
                <a:latin typeface="Impact" pitchFamily="-109" charset="0"/>
                <a:ea typeface="ＭＳ Ｐゴシック" pitchFamily="-109" charset="-128"/>
              </a:defRPr>
            </a:lvl8pPr>
            <a:lvl9pPr marL="3886200" indent="-228600" eaLnBrk="0" fontAlgn="base" hangingPunct="0">
              <a:spcBef>
                <a:spcPct val="0"/>
              </a:spcBef>
              <a:spcAft>
                <a:spcPct val="0"/>
              </a:spcAft>
              <a:defRPr sz="2800">
                <a:solidFill>
                  <a:schemeClr val="tx1"/>
                </a:solidFill>
                <a:latin typeface="Impact" pitchFamily="-109" charset="0"/>
                <a:ea typeface="ＭＳ Ｐゴシック" pitchFamily="-109" charset="-128"/>
              </a:defRPr>
            </a:lvl9pPr>
          </a:lstStyle>
          <a:p>
            <a:pPr lvl="1">
              <a:lnSpc>
                <a:spcPct val="80000"/>
              </a:lnSpc>
              <a:spcBef>
                <a:spcPct val="20000"/>
              </a:spcBef>
              <a:spcAft>
                <a:spcPts val="600"/>
              </a:spcAft>
              <a:buFontTx/>
              <a:buChar char="•"/>
            </a:pPr>
            <a:r>
              <a:rPr lang="en-US" dirty="0">
                <a:latin typeface="Baskerville" pitchFamily="-109" charset="0"/>
              </a:rPr>
              <a:t>Grades are pre-printed</a:t>
            </a:r>
          </a:p>
          <a:p>
            <a:pPr lvl="1">
              <a:lnSpc>
                <a:spcPct val="80000"/>
              </a:lnSpc>
              <a:spcBef>
                <a:spcPct val="20000"/>
              </a:spcBef>
              <a:spcAft>
                <a:spcPts val="600"/>
              </a:spcAft>
              <a:buFontTx/>
              <a:buChar char="•"/>
            </a:pPr>
            <a:r>
              <a:rPr lang="en-US" dirty="0" err="1">
                <a:latin typeface="Baskerville" pitchFamily="-109" charset="0"/>
              </a:rPr>
              <a:t>Scannable</a:t>
            </a:r>
            <a:r>
              <a:rPr lang="en-US" dirty="0">
                <a:latin typeface="Baskerville" pitchFamily="-109" charset="0"/>
              </a:rPr>
              <a:t> document</a:t>
            </a:r>
          </a:p>
          <a:p>
            <a:pPr lvl="1">
              <a:lnSpc>
                <a:spcPct val="80000"/>
              </a:lnSpc>
              <a:spcBef>
                <a:spcPct val="20000"/>
              </a:spcBef>
              <a:spcAft>
                <a:spcPts val="600"/>
              </a:spcAft>
              <a:buFontTx/>
              <a:buChar char="•"/>
            </a:pPr>
            <a:r>
              <a:rPr lang="en-US" dirty="0">
                <a:latin typeface="Baskerville" pitchFamily="-109" charset="0"/>
              </a:rPr>
              <a:t>White paper only</a:t>
            </a:r>
          </a:p>
          <a:p>
            <a:pPr lvl="1">
              <a:lnSpc>
                <a:spcPct val="80000"/>
              </a:lnSpc>
              <a:spcBef>
                <a:spcPct val="20000"/>
              </a:spcBef>
              <a:spcAft>
                <a:spcPts val="600"/>
              </a:spcAft>
              <a:buFontTx/>
              <a:buChar char="•"/>
            </a:pPr>
            <a:r>
              <a:rPr lang="en-US" dirty="0">
                <a:latin typeface="Baskerville" pitchFamily="-109" charset="0"/>
              </a:rPr>
              <a:t>Only 1 per school</a:t>
            </a:r>
          </a:p>
          <a:p>
            <a:pPr lvl="1">
              <a:lnSpc>
                <a:spcPct val="80000"/>
              </a:lnSpc>
              <a:spcBef>
                <a:spcPct val="20000"/>
              </a:spcBef>
              <a:spcAft>
                <a:spcPts val="600"/>
              </a:spcAft>
              <a:buFontTx/>
              <a:buChar char="•"/>
            </a:pPr>
            <a:endParaRPr lang="en-US" dirty="0">
              <a:latin typeface="Baskerville" pitchFamily="-109" charset="0"/>
            </a:endParaRP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438400"/>
            <a:ext cx="32750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242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0"/>
                                  </p:stCondLst>
                                  <p:iterate type="lt">
                                    <p:tmPct val="10000"/>
                                  </p:iterate>
                                  <p:childTnLst>
                                    <p:set>
                                      <p:cBhvr>
                                        <p:cTn id="6" dur="1" fill="hold">
                                          <p:stCondLst>
                                            <p:cond delay="0"/>
                                          </p:stCondLst>
                                        </p:cTn>
                                        <p:tgtEl>
                                          <p:spTgt spid="124930"/>
                                        </p:tgtEl>
                                        <p:attrNameLst>
                                          <p:attrName>style.visibility</p:attrName>
                                        </p:attrNameLst>
                                      </p:cBhvr>
                                      <p:to>
                                        <p:strVal val="visible"/>
                                      </p:to>
                                    </p:set>
                                    <p:anim calcmode="lin" valueType="num">
                                      <p:cBhvr>
                                        <p:cTn id="7" dur="500" fill="hold"/>
                                        <p:tgtEl>
                                          <p:spTgt spid="12493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493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493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49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ln>
            <a:miter lim="800000"/>
            <a:headEnd/>
            <a:tailEnd/>
          </a:ln>
        </p:spPr>
        <p:txBody>
          <a:bodyPr wrap="square" lIns="91440" tIns="45720" rIns="91440" bIns="45720" numCol="1" anchor="t" anchorCtr="0" compatLnSpc="1">
            <a:prstTxWarp prst="textNoShape">
              <a:avLst/>
            </a:prstTxWarp>
            <a:normAutofit/>
          </a:bodyPr>
          <a:lstStyle/>
          <a:p>
            <a:pPr algn="l">
              <a:defRPr/>
            </a:pPr>
            <a:r>
              <a:rPr lang="en-US" sz="3600" b="1" dirty="0" smtClean="0">
                <a:solidFill>
                  <a:srgbClr val="92D050"/>
                </a:solidFill>
                <a:effectLst>
                  <a:outerShdw blurRad="38100" dist="38100" dir="2700000" algn="tl">
                    <a:srgbClr val="000000">
                      <a:alpha val="43137"/>
                    </a:srgbClr>
                  </a:outerShdw>
                </a:effectLst>
                <a:latin typeface="+mj-lt"/>
              </a:rPr>
              <a:t>Please…</a:t>
            </a:r>
          </a:p>
        </p:txBody>
      </p:sp>
      <p:sp>
        <p:nvSpPr>
          <p:cNvPr id="25603" name="Content Placeholder 2"/>
          <p:cNvSpPr>
            <a:spLocks noGrp="1"/>
          </p:cNvSpPr>
          <p:nvPr>
            <p:ph idx="1"/>
          </p:nvPr>
        </p:nvSpPr>
        <p:spPr bwMode="auto">
          <a:xfrm>
            <a:off x="1752600" y="1981200"/>
            <a:ext cx="69342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lnSpcReduction="10000"/>
          </a:bodyPr>
          <a:lstStyle/>
          <a:p>
            <a:r>
              <a:rPr lang="en-US" dirty="0" smtClean="0">
                <a:latin typeface="+mn-lt"/>
              </a:rPr>
              <a:t>If have IFEP or RFEP information from another school district fax to 9474 or send to Box 780 so we can update students records in </a:t>
            </a:r>
            <a:r>
              <a:rPr lang="en-US" dirty="0" err="1" smtClean="0">
                <a:latin typeface="+mn-lt"/>
              </a:rPr>
              <a:t>Zangle</a:t>
            </a:r>
            <a:endParaRPr lang="en-US" dirty="0" smtClean="0">
              <a:latin typeface="+mn-lt"/>
            </a:endParaRPr>
          </a:p>
          <a:p>
            <a:r>
              <a:rPr lang="en-US" dirty="0" smtClean="0">
                <a:latin typeface="+mn-lt"/>
              </a:rPr>
              <a:t>Make sure it is legible and has student local ID # (60912345)</a:t>
            </a:r>
          </a:p>
          <a:p>
            <a:r>
              <a:rPr lang="en-US" dirty="0" smtClean="0">
                <a:latin typeface="+mn-lt"/>
              </a:rPr>
              <a:t>If you need additional materials please fill out a request and fax to us </a:t>
            </a:r>
          </a:p>
          <a:p>
            <a:pPr algn="ctr">
              <a:buFontTx/>
              <a:buNone/>
            </a:pPr>
            <a:r>
              <a:rPr lang="en-US" sz="2000" dirty="0">
                <a:solidFill>
                  <a:srgbClr val="0066CC"/>
                </a:solidFill>
                <a:latin typeface="+mn-lt"/>
              </a:rPr>
              <a:t>http://www.scusd.edu/celdt</a:t>
            </a:r>
            <a:endParaRPr lang="en-US" sz="2000" dirty="0" smtClean="0">
              <a:solidFill>
                <a:srgbClr val="0066CC"/>
              </a:solidFill>
              <a:latin typeface="+mn-lt"/>
            </a:endParaRPr>
          </a:p>
        </p:txBody>
      </p:sp>
    </p:spTree>
    <p:extLst>
      <p:ext uri="{BB962C8B-B14F-4D97-AF65-F5344CB8AC3E}">
        <p14:creationId xmlns:p14="http://schemas.microsoft.com/office/powerpoint/2010/main" val="2452707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800" dirty="0" smtClean="0">
                <a:solidFill>
                  <a:srgbClr val="92D050"/>
                </a:solidFill>
                <a:latin typeface="+mn-lt"/>
              </a:rPr>
              <a:t>RFEPs</a:t>
            </a:r>
            <a:endParaRPr lang="en-US" sz="4800" dirty="0">
              <a:solidFill>
                <a:srgbClr val="92D050"/>
              </a:solidFill>
              <a:latin typeface="+mn-lt"/>
            </a:endParaRPr>
          </a:p>
        </p:txBody>
      </p:sp>
      <p:sp>
        <p:nvSpPr>
          <p:cNvPr id="3" name="Content Placeholder 2"/>
          <p:cNvSpPr>
            <a:spLocks noGrp="1"/>
          </p:cNvSpPr>
          <p:nvPr>
            <p:ph idx="1"/>
          </p:nvPr>
        </p:nvSpPr>
        <p:spPr/>
        <p:txBody>
          <a:bodyPr/>
          <a:lstStyle/>
          <a:p>
            <a:r>
              <a:rPr lang="en-US" dirty="0" smtClean="0">
                <a:latin typeface="+mn-lt"/>
              </a:rPr>
              <a:t>Get your paper work back to Multilingual ASAP for the March 1, 2013 reporting of RFEP students.</a:t>
            </a:r>
          </a:p>
          <a:p>
            <a:r>
              <a:rPr lang="en-US" dirty="0" smtClean="0">
                <a:latin typeface="+mn-lt"/>
              </a:rPr>
              <a:t>Affects pre-id on testing</a:t>
            </a:r>
          </a:p>
          <a:p>
            <a:r>
              <a:rPr lang="en-US" dirty="0" smtClean="0">
                <a:latin typeface="+mn-lt"/>
              </a:rPr>
              <a:t>Needs to be reported in CAL-PADS before students leave our district.</a:t>
            </a:r>
            <a:endParaRPr lang="en-US" dirty="0">
              <a:latin typeface="+mn-lt"/>
            </a:endParaRPr>
          </a:p>
        </p:txBody>
      </p:sp>
    </p:spTree>
    <p:extLst>
      <p:ext uri="{BB962C8B-B14F-4D97-AF65-F5344CB8AC3E}">
        <p14:creationId xmlns:p14="http://schemas.microsoft.com/office/powerpoint/2010/main" val="425178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92D050"/>
                </a:solidFill>
                <a:latin typeface="+mj-lt"/>
              </a:rPr>
              <a:t>SEND TO THE MOC</a:t>
            </a:r>
            <a:endParaRPr lang="en-US" dirty="0">
              <a:solidFill>
                <a:srgbClr val="92D050"/>
              </a:solidFill>
              <a:latin typeface="+mj-lt"/>
            </a:endParaRPr>
          </a:p>
        </p:txBody>
      </p:sp>
      <p:sp>
        <p:nvSpPr>
          <p:cNvPr id="3" name="Content Placeholder 2"/>
          <p:cNvSpPr>
            <a:spLocks noGrp="1"/>
          </p:cNvSpPr>
          <p:nvPr>
            <p:ph idx="1"/>
          </p:nvPr>
        </p:nvSpPr>
        <p:spPr/>
        <p:txBody>
          <a:bodyPr/>
          <a:lstStyle/>
          <a:p>
            <a:pPr>
              <a:buFont typeface="Wingdings" pitchFamily="2" charset="2"/>
              <a:buChar char="q"/>
            </a:pPr>
            <a:r>
              <a:rPr lang="en-US" dirty="0" smtClean="0">
                <a:latin typeface="+mn-lt"/>
              </a:rPr>
              <a:t>20 Group Identification Sheets (GIS)</a:t>
            </a:r>
          </a:p>
          <a:p>
            <a:pPr>
              <a:buFont typeface="Wingdings" pitchFamily="2" charset="2"/>
              <a:buChar char="q"/>
            </a:pPr>
            <a:endParaRPr lang="en-US" dirty="0">
              <a:latin typeface="+mn-lt"/>
            </a:endParaRPr>
          </a:p>
          <a:p>
            <a:pPr>
              <a:buFont typeface="Wingdings" pitchFamily="2" charset="2"/>
              <a:buChar char="q"/>
            </a:pPr>
            <a:r>
              <a:rPr lang="en-US" dirty="0" smtClean="0">
                <a:latin typeface="+mn-lt"/>
              </a:rPr>
              <a:t>Send via school mail to: Box 745</a:t>
            </a:r>
            <a:endParaRPr lang="en-US" dirty="0">
              <a:latin typeface="+mn-lt"/>
            </a:endParaRPr>
          </a:p>
        </p:txBody>
      </p:sp>
    </p:spTree>
    <p:extLst>
      <p:ext uri="{BB962C8B-B14F-4D97-AF65-F5344CB8AC3E}">
        <p14:creationId xmlns:p14="http://schemas.microsoft.com/office/powerpoint/2010/main" val="39808800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92D050"/>
                </a:solidFill>
                <a:latin typeface="+mj-lt"/>
              </a:rPr>
              <a:t>Resources for Training</a:t>
            </a:r>
            <a:endParaRPr lang="en-US" sz="3600" dirty="0">
              <a:solidFill>
                <a:srgbClr val="92D050"/>
              </a:solidFill>
              <a:latin typeface="+mj-lt"/>
            </a:endParaRPr>
          </a:p>
        </p:txBody>
      </p:sp>
      <p:sp>
        <p:nvSpPr>
          <p:cNvPr id="3" name="Content Placeholder 2"/>
          <p:cNvSpPr>
            <a:spLocks noGrp="1"/>
          </p:cNvSpPr>
          <p:nvPr>
            <p:ph idx="1"/>
          </p:nvPr>
        </p:nvSpPr>
        <p:spPr/>
        <p:txBody>
          <a:bodyPr/>
          <a:lstStyle/>
          <a:p>
            <a:pPr marL="0" indent="0">
              <a:buNone/>
            </a:pPr>
            <a:r>
              <a:rPr lang="en-US" dirty="0" smtClean="0">
                <a:latin typeface="Baskerville" pitchFamily="-109" charset="0"/>
                <a:hlinkClick r:id="rId2"/>
              </a:rPr>
              <a:t>www.</a:t>
            </a:r>
            <a:r>
              <a:rPr lang="en-US" dirty="0" smtClean="0">
                <a:solidFill>
                  <a:srgbClr val="92D050"/>
                </a:solidFill>
                <a:hlinkClick r:id="rId2"/>
              </a:rPr>
              <a:t>moodle.celdt.org</a:t>
            </a:r>
            <a:r>
              <a:rPr lang="en-US" dirty="0" smtClean="0">
                <a:solidFill>
                  <a:srgbClr val="92D050"/>
                </a:solidFill>
              </a:rPr>
              <a:t>  </a:t>
            </a:r>
            <a:endParaRPr lang="en-US" dirty="0" smtClean="0">
              <a:latin typeface="Baskerville" pitchFamily="-109" charset="0"/>
              <a:hlinkClick r:id="rId3"/>
            </a:endParaRPr>
          </a:p>
          <a:p>
            <a:pPr marL="0" indent="0">
              <a:buNone/>
            </a:pPr>
            <a:endParaRPr lang="en-US" dirty="0">
              <a:latin typeface="Baskerville" pitchFamily="-109" charset="0"/>
              <a:hlinkClick r:id="rId3"/>
            </a:endParaRPr>
          </a:p>
          <a:p>
            <a:pPr marL="0" indent="0">
              <a:buNone/>
            </a:pPr>
            <a:r>
              <a:rPr lang="en-US" dirty="0" smtClean="0">
                <a:latin typeface="Baskerville" pitchFamily="-109" charset="0"/>
                <a:hlinkClick r:id="rId3"/>
              </a:rPr>
              <a:t>http</a:t>
            </a:r>
            <a:r>
              <a:rPr lang="en-US" dirty="0">
                <a:latin typeface="Baskerville" pitchFamily="-109" charset="0"/>
                <a:hlinkClick r:id="rId3"/>
              </a:rPr>
              <a:t>://www.scusd.edu/celdt</a:t>
            </a:r>
            <a:r>
              <a:rPr lang="en-US" dirty="0">
                <a:latin typeface="Baskerville" pitchFamily="-109" charset="0"/>
              </a:rPr>
              <a:t> </a:t>
            </a:r>
          </a:p>
          <a:p>
            <a:pPr marL="0" indent="0">
              <a:buNone/>
            </a:pPr>
            <a:endParaRPr lang="en-US" dirty="0"/>
          </a:p>
        </p:txBody>
      </p:sp>
    </p:spTree>
    <p:extLst>
      <p:ext uri="{BB962C8B-B14F-4D97-AF65-F5344CB8AC3E}">
        <p14:creationId xmlns:p14="http://schemas.microsoft.com/office/powerpoint/2010/main" val="24413420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609600" y="533400"/>
            <a:ext cx="8077200" cy="523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defRPr/>
            </a:pPr>
            <a:endParaRPr lang="en-US" dirty="0">
              <a:solidFill>
                <a:srgbClr val="FFFFFF"/>
              </a:solidFill>
            </a:endParaRPr>
          </a:p>
        </p:txBody>
      </p:sp>
      <p:sp>
        <p:nvSpPr>
          <p:cNvPr id="29699" name="Vertical Text Placeholder 14"/>
          <p:cNvSpPr txBox="1">
            <a:spLocks/>
          </p:cNvSpPr>
          <p:nvPr/>
        </p:nvSpPr>
        <p:spPr bwMode="auto">
          <a:xfrm>
            <a:off x="1752600" y="1447800"/>
            <a:ext cx="7086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Impact" pitchFamily="-109" charset="0"/>
                <a:ea typeface="ＭＳ Ｐゴシック" pitchFamily="-109" charset="-128"/>
              </a:defRPr>
            </a:lvl1pPr>
            <a:lvl2pPr marL="742950" indent="-285750" eaLnBrk="0" hangingPunct="0">
              <a:defRPr sz="2800">
                <a:solidFill>
                  <a:schemeClr val="tx1"/>
                </a:solidFill>
                <a:latin typeface="Impact" pitchFamily="-109" charset="0"/>
                <a:ea typeface="ＭＳ Ｐゴシック" pitchFamily="-109" charset="-128"/>
              </a:defRPr>
            </a:lvl2pPr>
            <a:lvl3pPr marL="1143000" indent="-228600" eaLnBrk="0" hangingPunct="0">
              <a:defRPr sz="2800">
                <a:solidFill>
                  <a:schemeClr val="tx1"/>
                </a:solidFill>
                <a:latin typeface="Impact" pitchFamily="-109" charset="0"/>
                <a:ea typeface="ＭＳ Ｐゴシック" pitchFamily="-109" charset="-128"/>
              </a:defRPr>
            </a:lvl3pPr>
            <a:lvl4pPr marL="1600200" indent="-228600" eaLnBrk="0" hangingPunct="0">
              <a:defRPr sz="2800">
                <a:solidFill>
                  <a:schemeClr val="tx1"/>
                </a:solidFill>
                <a:latin typeface="Impact" pitchFamily="-109" charset="0"/>
                <a:ea typeface="ＭＳ Ｐゴシック" pitchFamily="-109" charset="-128"/>
              </a:defRPr>
            </a:lvl4pPr>
            <a:lvl5pPr marL="2057400" indent="-228600" eaLnBrk="0" hangingPunct="0">
              <a:defRPr sz="2800">
                <a:solidFill>
                  <a:schemeClr val="tx1"/>
                </a:solidFill>
                <a:latin typeface="Impact" pitchFamily="-109" charset="0"/>
                <a:ea typeface="ＭＳ Ｐゴシック" pitchFamily="-109" charset="-128"/>
              </a:defRPr>
            </a:lvl5pPr>
            <a:lvl6pPr marL="2514600" indent="-228600" eaLnBrk="0" fontAlgn="base" hangingPunct="0">
              <a:spcBef>
                <a:spcPct val="0"/>
              </a:spcBef>
              <a:spcAft>
                <a:spcPct val="0"/>
              </a:spcAft>
              <a:defRPr sz="2800">
                <a:solidFill>
                  <a:schemeClr val="tx1"/>
                </a:solidFill>
                <a:latin typeface="Impact" pitchFamily="-109" charset="0"/>
                <a:ea typeface="ＭＳ Ｐゴシック" pitchFamily="-109" charset="-128"/>
              </a:defRPr>
            </a:lvl6pPr>
            <a:lvl7pPr marL="2971800" indent="-228600" eaLnBrk="0" fontAlgn="base" hangingPunct="0">
              <a:spcBef>
                <a:spcPct val="0"/>
              </a:spcBef>
              <a:spcAft>
                <a:spcPct val="0"/>
              </a:spcAft>
              <a:defRPr sz="2800">
                <a:solidFill>
                  <a:schemeClr val="tx1"/>
                </a:solidFill>
                <a:latin typeface="Impact" pitchFamily="-109" charset="0"/>
                <a:ea typeface="ＭＳ Ｐゴシック" pitchFamily="-109" charset="-128"/>
              </a:defRPr>
            </a:lvl7pPr>
            <a:lvl8pPr marL="3429000" indent="-228600" eaLnBrk="0" fontAlgn="base" hangingPunct="0">
              <a:spcBef>
                <a:spcPct val="0"/>
              </a:spcBef>
              <a:spcAft>
                <a:spcPct val="0"/>
              </a:spcAft>
              <a:defRPr sz="2800">
                <a:solidFill>
                  <a:schemeClr val="tx1"/>
                </a:solidFill>
                <a:latin typeface="Impact" pitchFamily="-109" charset="0"/>
                <a:ea typeface="ＭＳ Ｐゴシック" pitchFamily="-109" charset="-128"/>
              </a:defRPr>
            </a:lvl8pPr>
            <a:lvl9pPr marL="3886200" indent="-228600" eaLnBrk="0" fontAlgn="base" hangingPunct="0">
              <a:spcBef>
                <a:spcPct val="0"/>
              </a:spcBef>
              <a:spcAft>
                <a:spcPct val="0"/>
              </a:spcAft>
              <a:defRPr sz="2800">
                <a:solidFill>
                  <a:schemeClr val="tx1"/>
                </a:solidFill>
                <a:latin typeface="Impact" pitchFamily="-109" charset="0"/>
                <a:ea typeface="ＭＳ Ｐゴシック" pitchFamily="-109" charset="-128"/>
              </a:defRPr>
            </a:lvl9pPr>
          </a:lstStyle>
          <a:p>
            <a:pPr>
              <a:lnSpc>
                <a:spcPct val="80000"/>
              </a:lnSpc>
              <a:spcBef>
                <a:spcPct val="20000"/>
              </a:spcBef>
              <a:spcAft>
                <a:spcPts val="600"/>
              </a:spcAft>
              <a:buFontTx/>
              <a:buChar char="•"/>
            </a:pPr>
            <a:endParaRPr lang="en-US" sz="1800">
              <a:latin typeface="Arial" charset="0"/>
            </a:endParaRPr>
          </a:p>
        </p:txBody>
      </p:sp>
      <p:sp>
        <p:nvSpPr>
          <p:cNvPr id="27652" name="Title 3"/>
          <p:cNvSpPr>
            <a:spLocks noGrp="1"/>
          </p:cNvSpPr>
          <p:nvPr>
            <p:ph type="title"/>
          </p:nvPr>
        </p:nvSpPr>
        <p:spPr bwMode="auto">
          <a:xfrm>
            <a:off x="1371600" y="1143000"/>
            <a:ext cx="7772400" cy="762000"/>
          </a:xfrm>
          <a:ln>
            <a:miter lim="800000"/>
            <a:headEnd/>
            <a:tailEnd/>
          </a:ln>
        </p:spPr>
        <p:txBody>
          <a:bodyPr wrap="square" lIns="91440" tIns="45720" rIns="91440" bIns="45720" numCol="1" anchor="t" anchorCtr="0" compatLnSpc="1">
            <a:prstTxWarp prst="textNoShape">
              <a:avLst/>
            </a:prstTxWarp>
          </a:bodyPr>
          <a:lstStyle/>
          <a:p>
            <a:pPr algn="l">
              <a:defRPr/>
            </a:pPr>
            <a:r>
              <a:rPr lang="en-US" sz="3200" b="1" dirty="0" smtClean="0">
                <a:solidFill>
                  <a:srgbClr val="92D050"/>
                </a:solidFill>
                <a:effectLst>
                  <a:outerShdw blurRad="38100" dist="38100" dir="2700000" algn="tl">
                    <a:srgbClr val="000000">
                      <a:alpha val="43137"/>
                    </a:srgbClr>
                  </a:outerShdw>
                </a:effectLst>
                <a:latin typeface="+mn-lt"/>
              </a:rPr>
              <a:t>Available Upon Request Only</a:t>
            </a:r>
          </a:p>
        </p:txBody>
      </p:sp>
      <p:sp>
        <p:nvSpPr>
          <p:cNvPr id="29701" name="Content Placeholder 4"/>
          <p:cNvSpPr>
            <a:spLocks noGrp="1"/>
          </p:cNvSpPr>
          <p:nvPr>
            <p:ph idx="1"/>
          </p:nvPr>
        </p:nvSpPr>
        <p:spPr bwMode="auto">
          <a:xfrm>
            <a:off x="1905000" y="21336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a:buNone/>
            </a:pPr>
            <a:r>
              <a:rPr lang="en-US" dirty="0" smtClean="0">
                <a:latin typeface="+mj-lt"/>
              </a:rPr>
              <a:t>Speaking Audio CD</a:t>
            </a:r>
          </a:p>
          <a:p>
            <a:pPr marL="0" indent="0" algn="ctr">
              <a:buNone/>
            </a:pPr>
            <a:endParaRPr lang="en-US" dirty="0" smtClean="0">
              <a:latin typeface="+mj-lt"/>
            </a:endParaRPr>
          </a:p>
          <a:p>
            <a:pPr marL="0" indent="0" algn="ctr">
              <a:buNone/>
            </a:pPr>
            <a:r>
              <a:rPr lang="en-US" dirty="0" smtClean="0">
                <a:latin typeface="+mj-lt"/>
              </a:rPr>
              <a:t>Training Video</a:t>
            </a:r>
          </a:p>
          <a:p>
            <a:endParaRPr lang="en-US" dirty="0" smtClean="0"/>
          </a:p>
          <a:p>
            <a:endParaRPr lang="en-US" dirty="0" smtClean="0"/>
          </a:p>
          <a:p>
            <a:endParaRPr lang="en-US" dirty="0" smtClean="0"/>
          </a:p>
          <a:p>
            <a:endParaRPr lang="en-US" dirty="0" smtClean="0"/>
          </a:p>
          <a:p>
            <a:pPr>
              <a:buFontTx/>
              <a:buNone/>
            </a:pPr>
            <a:endParaRPr lang="en-US" dirty="0" smtClean="0"/>
          </a:p>
        </p:txBody>
      </p:sp>
    </p:spTree>
    <p:extLst>
      <p:ext uri="{BB962C8B-B14F-4D97-AF65-F5344CB8AC3E}">
        <p14:creationId xmlns:p14="http://schemas.microsoft.com/office/powerpoint/2010/main" val="229519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124930"/>
                                        </p:tgtEl>
                                        <p:attrNameLst>
                                          <p:attrName>style.visibility</p:attrName>
                                        </p:attrNameLst>
                                      </p:cBhvr>
                                      <p:to>
                                        <p:strVal val="visible"/>
                                      </p:to>
                                    </p:set>
                                    <p:anim calcmode="lin" valueType="num">
                                      <p:cBhvr>
                                        <p:cTn id="7" dur="500" fill="hold"/>
                                        <p:tgtEl>
                                          <p:spTgt spid="12493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493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493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49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92D050"/>
                </a:solidFill>
                <a:latin typeface="+mj-lt"/>
              </a:rPr>
              <a:t>Incoming Kindergarteners </a:t>
            </a:r>
            <a:endParaRPr lang="en-US" dirty="0">
              <a:solidFill>
                <a:srgbClr val="92D050"/>
              </a:solidFill>
              <a:latin typeface="+mj-lt"/>
            </a:endParaRPr>
          </a:p>
        </p:txBody>
      </p:sp>
      <p:sp>
        <p:nvSpPr>
          <p:cNvPr id="3" name="Content Placeholder 2"/>
          <p:cNvSpPr>
            <a:spLocks noGrp="1"/>
          </p:cNvSpPr>
          <p:nvPr>
            <p:ph idx="1"/>
          </p:nvPr>
        </p:nvSpPr>
        <p:spPr/>
        <p:txBody>
          <a:bodyPr/>
          <a:lstStyle/>
          <a:p>
            <a:pPr>
              <a:buFont typeface="Wingdings" pitchFamily="2" charset="2"/>
              <a:buChar char="q"/>
            </a:pPr>
            <a:r>
              <a:rPr lang="en-US" dirty="0" smtClean="0">
                <a:latin typeface="+mn-lt"/>
              </a:rPr>
              <a:t>Due to the errors in the scoring tables, the MOC could not score tests</a:t>
            </a:r>
          </a:p>
          <a:p>
            <a:pPr>
              <a:buFont typeface="Wingdings" pitchFamily="2" charset="2"/>
              <a:buChar char="q"/>
            </a:pPr>
            <a:r>
              <a:rPr lang="en-US" dirty="0" smtClean="0">
                <a:latin typeface="+mn-lt"/>
              </a:rPr>
              <a:t>Scoring will be done by EDS</a:t>
            </a:r>
          </a:p>
          <a:p>
            <a:pPr>
              <a:buFont typeface="Wingdings" pitchFamily="2" charset="2"/>
              <a:buChar char="q"/>
            </a:pPr>
            <a:r>
              <a:rPr lang="en-US" dirty="0" smtClean="0">
                <a:latin typeface="+mn-lt"/>
              </a:rPr>
              <a:t>Pre-id</a:t>
            </a:r>
            <a:endParaRPr lang="en-US" dirty="0">
              <a:latin typeface="+mn-lt"/>
            </a:endParaRPr>
          </a:p>
        </p:txBody>
      </p:sp>
      <p:pic>
        <p:nvPicPr>
          <p:cNvPr id="2050" name="Picture 2" descr="C:\Documents and Settings\melody-hartman\Local Settings\Temporary Internet Files\Content.IE5\NR9RK2OT\MP90044852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343400"/>
            <a:ext cx="13716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7629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rgbClr val="92D050"/>
                </a:solidFill>
                <a:latin typeface="+mn-lt"/>
              </a:rPr>
              <a:t>Pre-Id Labels</a:t>
            </a:r>
            <a:endParaRPr lang="en-US" sz="3600" dirty="0">
              <a:solidFill>
                <a:srgbClr val="92D050"/>
              </a:solidFill>
              <a:latin typeface="+mn-lt"/>
            </a:endParaRPr>
          </a:p>
        </p:txBody>
      </p:sp>
      <p:sp>
        <p:nvSpPr>
          <p:cNvPr id="3" name="Content Placeholder 2"/>
          <p:cNvSpPr>
            <a:spLocks noGrp="1"/>
          </p:cNvSpPr>
          <p:nvPr>
            <p:ph idx="1"/>
          </p:nvPr>
        </p:nvSpPr>
        <p:spPr/>
        <p:txBody>
          <a:bodyPr/>
          <a:lstStyle/>
          <a:p>
            <a:r>
              <a:rPr lang="en-US" dirty="0" smtClean="0">
                <a:latin typeface="+mn-lt"/>
              </a:rPr>
              <a:t>Labels will not be ordered until</a:t>
            </a:r>
          </a:p>
          <a:p>
            <a:pPr marL="0" indent="0" algn="ctr">
              <a:buNone/>
            </a:pPr>
            <a:r>
              <a:rPr lang="en-US" sz="3600" dirty="0" smtClean="0">
                <a:latin typeface="+mn-lt"/>
              </a:rPr>
              <a:t> </a:t>
            </a:r>
            <a:r>
              <a:rPr lang="en-US" sz="3600" b="1" dirty="0" smtClean="0">
                <a:solidFill>
                  <a:srgbClr val="92D050"/>
                </a:solidFill>
                <a:latin typeface="+mn-lt"/>
              </a:rPr>
              <a:t>September 10</a:t>
            </a:r>
          </a:p>
          <a:p>
            <a:r>
              <a:rPr lang="en-US" dirty="0" smtClean="0">
                <a:latin typeface="+mn-lt"/>
              </a:rPr>
              <a:t>You may still test students</a:t>
            </a:r>
          </a:p>
          <a:p>
            <a:pPr lvl="1"/>
            <a:r>
              <a:rPr lang="en-US" dirty="0" smtClean="0">
                <a:latin typeface="+mn-lt"/>
              </a:rPr>
              <a:t>Write their </a:t>
            </a:r>
            <a:r>
              <a:rPr lang="en-US" b="1" dirty="0" smtClean="0">
                <a:solidFill>
                  <a:srgbClr val="92D050"/>
                </a:solidFill>
                <a:latin typeface="+mn-lt"/>
              </a:rPr>
              <a:t>name</a:t>
            </a:r>
            <a:r>
              <a:rPr lang="en-US" dirty="0" smtClean="0">
                <a:solidFill>
                  <a:srgbClr val="92D050"/>
                </a:solidFill>
                <a:latin typeface="+mn-lt"/>
              </a:rPr>
              <a:t> </a:t>
            </a:r>
            <a:r>
              <a:rPr lang="en-US" dirty="0" smtClean="0">
                <a:latin typeface="+mn-lt"/>
              </a:rPr>
              <a:t>on answer sheets and </a:t>
            </a:r>
            <a:r>
              <a:rPr lang="en-US" b="1" dirty="0" smtClean="0">
                <a:solidFill>
                  <a:srgbClr val="92D050"/>
                </a:solidFill>
                <a:latin typeface="+mn-lt"/>
              </a:rPr>
              <a:t>date completed</a:t>
            </a:r>
          </a:p>
          <a:p>
            <a:pPr lvl="1"/>
            <a:r>
              <a:rPr lang="en-US" dirty="0" smtClean="0">
                <a:latin typeface="+mn-lt"/>
              </a:rPr>
              <a:t>Pre-Id labels should arrive beginning of October</a:t>
            </a:r>
            <a:endParaRPr lang="en-US" dirty="0">
              <a:latin typeface="+mn-lt"/>
            </a:endParaRPr>
          </a:p>
        </p:txBody>
      </p:sp>
    </p:spTree>
    <p:extLst>
      <p:ext uri="{BB962C8B-B14F-4D97-AF65-F5344CB8AC3E}">
        <p14:creationId xmlns:p14="http://schemas.microsoft.com/office/powerpoint/2010/main" val="696790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solidFill>
                  <a:srgbClr val="92D050"/>
                </a:solidFill>
                <a:latin typeface="+mj-lt"/>
              </a:rPr>
              <a:t>What’s New for 2012-2013?</a:t>
            </a:r>
            <a:endParaRPr lang="en-US" dirty="0">
              <a:solidFill>
                <a:srgbClr val="92D050"/>
              </a:solidFill>
              <a:latin typeface="+mj-lt"/>
            </a:endParaRPr>
          </a:p>
        </p:txBody>
      </p:sp>
      <p:sp>
        <p:nvSpPr>
          <p:cNvPr id="5" name="Content Placeholder 4"/>
          <p:cNvSpPr>
            <a:spLocks noGrp="1"/>
          </p:cNvSpPr>
          <p:nvPr>
            <p:ph idx="1"/>
          </p:nvPr>
        </p:nvSpPr>
        <p:spPr>
          <a:xfrm>
            <a:off x="1371600" y="1905000"/>
            <a:ext cx="7315200" cy="4724400"/>
          </a:xfrm>
        </p:spPr>
        <p:txBody>
          <a:bodyPr>
            <a:noAutofit/>
          </a:bodyPr>
          <a:lstStyle/>
          <a:p>
            <a:pPr marL="0" indent="0" algn="just">
              <a:spcBef>
                <a:spcPts val="0"/>
              </a:spcBef>
              <a:buNone/>
            </a:pPr>
            <a:r>
              <a:rPr lang="en-US" sz="1500" b="1" dirty="0" smtClean="0">
                <a:latin typeface="+mn-lt"/>
              </a:rPr>
              <a:t>EXAMINER’S MANUAL</a:t>
            </a:r>
          </a:p>
          <a:p>
            <a:pPr algn="just">
              <a:spcBef>
                <a:spcPts val="0"/>
              </a:spcBef>
              <a:buFont typeface="Wingdings" pitchFamily="2" charset="2"/>
              <a:buChar char="q"/>
            </a:pPr>
            <a:r>
              <a:rPr lang="en-US" sz="1500" dirty="0" smtClean="0">
                <a:latin typeface="+mn-lt"/>
              </a:rPr>
              <a:t>The “</a:t>
            </a:r>
            <a:r>
              <a:rPr lang="en-US" sz="1500" b="1" dirty="0" smtClean="0">
                <a:latin typeface="+mn-lt"/>
              </a:rPr>
              <a:t>Before Testing</a:t>
            </a:r>
            <a:r>
              <a:rPr lang="en-US" sz="1500" dirty="0" smtClean="0">
                <a:latin typeface="+mn-lt"/>
              </a:rPr>
              <a:t>” directions </a:t>
            </a:r>
            <a:r>
              <a:rPr lang="en-US" sz="1500" b="1" dirty="0" smtClean="0">
                <a:latin typeface="+mn-lt"/>
              </a:rPr>
              <a:t>Under “Administering the Test</a:t>
            </a:r>
            <a:r>
              <a:rPr lang="en-US" sz="1500" dirty="0" smtClean="0">
                <a:latin typeface="+mn-lt"/>
              </a:rPr>
              <a:t>” now include the following direction:  “</a:t>
            </a:r>
            <a:r>
              <a:rPr lang="en-US" sz="1500" b="1" dirty="0" smtClean="0">
                <a:solidFill>
                  <a:srgbClr val="FF0000"/>
                </a:solidFill>
                <a:latin typeface="+mn-lt"/>
              </a:rPr>
              <a:t>Remove or cover information displayed on bulletin boards, whiteboards, or charts that could be used by students to help answer test questions.</a:t>
            </a:r>
          </a:p>
          <a:p>
            <a:pPr algn="just">
              <a:spcBef>
                <a:spcPts val="0"/>
              </a:spcBef>
              <a:buFont typeface="Wingdings" pitchFamily="2" charset="2"/>
              <a:buChar char="q"/>
            </a:pPr>
            <a:r>
              <a:rPr lang="en-US" sz="1500" dirty="0" smtClean="0">
                <a:latin typeface="+mn-lt"/>
              </a:rPr>
              <a:t>For the Writing and Speaking domains, directions have been added to the Examiner’s Manuals to remind students to </a:t>
            </a:r>
            <a:r>
              <a:rPr lang="en-US" sz="1500" b="1" dirty="0" smtClean="0">
                <a:latin typeface="+mn-lt"/>
              </a:rPr>
              <a:t>provide responses in English</a:t>
            </a:r>
            <a:r>
              <a:rPr lang="en-US" sz="1500" dirty="0" smtClean="0">
                <a:latin typeface="+mn-lt"/>
              </a:rPr>
              <a:t>.</a:t>
            </a:r>
          </a:p>
          <a:p>
            <a:pPr algn="just">
              <a:spcBef>
                <a:spcPts val="0"/>
              </a:spcBef>
              <a:buFont typeface="Wingdings" pitchFamily="2" charset="2"/>
              <a:buChar char="q"/>
            </a:pPr>
            <a:r>
              <a:rPr lang="en-US" sz="1500" dirty="0" smtClean="0">
                <a:latin typeface="+mn-lt"/>
              </a:rPr>
              <a:t>For each of the </a:t>
            </a:r>
            <a:r>
              <a:rPr lang="en-US" sz="1500" b="1" dirty="0" smtClean="0">
                <a:latin typeface="+mn-lt"/>
              </a:rPr>
              <a:t>Oral Vocabulary, Speech Functions, and Choose and Give Reasons Speaking</a:t>
            </a:r>
            <a:r>
              <a:rPr lang="en-US" sz="1500" dirty="0" smtClean="0">
                <a:latin typeface="+mn-lt"/>
              </a:rPr>
              <a:t> components, an excerpt from Table 4, Test Administration Procedures, has been included in the directions.  The excerpts include the information about practice items, repeating a question, and prompting.</a:t>
            </a:r>
          </a:p>
          <a:p>
            <a:pPr algn="just">
              <a:spcBef>
                <a:spcPts val="0"/>
              </a:spcBef>
              <a:buFont typeface="Wingdings" pitchFamily="2" charset="2"/>
              <a:buChar char="q"/>
            </a:pPr>
            <a:r>
              <a:rPr lang="en-US" sz="1500" dirty="0" smtClean="0">
                <a:latin typeface="+mn-lt"/>
              </a:rPr>
              <a:t>The </a:t>
            </a:r>
            <a:r>
              <a:rPr lang="en-US" sz="1500" b="1" dirty="0" smtClean="0">
                <a:latin typeface="+mn-lt"/>
              </a:rPr>
              <a:t>Writing section of the Student Score Sheet </a:t>
            </a:r>
            <a:r>
              <a:rPr lang="en-US" sz="1500" dirty="0" smtClean="0">
                <a:latin typeface="+mn-lt"/>
              </a:rPr>
              <a:t>has been modified.  For Writing Sentences, there is now a space to enter one total score rather than a score for each of the four sentences.  For Writing Short Compositions, the space to record the item number has been removed.</a:t>
            </a:r>
          </a:p>
          <a:p>
            <a:pPr algn="just">
              <a:spcBef>
                <a:spcPts val="0"/>
              </a:spcBef>
              <a:buFont typeface="Wingdings" pitchFamily="2" charset="2"/>
              <a:buChar char="q"/>
            </a:pPr>
            <a:r>
              <a:rPr lang="en-US" sz="1500" dirty="0" smtClean="0">
                <a:latin typeface="+mn-lt"/>
              </a:rPr>
              <a:t>Scoring – </a:t>
            </a:r>
            <a:r>
              <a:rPr lang="en-US" sz="1500" b="1" dirty="0" smtClean="0">
                <a:latin typeface="+mn-lt"/>
              </a:rPr>
              <a:t>Clarifications</a:t>
            </a:r>
            <a:r>
              <a:rPr lang="en-US" sz="1500" dirty="0" smtClean="0">
                <a:latin typeface="+mn-lt"/>
              </a:rPr>
              <a:t> have been made to the 4-picture Narrative, Writing Sentences, and Writing Short Compositions rubrics, and a change has been made to the </a:t>
            </a:r>
            <a:r>
              <a:rPr lang="en-US" sz="1500" b="1" dirty="0" smtClean="0">
                <a:latin typeface="+mn-lt"/>
              </a:rPr>
              <a:t>Oral Vocabulary Scoring Guidelines (singular vs. plural)</a:t>
            </a:r>
            <a:endParaRPr lang="en-US" sz="1500" b="1" dirty="0">
              <a:latin typeface="+mn-lt"/>
            </a:endParaRPr>
          </a:p>
        </p:txBody>
      </p:sp>
    </p:spTree>
    <p:extLst>
      <p:ext uri="{BB962C8B-B14F-4D97-AF65-F5344CB8AC3E}">
        <p14:creationId xmlns:p14="http://schemas.microsoft.com/office/powerpoint/2010/main" val="21456358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7543800" cy="762000"/>
          </a:xfrm>
        </p:spPr>
        <p:txBody>
          <a:bodyPr>
            <a:normAutofit/>
          </a:bodyPr>
          <a:lstStyle/>
          <a:p>
            <a:pPr algn="l"/>
            <a:r>
              <a:rPr lang="en-US" dirty="0" smtClean="0">
                <a:solidFill>
                  <a:srgbClr val="92D050"/>
                </a:solidFill>
                <a:latin typeface="+mj-lt"/>
              </a:rPr>
              <a:t>HOW TO FIND EL STUDENTS IN ZANGLE</a:t>
            </a:r>
            <a:endParaRPr lang="en-US" dirty="0">
              <a:solidFill>
                <a:srgbClr val="92D050"/>
              </a:solidFill>
              <a:latin typeface="+mj-lt"/>
            </a:endParaRPr>
          </a:p>
        </p:txBody>
      </p:sp>
      <p:sp>
        <p:nvSpPr>
          <p:cNvPr id="3" name="Content Placeholder 2"/>
          <p:cNvSpPr>
            <a:spLocks noGrp="1"/>
          </p:cNvSpPr>
          <p:nvPr>
            <p:ph idx="1"/>
          </p:nvPr>
        </p:nvSpPr>
        <p:spPr/>
        <p:txBody>
          <a:bodyPr/>
          <a:lstStyle/>
          <a:p>
            <a:pPr marL="0" indent="0">
              <a:buNone/>
            </a:pPr>
            <a:r>
              <a:rPr lang="en-US" dirty="0" smtClean="0">
                <a:latin typeface="+mn-lt"/>
              </a:rPr>
              <a:t>List of students and proficiency levels</a:t>
            </a:r>
          </a:p>
          <a:p>
            <a:pPr marL="0" indent="0">
              <a:buNone/>
            </a:pPr>
            <a:r>
              <a:rPr lang="en-US" dirty="0" err="1" smtClean="0">
                <a:latin typeface="+mn-lt"/>
              </a:rPr>
              <a:t>Els</a:t>
            </a:r>
            <a:r>
              <a:rPr lang="en-US" dirty="0" smtClean="0">
                <a:latin typeface="+mn-lt"/>
              </a:rPr>
              <a:t> without proficiency levels</a:t>
            </a:r>
          </a:p>
          <a:p>
            <a:pPr marL="0" indent="0">
              <a:buNone/>
            </a:pPr>
            <a:r>
              <a:rPr lang="en-US" dirty="0" smtClean="0">
                <a:latin typeface="+mn-lt"/>
              </a:rPr>
              <a:t>EOs with proficiency levels</a:t>
            </a:r>
            <a:endParaRPr lang="en-US" dirty="0">
              <a:latin typeface="+mn-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581400"/>
            <a:ext cx="13716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4134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7315200" cy="762000"/>
          </a:xfrm>
        </p:spPr>
        <p:txBody>
          <a:bodyPr>
            <a:normAutofit fontScale="90000"/>
          </a:bodyPr>
          <a:lstStyle/>
          <a:p>
            <a:pPr algn="l"/>
            <a:r>
              <a:rPr lang="en-US" dirty="0" smtClean="0">
                <a:solidFill>
                  <a:srgbClr val="92D050"/>
                </a:solidFill>
                <a:latin typeface="+mj-lt"/>
              </a:rPr>
              <a:t>WHERE TO FIND EL STUDENTS DEMOGRAPHIC INFORMATION IN ZANGLE</a:t>
            </a:r>
            <a:endParaRPr lang="en-US" dirty="0">
              <a:solidFill>
                <a:srgbClr val="92D050"/>
              </a:solidFill>
              <a:latin typeface="+mj-lt"/>
            </a:endParaRPr>
          </a:p>
        </p:txBody>
      </p:sp>
      <p:sp>
        <p:nvSpPr>
          <p:cNvPr id="3" name="Content Placeholder 2"/>
          <p:cNvSpPr>
            <a:spLocks noGrp="1"/>
          </p:cNvSpPr>
          <p:nvPr>
            <p:ph idx="1"/>
          </p:nvPr>
        </p:nvSpPr>
        <p:spPr>
          <a:xfrm>
            <a:off x="1371600" y="1905000"/>
            <a:ext cx="7696200" cy="4724400"/>
          </a:xfrm>
        </p:spPr>
        <p:txBody>
          <a:bodyPr/>
          <a:lstStyle/>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8803508"/>
              </p:ext>
            </p:extLst>
          </p:nvPr>
        </p:nvGraphicFramePr>
        <p:xfrm>
          <a:off x="1905000" y="2133600"/>
          <a:ext cx="5316537" cy="4064000"/>
        </p:xfrm>
        <a:graphic>
          <a:graphicData uri="http://schemas.openxmlformats.org/presentationml/2006/ole">
            <mc:AlternateContent xmlns:mc="http://schemas.openxmlformats.org/markup-compatibility/2006">
              <mc:Choice xmlns:v="urn:schemas-microsoft-com:vml" Requires="v">
                <p:oleObj spid="_x0000_s1054" name="Document" r:id="rId3" imgW="9152158" imgH="6996398" progId="Word.Document.12">
                  <p:embed/>
                </p:oleObj>
              </mc:Choice>
              <mc:Fallback>
                <p:oleObj name="Document" r:id="rId3" imgW="9152158" imgH="6996398" progId="Word.Document.12">
                  <p:embed/>
                  <p:pic>
                    <p:nvPicPr>
                      <p:cNvPr id="0" name=""/>
                      <p:cNvPicPr/>
                      <p:nvPr/>
                    </p:nvPicPr>
                    <p:blipFill>
                      <a:blip r:embed="rId4"/>
                      <a:stretch>
                        <a:fillRect/>
                      </a:stretch>
                    </p:blipFill>
                    <p:spPr>
                      <a:xfrm>
                        <a:off x="1905000" y="2133600"/>
                        <a:ext cx="5316537" cy="4064000"/>
                      </a:xfrm>
                      <a:prstGeom prst="rect">
                        <a:avLst/>
                      </a:prstGeom>
                    </p:spPr>
                  </p:pic>
                </p:oleObj>
              </mc:Fallback>
            </mc:AlternateContent>
          </a:graphicData>
        </a:graphic>
      </p:graphicFrame>
    </p:spTree>
    <p:extLst>
      <p:ext uri="{BB962C8B-B14F-4D97-AF65-F5344CB8AC3E}">
        <p14:creationId xmlns:p14="http://schemas.microsoft.com/office/powerpoint/2010/main" val="14344710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066800"/>
            <a:ext cx="7772400" cy="762000"/>
          </a:xfrm>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88178301"/>
              </p:ext>
            </p:extLst>
          </p:nvPr>
        </p:nvGraphicFramePr>
        <p:xfrm>
          <a:off x="1371600" y="1371600"/>
          <a:ext cx="7218363" cy="8132763"/>
        </p:xfrm>
        <a:graphic>
          <a:graphicData uri="http://schemas.openxmlformats.org/presentationml/2006/ole">
            <mc:AlternateContent xmlns:mc="http://schemas.openxmlformats.org/markup-compatibility/2006">
              <mc:Choice xmlns:v="urn:schemas-microsoft-com:vml" Requires="v">
                <p:oleObj spid="_x0000_s2066" name="Document" r:id="rId3" imgW="6498636" imgH="7792083" progId="Word.Document.12">
                  <p:embed/>
                </p:oleObj>
              </mc:Choice>
              <mc:Fallback>
                <p:oleObj name="Document" r:id="rId3" imgW="6498636" imgH="7792083" progId="Word.Document.12">
                  <p:embed/>
                  <p:pic>
                    <p:nvPicPr>
                      <p:cNvPr id="0" name=""/>
                      <p:cNvPicPr/>
                      <p:nvPr/>
                    </p:nvPicPr>
                    <p:blipFill>
                      <a:blip r:embed="rId4"/>
                      <a:stretch>
                        <a:fillRect/>
                      </a:stretch>
                    </p:blipFill>
                    <p:spPr>
                      <a:xfrm>
                        <a:off x="1371600" y="1371600"/>
                        <a:ext cx="7218363" cy="8132763"/>
                      </a:xfrm>
                      <a:prstGeom prst="rect">
                        <a:avLst/>
                      </a:prstGeom>
                    </p:spPr>
                  </p:pic>
                </p:oleObj>
              </mc:Fallback>
            </mc:AlternateContent>
          </a:graphicData>
        </a:graphic>
      </p:graphicFrame>
    </p:spTree>
    <p:extLst>
      <p:ext uri="{BB962C8B-B14F-4D97-AF65-F5344CB8AC3E}">
        <p14:creationId xmlns:p14="http://schemas.microsoft.com/office/powerpoint/2010/main" val="39332140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1447800" y="1219200"/>
            <a:ext cx="8077200"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defRPr/>
            </a:pPr>
            <a:r>
              <a:rPr lang="en-US" sz="3200" b="1" dirty="0">
                <a:solidFill>
                  <a:srgbClr val="92D050"/>
                </a:solidFill>
                <a:effectLst>
                  <a:outerShdw blurRad="38100" dist="38100" dir="2700000" algn="tl">
                    <a:srgbClr val="000000">
                      <a:alpha val="43137"/>
                    </a:srgbClr>
                  </a:outerShdw>
                </a:effectLst>
              </a:rPr>
              <a:t>Questions and Comments</a:t>
            </a:r>
          </a:p>
        </p:txBody>
      </p:sp>
      <p:sp>
        <p:nvSpPr>
          <p:cNvPr id="2" name="Content Placeholder 1"/>
          <p:cNvSpPr>
            <a:spLocks noGrp="1"/>
          </p:cNvSpPr>
          <p:nvPr>
            <p:ph/>
          </p:nvPr>
        </p:nvSpPr>
        <p:spPr>
          <a:xfrm>
            <a:off x="609600" y="1874836"/>
            <a:ext cx="8229600" cy="4983164"/>
          </a:xfrm>
        </p:spPr>
        <p:txBody>
          <a:bodyPr/>
          <a:lstStyle/>
          <a:p>
            <a:endParaRPr lang="en-US" dirty="0"/>
          </a:p>
        </p:txBody>
      </p:sp>
      <p:pic>
        <p:nvPicPr>
          <p:cNvPr id="3075" name="Picture 3" descr="C:\Documents and Settings\melody-hartman\Local Settings\Temporary Internet Files\Content.IE5\NPLB1FTB\MC90044190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072217"/>
            <a:ext cx="1520825" cy="17970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Documents and Settings\melody-hartman\Local Settings\Temporary Internet Files\Content.IE5\E0SLDNOO\MC90044193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3886200"/>
            <a:ext cx="1978025" cy="190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4984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0"/>
                                  </p:stCondLst>
                                  <p:iterate type="lt">
                                    <p:tmPct val="10000"/>
                                  </p:iterate>
                                  <p:childTnLst>
                                    <p:set>
                                      <p:cBhvr>
                                        <p:cTn id="6" dur="1" fill="hold">
                                          <p:stCondLst>
                                            <p:cond delay="0"/>
                                          </p:stCondLst>
                                        </p:cTn>
                                        <p:tgtEl>
                                          <p:spTgt spid="124930"/>
                                        </p:tgtEl>
                                        <p:attrNameLst>
                                          <p:attrName>style.visibility</p:attrName>
                                        </p:attrNameLst>
                                      </p:cBhvr>
                                      <p:to>
                                        <p:strVal val="visible"/>
                                      </p:to>
                                    </p:set>
                                    <p:anim calcmode="lin" valueType="num">
                                      <p:cBhvr>
                                        <p:cTn id="7" dur="500" fill="hold"/>
                                        <p:tgtEl>
                                          <p:spTgt spid="12493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493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493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49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defRPr/>
            </a:pPr>
            <a:r>
              <a:rPr lang="en-US" sz="3200" b="1" dirty="0" smtClean="0">
                <a:solidFill>
                  <a:schemeClr val="accent3"/>
                </a:solidFill>
                <a:effectLst>
                  <a:outerShdw blurRad="38100" dist="38100" dir="2700000" algn="tl">
                    <a:srgbClr val="000000">
                      <a:alpha val="43137"/>
                    </a:srgbClr>
                  </a:outerShdw>
                </a:effectLst>
                <a:latin typeface="+mn-lt"/>
              </a:rPr>
              <a:t>Purpose of CELDT</a:t>
            </a:r>
            <a:endParaRPr lang="en-US" sz="3200" b="1" dirty="0">
              <a:solidFill>
                <a:schemeClr val="accent3"/>
              </a:solidFill>
              <a:effectLst>
                <a:outerShdw blurRad="38100" dist="38100" dir="2700000" algn="tl">
                  <a:srgbClr val="000000">
                    <a:alpha val="43137"/>
                  </a:srgbClr>
                </a:outerShdw>
              </a:effectLst>
              <a:latin typeface="+mn-lt"/>
            </a:endParaRPr>
          </a:p>
        </p:txBody>
      </p:sp>
      <p:sp>
        <p:nvSpPr>
          <p:cNvPr id="4099" name="Content Placeholder 4"/>
          <p:cNvSpPr>
            <a:spLocks noGrp="1"/>
          </p:cNvSpPr>
          <p:nvPr>
            <p:ph idx="1"/>
          </p:nvPr>
        </p:nvSpPr>
        <p:spPr bwMode="auto">
          <a:xfrm>
            <a:off x="1447800" y="1828800"/>
            <a:ext cx="72390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a:bodyPr>
          <a:lstStyle/>
          <a:p>
            <a:pPr>
              <a:buFont typeface="Wingdings" pitchFamily="2" charset="2"/>
              <a:buChar char="q"/>
            </a:pPr>
            <a:r>
              <a:rPr lang="en-US" sz="3000" dirty="0" smtClean="0">
                <a:latin typeface="+mn-lt"/>
              </a:rPr>
              <a:t>Help teachers and school administrators identify pupils who are limited English proficient</a:t>
            </a:r>
          </a:p>
          <a:p>
            <a:pPr>
              <a:buFont typeface="Wingdings" pitchFamily="2" charset="2"/>
              <a:buChar char="q"/>
            </a:pPr>
            <a:r>
              <a:rPr lang="en-US" sz="3000" dirty="0" smtClean="0">
                <a:latin typeface="+mn-lt"/>
              </a:rPr>
              <a:t>Determine the level of English language performance</a:t>
            </a:r>
          </a:p>
          <a:p>
            <a:pPr>
              <a:buFont typeface="Wingdings" pitchFamily="2" charset="2"/>
              <a:buChar char="q"/>
            </a:pPr>
            <a:r>
              <a:rPr lang="en-US" sz="3000" dirty="0" smtClean="0">
                <a:latin typeface="+mn-lt"/>
              </a:rPr>
              <a:t>Assess progress of limited English proficient students in acquiring the skills of: listening, speaking, reading and writing in English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371599" cy="1066800"/>
          </a:xfrm>
          <a:prstGeom prst="rect">
            <a:avLst/>
          </a:prstGeom>
        </p:spPr>
      </p:pic>
    </p:spTree>
    <p:extLst>
      <p:ext uri="{BB962C8B-B14F-4D97-AF65-F5344CB8AC3E}">
        <p14:creationId xmlns:p14="http://schemas.microsoft.com/office/powerpoint/2010/main" val="2675008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3200" b="1" dirty="0" smtClean="0">
                <a:solidFill>
                  <a:srgbClr val="92D050"/>
                </a:solidFill>
                <a:effectLst>
                  <a:outerShdw blurRad="38100" dist="38100" dir="2700000" algn="tl">
                    <a:srgbClr val="000000">
                      <a:alpha val="43137"/>
                    </a:srgbClr>
                  </a:outerShdw>
                </a:effectLst>
                <a:latin typeface="+mn-lt"/>
              </a:rPr>
              <a:t>Who Should Take the CELDT?</a:t>
            </a:r>
            <a:endParaRPr lang="en-US" sz="3200" b="1" dirty="0">
              <a:solidFill>
                <a:srgbClr val="92D050"/>
              </a:solidFill>
              <a:effectLst>
                <a:outerShdw blurRad="38100" dist="38100" dir="2700000" algn="tl">
                  <a:srgbClr val="000000">
                    <a:alpha val="43137"/>
                  </a:srgbClr>
                </a:outerShdw>
              </a:effectLst>
              <a:latin typeface="+mn-lt"/>
            </a:endParaRPr>
          </a:p>
        </p:txBody>
      </p:sp>
      <p:sp>
        <p:nvSpPr>
          <p:cNvPr id="5123" name="Content Placeholder 2"/>
          <p:cNvSpPr>
            <a:spLocks noGrp="1"/>
          </p:cNvSpPr>
          <p:nvPr>
            <p:ph idx="1"/>
          </p:nvPr>
        </p:nvSpPr>
        <p:spPr bwMode="auto">
          <a:xfrm>
            <a:off x="1524000" y="1905000"/>
            <a:ext cx="71628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70000" lnSpcReduction="20000"/>
          </a:bodyPr>
          <a:lstStyle/>
          <a:p>
            <a:pPr algn="just">
              <a:buFont typeface="Wingdings" pitchFamily="2" charset="2"/>
              <a:buChar char="q"/>
            </a:pPr>
            <a:r>
              <a:rPr lang="en-US" b="1" dirty="0" smtClean="0">
                <a:latin typeface="+mn-lt"/>
              </a:rPr>
              <a:t>Initial </a:t>
            </a:r>
            <a:r>
              <a:rPr lang="en-US" b="1" dirty="0">
                <a:latin typeface="+mn-lt"/>
              </a:rPr>
              <a:t>Assessment (IA</a:t>
            </a:r>
            <a:r>
              <a:rPr lang="en-US" b="1" dirty="0" smtClean="0">
                <a:latin typeface="+mn-lt"/>
              </a:rPr>
              <a:t>)  </a:t>
            </a:r>
            <a:r>
              <a:rPr lang="en-US" b="1" dirty="0" smtClean="0">
                <a:solidFill>
                  <a:srgbClr val="FF0000"/>
                </a:solidFill>
                <a:latin typeface="+mn-lt"/>
              </a:rPr>
              <a:t>(MOC)</a:t>
            </a:r>
            <a:endParaRPr lang="en-US" b="1" dirty="0">
              <a:latin typeface="+mn-lt"/>
            </a:endParaRPr>
          </a:p>
          <a:p>
            <a:pPr marL="0" indent="0" algn="just">
              <a:buNone/>
            </a:pPr>
            <a:r>
              <a:rPr lang="en-US" dirty="0">
                <a:latin typeface="+mn-lt"/>
              </a:rPr>
              <a:t>All students whose primary language is not English, based on a home language survey, and </a:t>
            </a:r>
            <a:r>
              <a:rPr lang="en-US" dirty="0" smtClean="0">
                <a:latin typeface="+mn-lt"/>
              </a:rPr>
              <a:t>who have </a:t>
            </a:r>
            <a:r>
              <a:rPr lang="en-US" dirty="0">
                <a:latin typeface="+mn-lt"/>
              </a:rPr>
              <a:t>not previously taken the CELDT, must be given an IA within 30 days from the date of </a:t>
            </a:r>
            <a:r>
              <a:rPr lang="en-US" dirty="0" smtClean="0">
                <a:latin typeface="+mn-lt"/>
              </a:rPr>
              <a:t>first enrollment</a:t>
            </a:r>
            <a:r>
              <a:rPr lang="en-US" dirty="0">
                <a:latin typeface="+mn-lt"/>
              </a:rPr>
              <a:t>. </a:t>
            </a:r>
            <a:endParaRPr lang="en-US" dirty="0" smtClean="0">
              <a:latin typeface="+mn-lt"/>
            </a:endParaRPr>
          </a:p>
          <a:p>
            <a:pPr marL="0" indent="0" algn="just">
              <a:buNone/>
            </a:pPr>
            <a:r>
              <a:rPr lang="en-US" dirty="0" smtClean="0">
                <a:latin typeface="+mn-lt"/>
              </a:rPr>
              <a:t>Answer </a:t>
            </a:r>
            <a:r>
              <a:rPr lang="en-US" dirty="0">
                <a:latin typeface="+mn-lt"/>
              </a:rPr>
              <a:t>documents for these students must be sent in for scoring on a monthly basis</a:t>
            </a:r>
            <a:r>
              <a:rPr lang="en-US" dirty="0" smtClean="0">
                <a:latin typeface="+mn-lt"/>
              </a:rPr>
              <a:t>.</a:t>
            </a:r>
          </a:p>
          <a:p>
            <a:pPr marL="0" indent="0" algn="just">
              <a:buNone/>
            </a:pPr>
            <a:endParaRPr lang="en-US" dirty="0">
              <a:latin typeface="+mn-lt"/>
            </a:endParaRPr>
          </a:p>
          <a:p>
            <a:pPr algn="just">
              <a:buFont typeface="Wingdings" pitchFamily="2" charset="2"/>
              <a:buChar char="q"/>
            </a:pPr>
            <a:r>
              <a:rPr lang="en-US" b="1" dirty="0">
                <a:latin typeface="+mn-lt"/>
              </a:rPr>
              <a:t>Annual Assessment (AA)</a:t>
            </a:r>
          </a:p>
          <a:p>
            <a:pPr marL="0" indent="0" algn="just">
              <a:buNone/>
            </a:pPr>
            <a:r>
              <a:rPr lang="en-US" dirty="0">
                <a:latin typeface="+mn-lt"/>
              </a:rPr>
              <a:t>Students who have previously taken the CELDT and were identified as English learners (</a:t>
            </a:r>
            <a:r>
              <a:rPr lang="en-US" dirty="0" smtClean="0">
                <a:latin typeface="+mn-lt"/>
              </a:rPr>
              <a:t>ELs) must </a:t>
            </a:r>
            <a:r>
              <a:rPr lang="en-US" dirty="0">
                <a:latin typeface="+mn-lt"/>
              </a:rPr>
              <a:t>be tested annually during the AA Window (July 1 to October 31) until they are </a:t>
            </a:r>
            <a:r>
              <a:rPr lang="en-US" dirty="0" smtClean="0">
                <a:latin typeface="+mn-lt"/>
              </a:rPr>
              <a:t>reclassified as </a:t>
            </a:r>
            <a:r>
              <a:rPr lang="en-US" dirty="0">
                <a:latin typeface="+mn-lt"/>
              </a:rPr>
              <a:t>fluent English proficient (RFEP) based on the guidelines for reclassification established by </a:t>
            </a:r>
            <a:r>
              <a:rPr lang="en-US" dirty="0" smtClean="0">
                <a:latin typeface="+mn-lt"/>
              </a:rPr>
              <a:t>the State </a:t>
            </a:r>
            <a:r>
              <a:rPr lang="en-US" dirty="0">
                <a:latin typeface="+mn-lt"/>
              </a:rPr>
              <a:t>Board of Education (</a:t>
            </a:r>
            <a:r>
              <a:rPr lang="en-US" i="1" dirty="0">
                <a:latin typeface="+mn-lt"/>
              </a:rPr>
              <a:t>Education Code </a:t>
            </a:r>
            <a:r>
              <a:rPr lang="en-US" dirty="0">
                <a:latin typeface="+mn-lt"/>
              </a:rPr>
              <a:t>Section 313[d]).</a:t>
            </a:r>
            <a:endParaRPr lang="en-US" dirty="0" smtClean="0">
              <a:latin typeface="+mn-lt"/>
            </a:endParaRPr>
          </a:p>
        </p:txBody>
      </p:sp>
    </p:spTree>
    <p:extLst>
      <p:ext uri="{BB962C8B-B14F-4D97-AF65-F5344CB8AC3E}">
        <p14:creationId xmlns:p14="http://schemas.microsoft.com/office/powerpoint/2010/main" val="3068267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7772400" cy="762000"/>
          </a:xfrm>
        </p:spPr>
        <p:txBody>
          <a:bodyPr>
            <a:normAutofit fontScale="90000"/>
          </a:bodyPr>
          <a:lstStyle/>
          <a:p>
            <a:pPr algn="l"/>
            <a:r>
              <a:rPr lang="en-US" sz="4000" dirty="0">
                <a:solidFill>
                  <a:srgbClr val="92D050"/>
                </a:solidFill>
                <a:latin typeface="Calibri" pitchFamily="34" charset="0"/>
              </a:rPr>
              <a:t>Unusual Testing Situations</a:t>
            </a:r>
            <a:r>
              <a:rPr lang="en-US" dirty="0">
                <a:latin typeface="Calibri" pitchFamily="34" charset="0"/>
              </a:rPr>
              <a:t/>
            </a:r>
            <a:br>
              <a:rPr lang="en-US" dirty="0">
                <a:latin typeface="Calibri" pitchFamily="34" charset="0"/>
              </a:rPr>
            </a:br>
            <a:endParaRPr lang="en-US" dirty="0">
              <a:latin typeface="Calibri" pitchFamily="34" charset="0"/>
            </a:endParaRPr>
          </a:p>
        </p:txBody>
      </p:sp>
      <p:sp>
        <p:nvSpPr>
          <p:cNvPr id="3" name="Content Placeholder 2"/>
          <p:cNvSpPr>
            <a:spLocks noGrp="1"/>
          </p:cNvSpPr>
          <p:nvPr>
            <p:ph idx="1"/>
          </p:nvPr>
        </p:nvSpPr>
        <p:spPr/>
        <p:txBody>
          <a:bodyPr>
            <a:normAutofit fontScale="92500"/>
          </a:bodyPr>
          <a:lstStyle/>
          <a:p>
            <a:pPr marL="0" indent="0">
              <a:buNone/>
            </a:pPr>
            <a:r>
              <a:rPr lang="en-US" b="1" dirty="0" smtClean="0">
                <a:latin typeface="+mn-lt"/>
              </a:rPr>
              <a:t>Scenario </a:t>
            </a:r>
            <a:r>
              <a:rPr lang="en-US" b="1" dirty="0">
                <a:latin typeface="+mn-lt"/>
              </a:rPr>
              <a:t>1: </a:t>
            </a:r>
            <a:r>
              <a:rPr lang="en-US" dirty="0">
                <a:latin typeface="+mn-lt"/>
              </a:rPr>
              <a:t>The current district is unable to confirm with a previous district in California whether </a:t>
            </a:r>
            <a:r>
              <a:rPr lang="en-US" dirty="0" smtClean="0">
                <a:latin typeface="+mn-lt"/>
              </a:rPr>
              <a:t>the student </a:t>
            </a:r>
            <a:r>
              <a:rPr lang="en-US" dirty="0">
                <a:latin typeface="+mn-lt"/>
              </a:rPr>
              <a:t>took the current Edition of the CELDT.</a:t>
            </a:r>
          </a:p>
          <a:p>
            <a:pPr marL="0" indent="0">
              <a:buNone/>
            </a:pPr>
            <a:r>
              <a:rPr lang="en-US" b="1" dirty="0">
                <a:latin typeface="+mn-lt"/>
              </a:rPr>
              <a:t>Action: </a:t>
            </a:r>
            <a:r>
              <a:rPr lang="en-US" dirty="0">
                <a:latin typeface="+mn-lt"/>
              </a:rPr>
              <a:t>Administer the CELDT. If the student has taken the CELDT during any previous year,</a:t>
            </a:r>
          </a:p>
          <a:p>
            <a:pPr marL="0" indent="0">
              <a:buNone/>
            </a:pPr>
            <a:r>
              <a:rPr lang="en-US" dirty="0">
                <a:latin typeface="+mn-lt"/>
              </a:rPr>
              <a:t>mark AA as the test purpose; if not, mark IA</a:t>
            </a:r>
            <a:r>
              <a:rPr lang="en-US" dirty="0" smtClean="0">
                <a:latin typeface="+mn-lt"/>
              </a:rPr>
              <a:t>.</a:t>
            </a:r>
            <a:endParaRPr lang="en-US" dirty="0">
              <a:latin typeface="+mn-lt"/>
            </a:endParaRPr>
          </a:p>
        </p:txBody>
      </p:sp>
      <p:pic>
        <p:nvPicPr>
          <p:cNvPr id="4" name="Picture 2" descr="C:\Documents and Settings\melody-hartman\Local Settings\Temporary Internet Files\Content.IE5\NPLB1FTB\MC90043316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00600"/>
            <a:ext cx="1372760" cy="103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110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7772400" cy="762000"/>
          </a:xfrm>
        </p:spPr>
        <p:txBody>
          <a:bodyPr>
            <a:normAutofit fontScale="90000"/>
          </a:bodyPr>
          <a:lstStyle/>
          <a:p>
            <a:pPr algn="l"/>
            <a:r>
              <a:rPr lang="en-US" sz="4000" dirty="0">
                <a:solidFill>
                  <a:srgbClr val="92D050"/>
                </a:solidFill>
                <a:latin typeface="Calibri" pitchFamily="34" charset="0"/>
              </a:rPr>
              <a:t>Unusual Testing Situations</a:t>
            </a:r>
            <a:r>
              <a:rPr lang="en-US" dirty="0">
                <a:latin typeface="Calibri" pitchFamily="34" charset="0"/>
              </a:rPr>
              <a:t/>
            </a:r>
            <a:br>
              <a:rPr lang="en-US" dirty="0">
                <a:latin typeface="Calibri" pitchFamily="34" charset="0"/>
              </a:rPr>
            </a:br>
            <a:endParaRPr lang="en-US" dirty="0">
              <a:latin typeface="Calibri" pitchFamily="34" charset="0"/>
            </a:endParaRPr>
          </a:p>
        </p:txBody>
      </p:sp>
      <p:sp>
        <p:nvSpPr>
          <p:cNvPr id="3" name="Content Placeholder 2"/>
          <p:cNvSpPr>
            <a:spLocks noGrp="1"/>
          </p:cNvSpPr>
          <p:nvPr>
            <p:ph idx="1"/>
          </p:nvPr>
        </p:nvSpPr>
        <p:spPr/>
        <p:txBody>
          <a:bodyPr>
            <a:noAutofit/>
          </a:bodyPr>
          <a:lstStyle/>
          <a:p>
            <a:pPr marL="0" indent="0">
              <a:buNone/>
            </a:pPr>
            <a:r>
              <a:rPr lang="en-US" sz="2000" b="1" dirty="0" smtClean="0">
                <a:latin typeface="+mn-lt"/>
              </a:rPr>
              <a:t>Scenario </a:t>
            </a:r>
            <a:r>
              <a:rPr lang="en-US" sz="2000" b="1" dirty="0">
                <a:latin typeface="+mn-lt"/>
              </a:rPr>
              <a:t>2: </a:t>
            </a:r>
            <a:r>
              <a:rPr lang="en-US" sz="2000" dirty="0">
                <a:latin typeface="+mn-lt"/>
              </a:rPr>
              <a:t>A student took a </a:t>
            </a:r>
            <a:r>
              <a:rPr lang="en-US" sz="2000" b="1" dirty="0">
                <a:latin typeface="+mn-lt"/>
              </a:rPr>
              <a:t>portion </a:t>
            </a:r>
            <a:r>
              <a:rPr lang="en-US" sz="2000" dirty="0">
                <a:latin typeface="+mn-lt"/>
              </a:rPr>
              <a:t>of the test and then moved out of the district.</a:t>
            </a:r>
          </a:p>
          <a:p>
            <a:pPr marL="0" indent="0">
              <a:buNone/>
            </a:pPr>
            <a:r>
              <a:rPr lang="en-US" sz="2000" b="1" dirty="0">
                <a:latin typeface="+mn-lt"/>
              </a:rPr>
              <a:t>Action: </a:t>
            </a:r>
            <a:r>
              <a:rPr lang="en-US" sz="2000" dirty="0">
                <a:latin typeface="+mn-lt"/>
              </a:rPr>
              <a:t>If it is known which district the student moved to, contact the CELDT </a:t>
            </a:r>
            <a:r>
              <a:rPr lang="en-US" sz="2000" dirty="0" smtClean="0">
                <a:latin typeface="+mn-lt"/>
              </a:rPr>
              <a:t>District Coordinator </a:t>
            </a:r>
            <a:r>
              <a:rPr lang="en-US" sz="2000" dirty="0">
                <a:latin typeface="+mn-lt"/>
              </a:rPr>
              <a:t>and ship the incomplete test to them. Securely ship the materials only to the </a:t>
            </a:r>
            <a:r>
              <a:rPr lang="en-US" sz="2000" dirty="0" smtClean="0">
                <a:latin typeface="+mn-lt"/>
              </a:rPr>
              <a:t>current CELDT </a:t>
            </a:r>
            <a:r>
              <a:rPr lang="en-US" sz="2000" dirty="0">
                <a:latin typeface="+mn-lt"/>
              </a:rPr>
              <a:t>District Coordinator on file (check the CELDT District Coordinator list on the </a:t>
            </a:r>
            <a:r>
              <a:rPr lang="en-US" sz="2000" dirty="0" smtClean="0">
                <a:latin typeface="+mn-lt"/>
              </a:rPr>
              <a:t>secure District </a:t>
            </a:r>
            <a:r>
              <a:rPr lang="en-US" sz="2000" dirty="0">
                <a:latin typeface="+mn-lt"/>
              </a:rPr>
              <a:t>Portal for the official names and addresses to use) and confirm receipt of the document.</a:t>
            </a:r>
          </a:p>
          <a:p>
            <a:pPr marL="0" indent="0">
              <a:buNone/>
            </a:pPr>
            <a:r>
              <a:rPr lang="en-US" sz="2000" dirty="0">
                <a:latin typeface="+mn-lt"/>
              </a:rPr>
              <a:t>If it is </a:t>
            </a:r>
            <a:r>
              <a:rPr lang="en-US" sz="2000" b="1" dirty="0">
                <a:latin typeface="+mn-lt"/>
              </a:rPr>
              <a:t>not </a:t>
            </a:r>
            <a:r>
              <a:rPr lang="en-US" sz="2000" dirty="0">
                <a:latin typeface="+mn-lt"/>
              </a:rPr>
              <a:t>known which district the student moved to, do </a:t>
            </a:r>
            <a:r>
              <a:rPr lang="en-US" sz="2000" b="1" dirty="0">
                <a:latin typeface="+mn-lt"/>
              </a:rPr>
              <a:t>not </a:t>
            </a:r>
            <a:r>
              <a:rPr lang="en-US" sz="2000" dirty="0">
                <a:latin typeface="+mn-lt"/>
              </a:rPr>
              <a:t>return the Answer Book </a:t>
            </a:r>
            <a:r>
              <a:rPr lang="en-US" sz="2000" dirty="0" smtClean="0">
                <a:latin typeface="+mn-lt"/>
              </a:rPr>
              <a:t>for scoring</a:t>
            </a:r>
            <a:r>
              <a:rPr lang="en-US" sz="2000" dirty="0">
                <a:latin typeface="+mn-lt"/>
              </a:rPr>
              <a:t>. Write the word “MOVED” on the cover and retain it with the test materials scheduled </a:t>
            </a:r>
            <a:r>
              <a:rPr lang="en-US" sz="2000" dirty="0" smtClean="0">
                <a:latin typeface="+mn-lt"/>
              </a:rPr>
              <a:t>for destruction </a:t>
            </a:r>
            <a:r>
              <a:rPr lang="en-US" sz="2000" dirty="0">
                <a:latin typeface="+mn-lt"/>
              </a:rPr>
              <a:t>at the end of the school year. </a:t>
            </a:r>
            <a:endParaRPr lang="en-US" sz="2000" dirty="0" smtClean="0">
              <a:latin typeface="+mn-lt"/>
            </a:endParaRPr>
          </a:p>
          <a:p>
            <a:pPr marL="0" indent="0">
              <a:buNone/>
            </a:pPr>
            <a:r>
              <a:rPr lang="en-US" sz="2000" dirty="0" smtClean="0">
                <a:latin typeface="+mn-lt"/>
              </a:rPr>
              <a:t>Do </a:t>
            </a:r>
            <a:r>
              <a:rPr lang="en-US" sz="2000" b="1" dirty="0">
                <a:latin typeface="+mn-lt"/>
              </a:rPr>
              <a:t>not </a:t>
            </a:r>
            <a:r>
              <a:rPr lang="en-US" sz="2000" dirty="0">
                <a:latin typeface="+mn-lt"/>
              </a:rPr>
              <a:t>return this document in the scorable shipment</a:t>
            </a:r>
            <a:r>
              <a:rPr lang="en-US" sz="2000" dirty="0" smtClean="0">
                <a:latin typeface="+mn-lt"/>
              </a:rPr>
              <a:t>.</a:t>
            </a:r>
            <a:endParaRPr lang="en-US" sz="2000" dirty="0">
              <a:latin typeface="+mn-lt"/>
            </a:endParaRPr>
          </a:p>
        </p:txBody>
      </p:sp>
      <p:pic>
        <p:nvPicPr>
          <p:cNvPr id="4098" name="Picture 2" descr="C:\Documents and Settings\melody-hartman\Local Settings\Temporary Internet Files\Content.IE5\NPLB1FTB\MC90043316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00600"/>
            <a:ext cx="1372760" cy="103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353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7772400" cy="762000"/>
          </a:xfrm>
        </p:spPr>
        <p:txBody>
          <a:bodyPr>
            <a:normAutofit fontScale="90000"/>
          </a:bodyPr>
          <a:lstStyle/>
          <a:p>
            <a:pPr algn="l"/>
            <a:r>
              <a:rPr lang="en-US" sz="4000" dirty="0">
                <a:solidFill>
                  <a:srgbClr val="92D050"/>
                </a:solidFill>
                <a:latin typeface="Calibri" pitchFamily="34" charset="0"/>
              </a:rPr>
              <a:t>Unusual Testing Situations</a:t>
            </a:r>
            <a:r>
              <a:rPr lang="en-US" dirty="0">
                <a:latin typeface="Calibri" pitchFamily="34" charset="0"/>
              </a:rPr>
              <a:t/>
            </a:r>
            <a:br>
              <a:rPr lang="en-US" dirty="0">
                <a:latin typeface="Calibri" pitchFamily="34" charset="0"/>
              </a:rPr>
            </a:br>
            <a:endParaRPr lang="en-US" dirty="0">
              <a:latin typeface="Calibri" pitchFamily="34" charset="0"/>
            </a:endParaRPr>
          </a:p>
        </p:txBody>
      </p:sp>
      <p:sp>
        <p:nvSpPr>
          <p:cNvPr id="3" name="Content Placeholder 2"/>
          <p:cNvSpPr>
            <a:spLocks noGrp="1"/>
          </p:cNvSpPr>
          <p:nvPr>
            <p:ph idx="1"/>
          </p:nvPr>
        </p:nvSpPr>
        <p:spPr>
          <a:xfrm>
            <a:off x="1371600" y="1905000"/>
            <a:ext cx="7315200" cy="4724400"/>
          </a:xfrm>
        </p:spPr>
        <p:txBody>
          <a:bodyPr>
            <a:normAutofit fontScale="62500" lnSpcReduction="20000"/>
          </a:bodyPr>
          <a:lstStyle/>
          <a:p>
            <a:pPr marL="0" indent="0">
              <a:buNone/>
            </a:pPr>
            <a:r>
              <a:rPr lang="en-US" b="1" dirty="0" smtClean="0">
                <a:latin typeface="+mn-lt"/>
              </a:rPr>
              <a:t>Scenario </a:t>
            </a:r>
            <a:r>
              <a:rPr lang="en-US" b="1" dirty="0">
                <a:latin typeface="+mn-lt"/>
              </a:rPr>
              <a:t>3: </a:t>
            </a:r>
            <a:r>
              <a:rPr lang="en-US" dirty="0">
                <a:latin typeface="+mn-lt"/>
              </a:rPr>
              <a:t>A student </a:t>
            </a:r>
            <a:r>
              <a:rPr lang="en-US" b="1" dirty="0">
                <a:latin typeface="+mn-lt"/>
              </a:rPr>
              <a:t>completed </a:t>
            </a:r>
            <a:r>
              <a:rPr lang="en-US" dirty="0">
                <a:latin typeface="+mn-lt"/>
              </a:rPr>
              <a:t>the test and then moved out of the district</a:t>
            </a:r>
            <a:r>
              <a:rPr lang="en-US" dirty="0" smtClean="0">
                <a:latin typeface="+mn-lt"/>
              </a:rPr>
              <a:t>.</a:t>
            </a:r>
          </a:p>
          <a:p>
            <a:pPr marL="0" indent="0">
              <a:buNone/>
            </a:pPr>
            <a:endParaRPr lang="en-US" dirty="0">
              <a:latin typeface="+mn-lt"/>
            </a:endParaRPr>
          </a:p>
          <a:p>
            <a:pPr marL="0" indent="0">
              <a:buNone/>
            </a:pPr>
            <a:r>
              <a:rPr lang="en-US" b="1" dirty="0">
                <a:latin typeface="+mn-lt"/>
              </a:rPr>
              <a:t>Action: </a:t>
            </a:r>
            <a:r>
              <a:rPr lang="en-US" dirty="0">
                <a:latin typeface="+mn-lt"/>
              </a:rPr>
              <a:t>Return the Answer Book for scoring and notify the district the student moved to (</a:t>
            </a:r>
            <a:r>
              <a:rPr lang="en-US" dirty="0" smtClean="0">
                <a:latin typeface="+mn-lt"/>
              </a:rPr>
              <a:t>if known</a:t>
            </a:r>
            <a:r>
              <a:rPr lang="en-US" dirty="0">
                <a:latin typeface="+mn-lt"/>
              </a:rPr>
              <a:t>) that a test for the current Edition has been submitted for scoring. Provide a local </a:t>
            </a:r>
            <a:r>
              <a:rPr lang="en-US" dirty="0" smtClean="0">
                <a:latin typeface="+mn-lt"/>
              </a:rPr>
              <a:t>score to </a:t>
            </a:r>
            <a:r>
              <a:rPr lang="en-US" dirty="0">
                <a:latin typeface="+mn-lt"/>
              </a:rPr>
              <a:t>the new district if one is available. Upon receipt of the Student Performance Level Report </a:t>
            </a:r>
            <a:r>
              <a:rPr lang="en-US" dirty="0" smtClean="0">
                <a:latin typeface="+mn-lt"/>
              </a:rPr>
              <a:t>and Student </a:t>
            </a:r>
            <a:r>
              <a:rPr lang="en-US" dirty="0">
                <a:latin typeface="+mn-lt"/>
              </a:rPr>
              <a:t>Record Label, forward them to the new district</a:t>
            </a:r>
            <a:r>
              <a:rPr lang="en-US" dirty="0" smtClean="0">
                <a:latin typeface="+mn-lt"/>
              </a:rPr>
              <a:t>.</a:t>
            </a:r>
          </a:p>
          <a:p>
            <a:pPr marL="0" indent="0">
              <a:buNone/>
            </a:pPr>
            <a:endParaRPr lang="en-US" dirty="0">
              <a:latin typeface="+mn-lt"/>
            </a:endParaRPr>
          </a:p>
          <a:p>
            <a:pPr marL="0" indent="0">
              <a:buNone/>
            </a:pPr>
            <a:r>
              <a:rPr lang="en-US" dirty="0">
                <a:latin typeface="+mn-lt"/>
              </a:rPr>
              <a:t>To request the test results of a student who moved into your district, you may use </a:t>
            </a:r>
            <a:r>
              <a:rPr lang="en-US" dirty="0" smtClean="0">
                <a:latin typeface="+mn-lt"/>
              </a:rPr>
              <a:t>the </a:t>
            </a:r>
            <a:r>
              <a:rPr lang="en-US" i="1" dirty="0" smtClean="0">
                <a:latin typeface="+mn-lt"/>
              </a:rPr>
              <a:t>CELDT Score Request Form </a:t>
            </a:r>
            <a:r>
              <a:rPr lang="en-US" dirty="0" smtClean="0">
                <a:latin typeface="+mn-lt"/>
              </a:rPr>
              <a:t>letter and </a:t>
            </a:r>
            <a:r>
              <a:rPr lang="en-US" i="1" dirty="0" smtClean="0">
                <a:latin typeface="+mn-lt"/>
              </a:rPr>
              <a:t>Request Form </a:t>
            </a:r>
            <a:r>
              <a:rPr lang="en-US" dirty="0" smtClean="0">
                <a:latin typeface="+mn-lt"/>
              </a:rPr>
              <a:t>available on the Resources page of the CDE Web site at </a:t>
            </a:r>
            <a:r>
              <a:rPr lang="en-US" b="1" dirty="0" smtClean="0">
                <a:latin typeface="+mn-lt"/>
              </a:rPr>
              <a:t>http://www.cde.ca.gov/ta/tg/el/resources.asp</a:t>
            </a:r>
            <a:r>
              <a:rPr lang="en-US" dirty="0" smtClean="0">
                <a:latin typeface="+mn-lt"/>
              </a:rPr>
              <a:t>. </a:t>
            </a:r>
          </a:p>
          <a:p>
            <a:pPr marL="0" indent="0">
              <a:buNone/>
            </a:pPr>
            <a:endParaRPr lang="en-US" dirty="0" smtClean="0">
              <a:latin typeface="+mn-lt"/>
            </a:endParaRPr>
          </a:p>
          <a:p>
            <a:pPr marL="0" indent="0">
              <a:buNone/>
            </a:pPr>
            <a:r>
              <a:rPr lang="en-US" dirty="0" smtClean="0">
                <a:latin typeface="+mn-lt"/>
              </a:rPr>
              <a:t>Regulations require the previous district to provide score information within 20 days of the request of the receiving district.</a:t>
            </a:r>
            <a:endParaRPr lang="en-US" dirty="0">
              <a:latin typeface="+mn-lt"/>
            </a:endParaRPr>
          </a:p>
        </p:txBody>
      </p:sp>
      <p:pic>
        <p:nvPicPr>
          <p:cNvPr id="4" name="Picture 2" descr="C:\Documents and Settings\melody-hartman\Local Settings\Temporary Internet Files\Content.IE5\NPLB1FTB\MC90043316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00600"/>
            <a:ext cx="1372760" cy="103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643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SCUS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SCUSD</Template>
  <TotalTime>631</TotalTime>
  <Words>2937</Words>
  <Application>Microsoft Office PowerPoint</Application>
  <PresentationFormat>On-screen Show (4:3)</PresentationFormat>
  <Paragraphs>290</Paragraphs>
  <Slides>43</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SCUSD</vt:lpstr>
      <vt:lpstr>Document</vt:lpstr>
      <vt:lpstr>California English Language Development Test   Coordinator Training</vt:lpstr>
      <vt:lpstr>PowerPoint Presentation</vt:lpstr>
      <vt:lpstr>What’s New for 2012-2013?</vt:lpstr>
      <vt:lpstr>What’s New for 2012-2013?</vt:lpstr>
      <vt:lpstr>Purpose of CELDT</vt:lpstr>
      <vt:lpstr>Who Should Take the CELDT?</vt:lpstr>
      <vt:lpstr>Unusual Testing Situations </vt:lpstr>
      <vt:lpstr>Unusual Testing Situations </vt:lpstr>
      <vt:lpstr>Unusual Testing Situations </vt:lpstr>
      <vt:lpstr>Unusual Testing Situations </vt:lpstr>
      <vt:lpstr>Unusual Testing Situations </vt:lpstr>
      <vt:lpstr>Testing Variations, Accommodations, and Modifications</vt:lpstr>
      <vt:lpstr>Alternate Assessment</vt:lpstr>
      <vt:lpstr>Roles and Responsibilities</vt:lpstr>
      <vt:lpstr>Reporting Testing Irregularities</vt:lpstr>
      <vt:lpstr>Reporting Security Breaches</vt:lpstr>
      <vt:lpstr>Inventory Test Materials</vt:lpstr>
      <vt:lpstr>Testing Security</vt:lpstr>
      <vt:lpstr>Before Testing…</vt:lpstr>
      <vt:lpstr>Errors- Grades K-5 Examiner’s Manuals </vt:lpstr>
      <vt:lpstr>More Errors- Grades 6–8 Examiner’s Manuals </vt:lpstr>
      <vt:lpstr>More Errors- Grades 3-5 Examiner’s Manuals </vt:lpstr>
      <vt:lpstr>During Testing…</vt:lpstr>
      <vt:lpstr>After Testing…</vt:lpstr>
      <vt:lpstr>After Testing (continued)</vt:lpstr>
      <vt:lpstr>Important Things to Remember</vt:lpstr>
      <vt:lpstr>Front Cover of Answer Book</vt:lpstr>
      <vt:lpstr>Back Cover of Answer Book</vt:lpstr>
      <vt:lpstr>After Testing (continued)</vt:lpstr>
      <vt:lpstr>Preparing to send to district office</vt:lpstr>
      <vt:lpstr>PowerPoint Presentation</vt:lpstr>
      <vt:lpstr>PowerPoint Presentation</vt:lpstr>
      <vt:lpstr>Please…</vt:lpstr>
      <vt:lpstr>RFEPs</vt:lpstr>
      <vt:lpstr>SEND TO THE MOC</vt:lpstr>
      <vt:lpstr>Resources for Training</vt:lpstr>
      <vt:lpstr>Available Upon Request Only</vt:lpstr>
      <vt:lpstr>Incoming Kindergarteners </vt:lpstr>
      <vt:lpstr>Pre-Id Labels</vt:lpstr>
      <vt:lpstr>HOW TO FIND EL STUDENTS IN ZANGLE</vt:lpstr>
      <vt:lpstr>WHERE TO FIND EL STUDENTS DEMOGRAPHIC INFORMATION IN ZANGLE</vt:lpstr>
      <vt:lpstr>PowerPoint Presentation</vt:lpstr>
      <vt:lpstr>PowerPoint Presentation</vt:lpstr>
    </vt:vector>
  </TitlesOfParts>
  <Company>SCUSD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SCUSD</dc:creator>
  <cp:lastModifiedBy>SCUSD</cp:lastModifiedBy>
  <cp:revision>56</cp:revision>
  <dcterms:created xsi:type="dcterms:W3CDTF">2012-04-17T17:33:36Z</dcterms:created>
  <dcterms:modified xsi:type="dcterms:W3CDTF">2012-08-22T16:50:22Z</dcterms:modified>
</cp:coreProperties>
</file>