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8" r:id="rId3"/>
    <p:sldId id="284" r:id="rId4"/>
    <p:sldId id="266" r:id="rId5"/>
    <p:sldId id="270" r:id="rId6"/>
    <p:sldId id="282" r:id="rId7"/>
    <p:sldId id="267" r:id="rId8"/>
    <p:sldId id="275" r:id="rId9"/>
    <p:sldId id="279" r:id="rId10"/>
    <p:sldId id="281" r:id="rId11"/>
    <p:sldId id="280" r:id="rId12"/>
    <p:sldId id="333" r:id="rId13"/>
    <p:sldId id="330" r:id="rId14"/>
    <p:sldId id="331" r:id="rId15"/>
    <p:sldId id="317" r:id="rId16"/>
    <p:sldId id="324" r:id="rId17"/>
    <p:sldId id="327" r:id="rId18"/>
    <p:sldId id="325" r:id="rId19"/>
    <p:sldId id="328" r:id="rId20"/>
    <p:sldId id="326" r:id="rId21"/>
    <p:sldId id="329" r:id="rId22"/>
    <p:sldId id="318" r:id="rId23"/>
    <p:sldId id="332" r:id="rId24"/>
    <p:sldId id="300" r:id="rId25"/>
    <p:sldId id="312" r:id="rId26"/>
    <p:sldId id="334" r:id="rId27"/>
    <p:sldId id="315" r:id="rId28"/>
    <p:sldId id="336" r:id="rId29"/>
    <p:sldId id="337" r:id="rId30"/>
    <p:sldId id="335" r:id="rId31"/>
    <p:sldId id="274"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86521" autoAdjust="0"/>
  </p:normalViewPr>
  <p:slideViewPr>
    <p:cSldViewPr>
      <p:cViewPr varScale="1">
        <p:scale>
          <a:sx n="62" d="100"/>
          <a:sy n="62" d="100"/>
        </p:scale>
        <p:origin x="-462" y="-72"/>
      </p:cViewPr>
      <p:guideLst>
        <p:guide orient="horz" pos="2160"/>
        <p:guide pos="2880"/>
      </p:guideLst>
    </p:cSldViewPr>
  </p:slideViewPr>
  <p:notesTextViewPr>
    <p:cViewPr>
      <p:scale>
        <a:sx n="1" d="1"/>
        <a:sy n="1" d="1"/>
      </p:scale>
      <p:origin x="0" y="0"/>
    </p:cViewPr>
  </p:notesTextViewPr>
  <p:sorterViewPr>
    <p:cViewPr>
      <p:scale>
        <a:sx n="110" d="100"/>
        <a:sy n="110"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E7647179-061B-4610-8F26-AB7B502BB577}" type="datetimeFigureOut">
              <a:rPr lang="en-US" smtClean="0"/>
              <a:t>11/20/2014</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5E6163C-5053-4558-BEC9-ADD76D14F3B7}" type="slidenum">
              <a:rPr lang="en-US" smtClean="0"/>
              <a:t>‹#›</a:t>
            </a:fld>
            <a:endParaRPr lang="en-US"/>
          </a:p>
        </p:txBody>
      </p:sp>
    </p:spTree>
    <p:extLst>
      <p:ext uri="{BB962C8B-B14F-4D97-AF65-F5344CB8AC3E}">
        <p14:creationId xmlns:p14="http://schemas.microsoft.com/office/powerpoint/2010/main" val="38925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B307F19-FC0C-4162-B7B5-2B694EC14935}" type="datetimeFigureOut">
              <a:rPr lang="en-US" smtClean="0"/>
              <a:t>11/20/2014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2768E27-5E6C-484E-9CBB-7600CF097449}" type="slidenum">
              <a:rPr lang="en-US" smtClean="0"/>
              <a:t>‹#›</a:t>
            </a:fld>
            <a:endParaRPr lang="en-US"/>
          </a:p>
        </p:txBody>
      </p:sp>
    </p:spTree>
    <p:extLst>
      <p:ext uri="{BB962C8B-B14F-4D97-AF65-F5344CB8AC3E}">
        <p14:creationId xmlns:p14="http://schemas.microsoft.com/office/powerpoint/2010/main" val="424707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1</a:t>
            </a:fld>
            <a:endParaRPr lang="en-US"/>
          </a:p>
        </p:txBody>
      </p:sp>
    </p:spTree>
    <p:extLst>
      <p:ext uri="{BB962C8B-B14F-4D97-AF65-F5344CB8AC3E}">
        <p14:creationId xmlns:p14="http://schemas.microsoft.com/office/powerpoint/2010/main" val="366189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 thoughtful choices based</a:t>
            </a:r>
            <a:r>
              <a:rPr lang="en-US" baseline="0" dirty="0" smtClean="0"/>
              <a:t> on student need and differences.  Set the parameters.</a:t>
            </a:r>
          </a:p>
          <a:p>
            <a:endParaRPr lang="en-US" baseline="0" dirty="0" smtClean="0"/>
          </a:p>
          <a:p>
            <a:r>
              <a:rPr lang="en-US" b="1" baseline="0" dirty="0" smtClean="0"/>
              <a:t>Wheels</a:t>
            </a:r>
            <a:endParaRPr lang="en-US" b="1" dirty="0"/>
          </a:p>
        </p:txBody>
      </p:sp>
      <p:sp>
        <p:nvSpPr>
          <p:cNvPr id="4" name="Slide Number Placeholder 3"/>
          <p:cNvSpPr>
            <a:spLocks noGrp="1"/>
          </p:cNvSpPr>
          <p:nvPr>
            <p:ph type="sldNum" sz="quarter" idx="10"/>
          </p:nvPr>
        </p:nvSpPr>
        <p:spPr/>
        <p:txBody>
          <a:bodyPr/>
          <a:lstStyle/>
          <a:p>
            <a:fld id="{B2768E27-5E6C-484E-9CBB-7600CF097449}" type="slidenum">
              <a:rPr lang="en-US" smtClean="0"/>
              <a:t>10</a:t>
            </a:fld>
            <a:endParaRPr lang="en-US"/>
          </a:p>
        </p:txBody>
      </p:sp>
    </p:spTree>
    <p:extLst>
      <p:ext uri="{BB962C8B-B14F-4D97-AF65-F5344CB8AC3E}">
        <p14:creationId xmlns:p14="http://schemas.microsoft.com/office/powerpoint/2010/main" val="346766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Todd Rose Learner</a:t>
            </a:r>
            <a:r>
              <a:rPr lang="en-US" baseline="0" dirty="0" smtClean="0"/>
              <a:t> Variability 10:13 minutes TED TALK</a:t>
            </a:r>
          </a:p>
          <a:p>
            <a:endParaRPr lang="en-US" baseline="0" dirty="0" smtClean="0"/>
          </a:p>
          <a:p>
            <a:r>
              <a:rPr lang="en-US" baseline="0" smtClean="0"/>
              <a:t>NOTE TAKING PAGE!!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0F6B280-F14A-4383-94C9-5AD0EAB84F1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TAPIN</a:t>
            </a:r>
          </a:p>
          <a:p>
            <a:r>
              <a:rPr lang="en-US" dirty="0" smtClean="0"/>
              <a:t>3 Step discussion:</a:t>
            </a:r>
            <a:r>
              <a:rPr lang="en-US" baseline="0" dirty="0" smtClean="0"/>
              <a:t>  think to yourself as you watch the video, discuss at your tables with an AC, report out to the group (N)</a:t>
            </a:r>
            <a:endParaRPr lang="en-US" dirty="0" smtClean="0"/>
          </a:p>
          <a:p>
            <a:r>
              <a:rPr lang="en-US" dirty="0" err="1" smtClean="0"/>
              <a:t>Im</a:t>
            </a:r>
            <a:r>
              <a:rPr lang="en-US" dirty="0" smtClean="0"/>
              <a:t> going to give you</a:t>
            </a:r>
            <a:r>
              <a:rPr lang="en-US" baseline="0" dirty="0" smtClean="0"/>
              <a:t> 5 minutes to discuss the video in an academic conversation format (T, A)</a:t>
            </a:r>
          </a:p>
          <a:p>
            <a:r>
              <a:rPr lang="en-US" baseline="0" dirty="0" smtClean="0"/>
              <a:t>Use the stems provided to guide your conversation.  Use wall and table stems for reference. (I)</a:t>
            </a:r>
          </a:p>
          <a:p>
            <a:r>
              <a:rPr lang="en-US" baseline="0" dirty="0" smtClean="0"/>
              <a:t>Make sure you address all three questions (I)</a:t>
            </a:r>
          </a:p>
          <a:p>
            <a:r>
              <a:rPr lang="en-US" baseline="0" dirty="0" smtClean="0"/>
              <a:t>Be prepared after 5 minutes to share insights from your group (select a spokesperson or volunteer answers) (I, P)</a:t>
            </a:r>
          </a:p>
          <a:p>
            <a:endParaRPr lang="en-US" baseline="0" dirty="0" smtClean="0"/>
          </a:p>
          <a:p>
            <a:r>
              <a:rPr lang="en-US" baseline="0" dirty="0" smtClean="0"/>
              <a:t>Is everyone clear on the instructions?  Recap from 1-2 audience members (I)</a:t>
            </a:r>
          </a:p>
          <a:p>
            <a:endParaRPr lang="en-US" baseline="0" dirty="0" smtClean="0"/>
          </a:p>
          <a:p>
            <a:r>
              <a:rPr lang="en-US" baseline="0" dirty="0" smtClean="0"/>
              <a:t>Explicitly discuss:</a:t>
            </a:r>
          </a:p>
          <a:p>
            <a:r>
              <a:rPr lang="en-US" baseline="0" dirty="0" smtClean="0"/>
              <a:t>3 step discussion</a:t>
            </a:r>
          </a:p>
          <a:p>
            <a:r>
              <a:rPr lang="en-US" baseline="0" dirty="0" smtClean="0"/>
              <a:t>TAPIN</a:t>
            </a:r>
          </a:p>
          <a:p>
            <a:r>
              <a:rPr lang="en-US" baseline="0" dirty="0" smtClean="0"/>
              <a:t>Use of anchor charts and teaching/mastering one set of stems at a time. </a:t>
            </a:r>
          </a:p>
          <a:p>
            <a:r>
              <a:rPr lang="en-US" baseline="0" dirty="0" smtClean="0"/>
              <a:t>Need for both near and far point charts for reference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12</a:t>
            </a:fld>
            <a:endParaRPr lang="en-US"/>
          </a:p>
        </p:txBody>
      </p:sp>
    </p:spTree>
    <p:extLst>
      <p:ext uri="{BB962C8B-B14F-4D97-AF65-F5344CB8AC3E}">
        <p14:creationId xmlns:p14="http://schemas.microsoft.com/office/powerpoint/2010/main" val="228914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all these things in mind…</a:t>
            </a:r>
          </a:p>
          <a:p>
            <a:endParaRPr lang="en-US" dirty="0" smtClean="0"/>
          </a:p>
          <a:p>
            <a:r>
              <a:rPr lang="en-US" dirty="0" smtClean="0"/>
              <a:t>All levels:  Gate, EL, sped, the mythical average</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13</a:t>
            </a:fld>
            <a:endParaRPr lang="en-US"/>
          </a:p>
        </p:txBody>
      </p:sp>
    </p:spTree>
    <p:extLst>
      <p:ext uri="{BB962C8B-B14F-4D97-AF65-F5344CB8AC3E}">
        <p14:creationId xmlns:p14="http://schemas.microsoft.com/office/powerpoint/2010/main" val="209154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Big sticky</a:t>
            </a:r>
          </a:p>
          <a:p>
            <a:endParaRPr lang="en-US" dirty="0" smtClean="0"/>
          </a:p>
          <a:p>
            <a:r>
              <a:rPr lang="en-US" dirty="0" smtClean="0"/>
              <a:t>Poster</a:t>
            </a:r>
            <a:r>
              <a:rPr lang="en-US" baseline="0" dirty="0" smtClean="0"/>
              <a:t> for each area</a:t>
            </a:r>
          </a:p>
          <a:p>
            <a:r>
              <a:rPr lang="en-US" baseline="0" dirty="0" smtClean="0"/>
              <a:t>Groups of 2-4, brainstorm supports in each area. </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14</a:t>
            </a:fld>
            <a:endParaRPr lang="en-US"/>
          </a:p>
        </p:txBody>
      </p:sp>
    </p:spTree>
    <p:extLst>
      <p:ext uri="{BB962C8B-B14F-4D97-AF65-F5344CB8AC3E}">
        <p14:creationId xmlns:p14="http://schemas.microsoft.com/office/powerpoint/2010/main" val="335919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15</a:t>
            </a:fld>
            <a:endParaRPr lang="en-US"/>
          </a:p>
        </p:txBody>
      </p:sp>
    </p:spTree>
    <p:extLst>
      <p:ext uri="{BB962C8B-B14F-4D97-AF65-F5344CB8AC3E}">
        <p14:creationId xmlns:p14="http://schemas.microsoft.com/office/powerpoint/2010/main" val="78390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Compilation</a:t>
            </a:r>
            <a:r>
              <a:rPr lang="en-US" baseline="0" dirty="0" smtClean="0"/>
              <a:t> of ideas from participants throughout the week……</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16</a:t>
            </a:fld>
            <a:endParaRPr lang="en-US"/>
          </a:p>
        </p:txBody>
      </p:sp>
    </p:spTree>
    <p:extLst>
      <p:ext uri="{BB962C8B-B14F-4D97-AF65-F5344CB8AC3E}">
        <p14:creationId xmlns:p14="http://schemas.microsoft.com/office/powerpoint/2010/main" val="74117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17</a:t>
            </a:fld>
            <a:endParaRPr lang="en-US"/>
          </a:p>
        </p:txBody>
      </p:sp>
    </p:spTree>
    <p:extLst>
      <p:ext uri="{BB962C8B-B14F-4D97-AF65-F5344CB8AC3E}">
        <p14:creationId xmlns:p14="http://schemas.microsoft.com/office/powerpoint/2010/main" val="2763011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Compilation</a:t>
            </a:r>
            <a:r>
              <a:rPr lang="en-US" baseline="0" dirty="0" smtClean="0"/>
              <a:t> of ideas from participants throughout the week……</a:t>
            </a:r>
            <a:endParaRPr lang="en-US" dirty="0" smtClean="0"/>
          </a:p>
          <a:p>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18</a:t>
            </a:fld>
            <a:endParaRPr lang="en-US"/>
          </a:p>
        </p:txBody>
      </p:sp>
    </p:spTree>
    <p:extLst>
      <p:ext uri="{BB962C8B-B14F-4D97-AF65-F5344CB8AC3E}">
        <p14:creationId xmlns:p14="http://schemas.microsoft.com/office/powerpoint/2010/main" val="1577607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19</a:t>
            </a:fld>
            <a:endParaRPr lang="en-US"/>
          </a:p>
        </p:txBody>
      </p:sp>
    </p:spTree>
    <p:extLst>
      <p:ext uri="{BB962C8B-B14F-4D97-AF65-F5344CB8AC3E}">
        <p14:creationId xmlns:p14="http://schemas.microsoft.com/office/powerpoint/2010/main" val="114674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  Discuss</a:t>
            </a:r>
            <a:r>
              <a:rPr lang="en-US" baseline="0" dirty="0" smtClean="0"/>
              <a:t> question, then ask for a few responses.  Share partner’s response.  </a:t>
            </a:r>
            <a:endParaRPr lang="en-US" dirty="0"/>
          </a:p>
        </p:txBody>
      </p:sp>
      <p:sp>
        <p:nvSpPr>
          <p:cNvPr id="4" name="Slide Number Placeholder 3"/>
          <p:cNvSpPr>
            <a:spLocks noGrp="1"/>
          </p:cNvSpPr>
          <p:nvPr>
            <p:ph type="sldNum" sz="quarter" idx="10"/>
          </p:nvPr>
        </p:nvSpPr>
        <p:spPr/>
        <p:txBody>
          <a:bodyPr/>
          <a:lstStyle/>
          <a:p>
            <a:fld id="{CFC1E048-CF3B-41A7-94C9-77DB851CCB8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5250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Compilation</a:t>
            </a:r>
            <a:r>
              <a:rPr lang="en-US" baseline="0" dirty="0" smtClean="0"/>
              <a:t> of ideas from participants throughout the week……</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20</a:t>
            </a:fld>
            <a:endParaRPr lang="en-US"/>
          </a:p>
        </p:txBody>
      </p:sp>
    </p:spTree>
    <p:extLst>
      <p:ext uri="{BB962C8B-B14F-4D97-AF65-F5344CB8AC3E}">
        <p14:creationId xmlns:p14="http://schemas.microsoft.com/office/powerpoint/2010/main" val="344078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21</a:t>
            </a:fld>
            <a:endParaRPr lang="en-US"/>
          </a:p>
        </p:txBody>
      </p:sp>
    </p:spTree>
    <p:extLst>
      <p:ext uri="{BB962C8B-B14F-4D97-AF65-F5344CB8AC3E}">
        <p14:creationId xmlns:p14="http://schemas.microsoft.com/office/powerpoint/2010/main" val="110839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Compilation</a:t>
            </a:r>
            <a:r>
              <a:rPr lang="en-US" baseline="0" dirty="0" smtClean="0"/>
              <a:t> of ideas from participants throughout the week……</a:t>
            </a:r>
            <a:endParaRPr lang="en-US" dirty="0" smtClean="0"/>
          </a:p>
          <a:p>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22</a:t>
            </a:fld>
            <a:endParaRPr lang="en-US"/>
          </a:p>
        </p:txBody>
      </p:sp>
    </p:spTree>
    <p:extLst>
      <p:ext uri="{BB962C8B-B14F-4D97-AF65-F5344CB8AC3E}">
        <p14:creationId xmlns:p14="http://schemas.microsoft.com/office/powerpoint/2010/main" val="2828299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table groups, give your “two cents” about</a:t>
            </a:r>
            <a:r>
              <a:rPr lang="en-US" baseline="0" dirty="0" smtClean="0"/>
              <a:t> how to infuse new strategies and supports to your academic conversations.</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23</a:t>
            </a:fld>
            <a:endParaRPr lang="en-US"/>
          </a:p>
        </p:txBody>
      </p:sp>
    </p:spTree>
    <p:extLst>
      <p:ext uri="{BB962C8B-B14F-4D97-AF65-F5344CB8AC3E}">
        <p14:creationId xmlns:p14="http://schemas.microsoft.com/office/powerpoint/2010/main" val="585863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discuss </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24</a:t>
            </a:fld>
            <a:endParaRPr lang="en-US"/>
          </a:p>
        </p:txBody>
      </p:sp>
    </p:spTree>
    <p:extLst>
      <p:ext uri="{BB962C8B-B14F-4D97-AF65-F5344CB8AC3E}">
        <p14:creationId xmlns:p14="http://schemas.microsoft.com/office/powerpoint/2010/main" val="1500643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Bookshare</a:t>
            </a:r>
            <a:r>
              <a:rPr lang="en-US" dirty="0" smtClean="0"/>
              <a:t>, readbookonline.org,</a:t>
            </a:r>
            <a:r>
              <a:rPr lang="en-US" baseline="0" dirty="0" smtClean="0"/>
              <a:t> </a:t>
            </a:r>
            <a:r>
              <a:rPr lang="en-US" baseline="0" dirty="0" err="1" smtClean="0"/>
              <a:t>sparknotes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25</a:t>
            </a:fld>
            <a:endParaRPr lang="en-US"/>
          </a:p>
        </p:txBody>
      </p:sp>
    </p:spTree>
    <p:extLst>
      <p:ext uri="{BB962C8B-B14F-4D97-AF65-F5344CB8AC3E}">
        <p14:creationId xmlns:p14="http://schemas.microsoft.com/office/powerpoint/2010/main" val="1998870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26</a:t>
            </a:fld>
            <a:endParaRPr lang="en-US"/>
          </a:p>
        </p:txBody>
      </p:sp>
    </p:spTree>
    <p:extLst>
      <p:ext uri="{BB962C8B-B14F-4D97-AF65-F5344CB8AC3E}">
        <p14:creationId xmlns:p14="http://schemas.microsoft.com/office/powerpoint/2010/main" val="3147011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p>
          <a:p>
            <a:r>
              <a:rPr lang="en-US" dirty="0" smtClean="0"/>
              <a:t>Use it within your class or use it as a planning tool.</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27</a:t>
            </a:fld>
            <a:endParaRPr lang="en-US"/>
          </a:p>
        </p:txBody>
      </p:sp>
    </p:spTree>
    <p:extLst>
      <p:ext uri="{BB962C8B-B14F-4D97-AF65-F5344CB8AC3E}">
        <p14:creationId xmlns:p14="http://schemas.microsoft.com/office/powerpoint/2010/main" val="4268369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28</a:t>
            </a:fld>
            <a:endParaRPr lang="en-US"/>
          </a:p>
        </p:txBody>
      </p:sp>
    </p:spTree>
    <p:extLst>
      <p:ext uri="{BB962C8B-B14F-4D97-AF65-F5344CB8AC3E}">
        <p14:creationId xmlns:p14="http://schemas.microsoft.com/office/powerpoint/2010/main" val="3147011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29</a:t>
            </a:fld>
            <a:endParaRPr lang="en-US"/>
          </a:p>
        </p:txBody>
      </p:sp>
    </p:spTree>
    <p:extLst>
      <p:ext uri="{BB962C8B-B14F-4D97-AF65-F5344CB8AC3E}">
        <p14:creationId xmlns:p14="http://schemas.microsoft.com/office/powerpoint/2010/main" val="314701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we all agree that these are all skills that students need to succeed and meet the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these the skills we want all students to have mastered to be Career and College ready?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PLACEMENT???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2768E27-5E6C-484E-9CBB-7600CF097449}" type="slidenum">
              <a:rPr lang="en-US" smtClean="0"/>
              <a:t>3</a:t>
            </a:fld>
            <a:endParaRPr lang="en-US"/>
          </a:p>
        </p:txBody>
      </p:sp>
    </p:spTree>
    <p:extLst>
      <p:ext uri="{BB962C8B-B14F-4D97-AF65-F5344CB8AC3E}">
        <p14:creationId xmlns:p14="http://schemas.microsoft.com/office/powerpoint/2010/main" val="39122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68E27-5E6C-484E-9CBB-7600CF097449}" type="slidenum">
              <a:rPr lang="en-US" smtClean="0"/>
              <a:t>31</a:t>
            </a:fld>
            <a:endParaRPr lang="en-US"/>
          </a:p>
        </p:txBody>
      </p:sp>
    </p:spTree>
    <p:extLst>
      <p:ext uri="{BB962C8B-B14F-4D97-AF65-F5344CB8AC3E}">
        <p14:creationId xmlns:p14="http://schemas.microsoft.com/office/powerpoint/2010/main" val="18072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after 1:47</a:t>
            </a:r>
            <a:r>
              <a:rPr lang="en-US" baseline="0" dirty="0" smtClean="0"/>
              <a:t> after Einstein quote WOW!</a:t>
            </a:r>
          </a:p>
          <a:p>
            <a:endParaRPr lang="en-US" baseline="0" dirty="0" smtClean="0"/>
          </a:p>
          <a:p>
            <a:endParaRPr lang="en-US" baseline="0" dirty="0" smtClean="0"/>
          </a:p>
          <a:p>
            <a:r>
              <a:rPr lang="en-US" baseline="0" dirty="0" smtClean="0"/>
              <a:t>Discussion format?</a:t>
            </a:r>
          </a:p>
        </p:txBody>
      </p:sp>
      <p:sp>
        <p:nvSpPr>
          <p:cNvPr id="4" name="Slide Number Placeholder 3"/>
          <p:cNvSpPr>
            <a:spLocks noGrp="1"/>
          </p:cNvSpPr>
          <p:nvPr>
            <p:ph type="sldNum" sz="quarter" idx="10"/>
          </p:nvPr>
        </p:nvSpPr>
        <p:spPr/>
        <p:txBody>
          <a:bodyPr/>
          <a:lstStyle/>
          <a:p>
            <a:fld id="{B2768E27-5E6C-484E-9CBB-7600CF097449}" type="slidenum">
              <a:rPr lang="en-US" smtClean="0"/>
              <a:t>4</a:t>
            </a:fld>
            <a:endParaRPr lang="en-US"/>
          </a:p>
        </p:txBody>
      </p:sp>
    </p:spTree>
    <p:extLst>
      <p:ext uri="{BB962C8B-B14F-4D97-AF65-F5344CB8AC3E}">
        <p14:creationId xmlns:p14="http://schemas.microsoft.com/office/powerpoint/2010/main" val="328483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 </a:t>
            </a:r>
            <a:r>
              <a:rPr lang="en-US" dirty="0" smtClean="0"/>
              <a:t>I</a:t>
            </a:r>
            <a:r>
              <a:rPr lang="en-US" baseline="0" dirty="0" smtClean="0"/>
              <a:t> Have a Student Who…. Handout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Point out Core Ready Binders Pam Allyn (sentence starters, meet needs of diverse learners and 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Its just good teaching…  cannot be used</a:t>
            </a:r>
            <a:r>
              <a:rPr lang="en-US" baseline="0" dirty="0" smtClean="0"/>
              <a:t> interchangeably with the word MODIFICATION</a:t>
            </a:r>
          </a:p>
          <a:p>
            <a:endParaRPr lang="en-US" baseline="0" dirty="0" smtClean="0"/>
          </a:p>
          <a:p>
            <a:r>
              <a:rPr lang="en-US" baseline="0" dirty="0" smtClean="0"/>
              <a:t>GIVE ONE&lt; GET ONE:  examples of accommodations….. This will clarify understanding.</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5</a:t>
            </a:fld>
            <a:endParaRPr lang="en-US"/>
          </a:p>
        </p:txBody>
      </p:sp>
    </p:spTree>
    <p:extLst>
      <p:ext uri="{BB962C8B-B14F-4D97-AF65-F5344CB8AC3E}">
        <p14:creationId xmlns:p14="http://schemas.microsoft.com/office/powerpoint/2010/main" val="383852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a:t>
            </a:r>
            <a:r>
              <a:rPr lang="en-US" baseline="0" dirty="0" smtClean="0"/>
              <a:t> to a comic/quote……</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6</a:t>
            </a:fld>
            <a:endParaRPr lang="en-US"/>
          </a:p>
        </p:txBody>
      </p:sp>
    </p:spTree>
    <p:extLst>
      <p:ext uri="{BB962C8B-B14F-4D97-AF65-F5344CB8AC3E}">
        <p14:creationId xmlns:p14="http://schemas.microsoft.com/office/powerpoint/2010/main" val="148487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Handout</a:t>
            </a:r>
            <a:r>
              <a:rPr lang="en-US" baseline="0" dirty="0" smtClean="0"/>
              <a:t> for One Size Fits All</a:t>
            </a:r>
            <a:endParaRPr lang="en-US" dirty="0" smtClean="0"/>
          </a:p>
          <a:p>
            <a:pPr marL="228600" indent="-228600">
              <a:buAutoNum type="arabicPeriod"/>
            </a:pPr>
            <a:r>
              <a:rPr lang="en-US" dirty="0" smtClean="0"/>
              <a:t>Discussed</a:t>
            </a:r>
            <a:r>
              <a:rPr lang="en-US" baseline="0" dirty="0" smtClean="0"/>
              <a:t> BEM</a:t>
            </a:r>
            <a:endParaRPr lang="en-US" dirty="0" smtClean="0"/>
          </a:p>
          <a:p>
            <a:pPr marL="228600" indent="-228600">
              <a:buAutoNum type="arabicPeriod"/>
            </a:pPr>
            <a:endParaRPr lang="en-US" dirty="0" smtClean="0"/>
          </a:p>
          <a:p>
            <a:pPr marL="228600" indent="-228600">
              <a:buAutoNum type="arabicPeriod"/>
            </a:pPr>
            <a:r>
              <a:rPr lang="en-US" dirty="0" smtClean="0"/>
              <a:t>NEED</a:t>
            </a:r>
            <a:r>
              <a:rPr lang="en-US" baseline="0" dirty="0" smtClean="0"/>
              <a:t> TO LOOK AT THE LESSON BEFORE HAND</a:t>
            </a:r>
          </a:p>
          <a:p>
            <a:pPr marL="228600" indent="-228600">
              <a:buAutoNum type="arabicPeriod"/>
            </a:pPr>
            <a:r>
              <a:rPr lang="en-US" baseline="0" dirty="0" smtClean="0"/>
              <a:t>Need to know your students (</a:t>
            </a:r>
            <a:r>
              <a:rPr lang="en-US" baseline="0" dirty="0" err="1" smtClean="0"/>
              <a:t>accomm</a:t>
            </a:r>
            <a:r>
              <a:rPr lang="en-US" baseline="0" dirty="0" smtClean="0"/>
              <a:t> checklist or other tools)</a:t>
            </a:r>
          </a:p>
          <a:p>
            <a:pPr marL="228600" indent="-228600">
              <a:buAutoNum type="arabicPeriod"/>
            </a:pPr>
            <a:r>
              <a:rPr lang="en-US" baseline="0" dirty="0" smtClean="0"/>
              <a:t>Need to understand UDL and </a:t>
            </a:r>
            <a:r>
              <a:rPr lang="en-US" baseline="0" dirty="0" err="1" smtClean="0"/>
              <a:t>accomm</a:t>
            </a:r>
            <a:r>
              <a:rPr lang="en-US" baseline="0" dirty="0" smtClean="0"/>
              <a:t> on IEP</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7</a:t>
            </a:fld>
            <a:endParaRPr lang="en-US"/>
          </a:p>
        </p:txBody>
      </p:sp>
    </p:spTree>
    <p:extLst>
      <p:ext uri="{BB962C8B-B14F-4D97-AF65-F5344CB8AC3E}">
        <p14:creationId xmlns:p14="http://schemas.microsoft.com/office/powerpoint/2010/main" val="150120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12-22% of students have some sort of cognitive,</a:t>
            </a:r>
            <a:r>
              <a:rPr lang="en-US" baseline="0" dirty="0" smtClean="0"/>
              <a:t> behavioral, or emotional difference.  These are students with AND without IEPs</a:t>
            </a:r>
            <a:endParaRPr lang="en-US" dirty="0"/>
          </a:p>
        </p:txBody>
      </p:sp>
      <p:sp>
        <p:nvSpPr>
          <p:cNvPr id="4" name="Slide Number Placeholder 3"/>
          <p:cNvSpPr>
            <a:spLocks noGrp="1"/>
          </p:cNvSpPr>
          <p:nvPr>
            <p:ph type="sldNum" sz="quarter" idx="10"/>
          </p:nvPr>
        </p:nvSpPr>
        <p:spPr/>
        <p:txBody>
          <a:bodyPr/>
          <a:lstStyle/>
          <a:p>
            <a:fld id="{40F6B280-F14A-4383-94C9-5AD0EAB84F1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WHEELS, UDL handout</a:t>
            </a:r>
            <a:endParaRPr lang="en-US" dirty="0"/>
          </a:p>
        </p:txBody>
      </p:sp>
      <p:sp>
        <p:nvSpPr>
          <p:cNvPr id="4" name="Slide Number Placeholder 3"/>
          <p:cNvSpPr>
            <a:spLocks noGrp="1"/>
          </p:cNvSpPr>
          <p:nvPr>
            <p:ph type="sldNum" sz="quarter" idx="10"/>
          </p:nvPr>
        </p:nvSpPr>
        <p:spPr/>
        <p:txBody>
          <a:bodyPr/>
          <a:lstStyle/>
          <a:p>
            <a:fld id="{B2768E27-5E6C-484E-9CBB-7600CF097449}" type="slidenum">
              <a:rPr lang="en-US" smtClean="0"/>
              <a:t>9</a:t>
            </a:fld>
            <a:endParaRPr lang="en-US"/>
          </a:p>
        </p:txBody>
      </p:sp>
    </p:spTree>
    <p:extLst>
      <p:ext uri="{BB962C8B-B14F-4D97-AF65-F5344CB8AC3E}">
        <p14:creationId xmlns:p14="http://schemas.microsoft.com/office/powerpoint/2010/main" val="57908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6505812-F10D-4F99-A4DA-B4E80EA5C18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663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15024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153585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220491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8290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192969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48456D5-BD36-47A6-B9DB-A3CF0EED8150}" type="datetimeFigureOut">
              <a:rPr lang="en-US" smtClean="0">
                <a:solidFill>
                  <a:srgbClr val="438086"/>
                </a:solidFill>
              </a:rPr>
              <a:pPr/>
              <a:t>11/20/2014</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16505812-F10D-4F99-A4DA-B4E80EA5C18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72686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1034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90142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42134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16505812-F10D-4F99-A4DA-B4E80EA5C184}" type="slidenum">
              <a:rPr lang="en-US" smtClean="0"/>
              <a:pPr/>
              <a:t>‹#›</a:t>
            </a:fld>
            <a:endParaRPr lang="en-US"/>
          </a:p>
        </p:txBody>
      </p:sp>
    </p:spTree>
    <p:extLst>
      <p:ext uri="{BB962C8B-B14F-4D97-AF65-F5344CB8AC3E}">
        <p14:creationId xmlns:p14="http://schemas.microsoft.com/office/powerpoint/2010/main" val="389237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48456D5-BD36-47A6-B9DB-A3CF0EED8150}" type="datetimeFigureOut">
              <a:rPr lang="en-US" smtClean="0">
                <a:solidFill>
                  <a:srgbClr val="438086"/>
                </a:solidFill>
              </a:rPr>
              <a:pPr/>
              <a:t>11/20/2014</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5812-F10D-4F99-A4DA-B4E80EA5C184}" type="slidenum">
              <a:rPr lang="en-US" smtClean="0"/>
              <a:pPr/>
              <a:t>‹#›</a:t>
            </a:fld>
            <a:endParaRPr lang="en-US"/>
          </a:p>
        </p:txBody>
      </p:sp>
    </p:spTree>
    <p:extLst>
      <p:ext uri="{BB962C8B-B14F-4D97-AF65-F5344CB8AC3E}">
        <p14:creationId xmlns:p14="http://schemas.microsoft.com/office/powerpoint/2010/main" val="1926322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8WClnVjCEV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oogle.com/url?sa=i&amp;rct=j&amp;q=math%20without%20words&amp;source=images&amp;cd=&amp;cad=rja&amp;uact=8&amp;docid=5dSlH0vQ3LPWqM&amp;tbnid=jUR64cvHLo8T7M:&amp;ved=0CAUQjRw&amp;url=http://www.empoweredmunicipality.com/teaching-math-without-words&amp;ei=-LlWU6OvKIWOyAThsYCoDA&amp;psig=AFQjCNHrF02jEtZc6SzhORSNEHwWLfh0Ww&amp;ust=1398279023423392" TargetMode="External"/><Relationship Id="rId7" Type="http://schemas.openxmlformats.org/officeDocument/2006/relationships/hyperlink" Target="http://www.google.com/url?sa=i&amp;rct=j&amp;q=&amp;esrc=s&amp;source=images&amp;cd=&amp;cad=rja&amp;uact=8&amp;ved=0CAcQjRw&amp;url=http://www.dreamstime.com/illustration/fingerprints.html&amp;ei=IPJjVPz-LMX0oATD-YCICQ&amp;bvm=bv.79400599,d.cGU&amp;psig=AFQjCNFNAMNMJbD9MZxkf9UnbBy5M5npBQ&amp;ust=141592256061156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m/url?sa=i&amp;rct=j&amp;q=&amp;esrc=s&amp;source=images&amp;cd=&amp;cad=rja&amp;uact=8&amp;docid=wHPBJy16f9dS-M&amp;tbnid=FfW3Ck4n6UkEkM:&amp;ved=0CAUQjRw&amp;url=https://www.oakland.k12.mi.us/Departments/LearningServices/UDL/tabid/3399/Default.aspx&amp;ei=esFWU_XIAYmdyATMsYCADg&amp;psig=AFQjCNGFYICTlxSYzTmSRV3X7XLKn5SP0g&amp;ust=1398280879447551"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chingchannel.org/videos/1-3-6-protoco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two%20cents&amp;source=images&amp;cd=&amp;cad=rja&amp;uact=8&amp;docid=4ps08mQ-a2XYMM&amp;tbnid=fNDr2uLSla3hdM:&amp;ved=0CAUQjRw&amp;url=http://hockeyfamilyadvisor.com/major-junior-vs-the-rest-of-junior-hockey-and-the-ncaa/&amp;ei=l6xWU7LeBIaGyAT9ioKADQ&amp;bvm=bv.65177938,d.aWw&amp;psig=AFQjCNFWh2tJKqA8PEovKgBenF5LpRR8lA&amp;ust=139827560047271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cast.org/index.html" TargetMode="External"/><Relationship Id="rId5" Type="http://schemas.openxmlformats.org/officeDocument/2006/relationships/image" Target="../media/image14.png"/><Relationship Id="rId4" Type="http://schemas.openxmlformats.org/officeDocument/2006/relationships/hyperlink" Target="http://udltechtoolkit.wikispace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readbookonline.net/" TargetMode="External"/><Relationship Id="rId5" Type="http://schemas.openxmlformats.org/officeDocument/2006/relationships/image" Target="../media/image16.PNG"/><Relationship Id="rId4" Type="http://schemas.openxmlformats.org/officeDocument/2006/relationships/hyperlink" Target="http://www.bookshare.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ewsela.com/" TargetMode="External"/><Relationship Id="rId5" Type="http://schemas.openxmlformats.org/officeDocument/2006/relationships/hyperlink" Target="http://www.sparknotes.com/"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vacaroo.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obymax.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raz-kids.com/" TargetMode="Externa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http://www.sparknote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spellingcity.com/"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ncld.org/students-disabilities/accommodations-education/accommodations-include-iep-504-students-ld" TargetMode="External"/><Relationship Id="rId3" Type="http://schemas.openxmlformats.org/officeDocument/2006/relationships/hyperlink" Target="http://cast.org/" TargetMode="External"/><Relationship Id="rId7" Type="http://schemas.openxmlformats.org/officeDocument/2006/relationships/hyperlink" Target="http://www.cehd.umn.edu/nceo/TopicAreas/Accommodations/Accomtopic.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youtube.com/watch?v=8WClnVjCEVM" TargetMode="External"/><Relationship Id="rId5" Type="http://schemas.openxmlformats.org/officeDocument/2006/relationships/hyperlink" Target="http://www.youtube.com/watch?v=7odhYT8yzUM" TargetMode="External"/><Relationship Id="rId4" Type="http://schemas.openxmlformats.org/officeDocument/2006/relationships/hyperlink" Target="http://www.udlcenter.org/" TargetMode="External"/><Relationship Id="rId9" Type="http://schemas.openxmlformats.org/officeDocument/2006/relationships/hyperlink" Target="https://www.teachervision.com/special-education/printable/5596.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7odhYT8yzU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url?sa=i&amp;rct=j&amp;q=math%20without%20words&amp;source=images&amp;cd=&amp;cad=rja&amp;uact=8&amp;docid=5dSlH0vQ3LPWqM&amp;tbnid=jUR64cvHLo8T7M:&amp;ved=0CAUQjRw&amp;url=http://www.empoweredmunicipality.com/teaching-math-without-words&amp;ei=-LlWU6OvKIWOyAThsYCoDA&amp;psig=AFQjCNHrF02jEtZc6SzhORSNEHwWLfh0Ww&amp;ust=139827902342339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docid=wHPBJy16f9dS-M&amp;tbnid=FfW3Ck4n6UkEkM:&amp;ved=0CAUQjRw&amp;url=https://www.oakland.k12.mi.us/Departments/LearningServices/UDL/tabid/3399/Default.aspx&amp;ei=McFWU7HQI46OyAS2l4KoDA&amp;psig=AFQjCNGFYICTlxSYzTmSRV3X7XLKn5SP0g&amp;ust=1398280879447551"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www.google.com/url?sa=i&amp;rct=j&amp;q=&amp;esrc=s&amp;source=images&amp;cd=&amp;cad=rja&amp;uact=8&amp;docid=wHPBJy16f9dS-M&amp;tbnid=FfW3Ck4n6UkEkM:&amp;ved=0CAUQjRw&amp;url=https://www.oakland.k12.mi.us/Departments/LearningServices/UDL/tabid/3399/Default.aspx&amp;ei=esFWU_XIAYmdyATMsYCADg&amp;psig=AFQjCNGFYICTlxSYzTmSRV3X7XLKn5SP0g&amp;ust=13982808794475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924800" cy="3352800"/>
          </a:xfrm>
        </p:spPr>
        <p:txBody>
          <a:bodyPr>
            <a:normAutofit/>
          </a:bodyPr>
          <a:lstStyle/>
          <a:p>
            <a:pPr algn="ctr"/>
            <a:r>
              <a:rPr lang="en-US" sz="5300" b="1" dirty="0" smtClean="0"/>
              <a:t>Tools for Success:</a:t>
            </a:r>
            <a:br>
              <a:rPr lang="en-US" sz="5300" b="1" dirty="0" smtClean="0"/>
            </a:br>
            <a:r>
              <a:rPr lang="en-US" b="1" dirty="0" smtClean="0"/>
              <a:t>Application of UDL and Accommodations to Support ALL Students in the CCSS</a:t>
            </a:r>
            <a:endParaRPr lang="en-US" b="1" dirty="0"/>
          </a:p>
        </p:txBody>
      </p:sp>
      <p:sp>
        <p:nvSpPr>
          <p:cNvPr id="3" name="Subtitle 2"/>
          <p:cNvSpPr>
            <a:spLocks noGrp="1"/>
          </p:cNvSpPr>
          <p:nvPr>
            <p:ph type="subTitle" idx="1"/>
          </p:nvPr>
        </p:nvSpPr>
        <p:spPr>
          <a:xfrm>
            <a:off x="1999861" y="5029200"/>
            <a:ext cx="7144139" cy="1247192"/>
          </a:xfrm>
        </p:spPr>
        <p:txBody>
          <a:bodyPr>
            <a:normAutofit lnSpcReduction="10000"/>
          </a:bodyPr>
          <a:lstStyle/>
          <a:p>
            <a:pPr algn="ctr"/>
            <a:r>
              <a:rPr lang="en-US" dirty="0" smtClean="0"/>
              <a:t>Presented By:</a:t>
            </a:r>
          </a:p>
          <a:p>
            <a:pPr algn="ctr"/>
            <a:r>
              <a:rPr lang="en-US" dirty="0" smtClean="0"/>
              <a:t>Linda Mangum, Courtney Coffin, Melissa Ferrante</a:t>
            </a:r>
          </a:p>
          <a:p>
            <a:pPr algn="ctr"/>
            <a:r>
              <a:rPr lang="en-US" dirty="0" smtClean="0"/>
              <a:t>SCUSD </a:t>
            </a:r>
            <a:r>
              <a:rPr lang="en-US" dirty="0"/>
              <a:t>Inclusive Practices Coaches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2" y="4831080"/>
            <a:ext cx="1789873" cy="2026920"/>
          </a:xfrm>
          <a:prstGeom prst="rect">
            <a:avLst/>
          </a:prstGeom>
        </p:spPr>
      </p:pic>
    </p:spTree>
    <p:extLst>
      <p:ext uri="{BB962C8B-B14F-4D97-AF65-F5344CB8AC3E}">
        <p14:creationId xmlns:p14="http://schemas.microsoft.com/office/powerpoint/2010/main" val="7267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28" y="762000"/>
            <a:ext cx="8077200" cy="990600"/>
          </a:xfrm>
        </p:spPr>
        <p:txBody>
          <a:bodyPr>
            <a:normAutofit fontScale="90000"/>
          </a:bodyPr>
          <a:lstStyle/>
          <a:p>
            <a:pPr algn="ctr"/>
            <a:r>
              <a:rPr lang="en-US" dirty="0" smtClean="0"/>
              <a:t>Using a curriculum that is rooted in the 3 UDL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31739521"/>
              </p:ext>
            </p:extLst>
          </p:nvPr>
        </p:nvGraphicFramePr>
        <p:xfrm>
          <a:off x="1088571" y="2025831"/>
          <a:ext cx="6934200" cy="4725911"/>
        </p:xfrm>
        <a:graphic>
          <a:graphicData uri="http://schemas.openxmlformats.org/drawingml/2006/table">
            <a:tbl>
              <a:tblPr firstRow="1" bandRow="1">
                <a:tableStyleId>{5C22544A-7EE6-4342-B048-85BDC9FD1C3A}</a:tableStyleId>
              </a:tblPr>
              <a:tblGrid>
                <a:gridCol w="3467100"/>
                <a:gridCol w="3467100"/>
              </a:tblGrid>
              <a:tr h="549317">
                <a:tc>
                  <a:txBody>
                    <a:bodyPr/>
                    <a:lstStyle/>
                    <a:p>
                      <a:r>
                        <a:rPr lang="en-US" dirty="0" smtClean="0"/>
                        <a:t>Teachers Provide: </a:t>
                      </a:r>
                      <a:endParaRPr lang="en-US" dirty="0"/>
                    </a:p>
                  </a:txBody>
                  <a:tcPr/>
                </a:tc>
                <a:tc>
                  <a:txBody>
                    <a:bodyPr/>
                    <a:lstStyle/>
                    <a:p>
                      <a:r>
                        <a:rPr lang="en-US" dirty="0" smtClean="0"/>
                        <a:t>Students Have: </a:t>
                      </a:r>
                      <a:endParaRPr lang="en-US" dirty="0"/>
                    </a:p>
                  </a:txBody>
                  <a:tcPr/>
                </a:tc>
              </a:tr>
              <a:tr h="1237619">
                <a:tc>
                  <a:txBody>
                    <a:bodyPr/>
                    <a:lstStyle/>
                    <a:p>
                      <a:pPr algn="ctr"/>
                      <a:endParaRPr lang="en-US" dirty="0" smtClean="0"/>
                    </a:p>
                    <a:p>
                      <a:pPr algn="ctr"/>
                      <a:r>
                        <a:rPr lang="en-US" dirty="0" smtClean="0"/>
                        <a:t>Flexible ways of presenting</a:t>
                      </a:r>
                      <a:r>
                        <a:rPr lang="en-US" baseline="0" dirty="0" smtClean="0"/>
                        <a:t> lesson content.</a:t>
                      </a:r>
                    </a:p>
                    <a:p>
                      <a:pPr algn="ctr"/>
                      <a:r>
                        <a:rPr lang="en-US" baseline="0" dirty="0" smtClean="0"/>
                        <a:t>(WHAT)</a:t>
                      </a:r>
                      <a:endParaRPr lang="en-US" dirty="0"/>
                    </a:p>
                  </a:txBody>
                  <a:tcPr/>
                </a:tc>
                <a:tc>
                  <a:txBody>
                    <a:bodyPr/>
                    <a:lstStyle/>
                    <a:p>
                      <a:pPr algn="ctr"/>
                      <a:endParaRPr lang="en-US" dirty="0" smtClean="0"/>
                    </a:p>
                    <a:p>
                      <a:pPr algn="ctr"/>
                      <a:r>
                        <a:rPr lang="en-US" dirty="0" smtClean="0"/>
                        <a:t>Options for how they learn.</a:t>
                      </a:r>
                      <a:endParaRPr lang="en-US" dirty="0"/>
                    </a:p>
                  </a:txBody>
                  <a:tcPr/>
                </a:tc>
              </a:tr>
              <a:tr h="1475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Flexible methods</a:t>
                      </a:r>
                      <a:r>
                        <a:rPr lang="en-US" baseline="0" dirty="0" smtClean="0"/>
                        <a:t> of</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expression and</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assessment.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(HOW)</a:t>
                      </a:r>
                      <a:endParaRPr lang="en-US" dirty="0" smtClean="0"/>
                    </a:p>
                  </a:txBody>
                  <a:tcPr/>
                </a:tc>
                <a:tc>
                  <a:txBody>
                    <a:bodyPr/>
                    <a:lstStyle/>
                    <a:p>
                      <a:pPr algn="ctr"/>
                      <a:endParaRPr lang="en-US" dirty="0" smtClean="0"/>
                    </a:p>
                    <a:p>
                      <a:pPr algn="ctr"/>
                      <a:r>
                        <a:rPr lang="en-US" dirty="0" smtClean="0"/>
                        <a:t>Choices for how</a:t>
                      </a:r>
                      <a:r>
                        <a:rPr lang="en-US" baseline="0" dirty="0" smtClean="0"/>
                        <a:t> they demonstrate their</a:t>
                      </a:r>
                    </a:p>
                    <a:p>
                      <a:pPr algn="ctr"/>
                      <a:r>
                        <a:rPr lang="en-US" baseline="0" dirty="0" smtClean="0"/>
                        <a:t>knowledge and learning. </a:t>
                      </a:r>
                      <a:endParaRPr lang="en-US" dirty="0"/>
                    </a:p>
                  </a:txBody>
                  <a:tcPr/>
                </a:tc>
              </a:tr>
              <a:tr h="14168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Flexible</a:t>
                      </a:r>
                      <a:r>
                        <a:rPr lang="en-US" baseline="0" dirty="0" smtClean="0"/>
                        <a:t> options for</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student engagement.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(WHY)</a:t>
                      </a:r>
                      <a:endParaRPr lang="en-US" dirty="0" smtClean="0"/>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Choices which will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engage student</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interest.</a:t>
                      </a:r>
                      <a:r>
                        <a:rPr lang="en-US" baseline="0" dirty="0" smtClean="0"/>
                        <a:t> </a:t>
                      </a:r>
                      <a:endParaRPr lang="en-US" dirty="0" smtClean="0"/>
                    </a:p>
                    <a:p>
                      <a:endParaRPr lang="en-US" dirty="0"/>
                    </a:p>
                  </a:txBody>
                  <a:tcPr/>
                </a:tc>
              </a:tr>
            </a:tbl>
          </a:graphicData>
        </a:graphic>
      </p:graphicFrame>
      <p:cxnSp>
        <p:nvCxnSpPr>
          <p:cNvPr id="7" name="Straight Arrow Connector 6"/>
          <p:cNvCxnSpPr/>
          <p:nvPr/>
        </p:nvCxnSpPr>
        <p:spPr>
          <a:xfrm>
            <a:off x="3951514" y="3499757"/>
            <a:ext cx="1208314"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16828" y="6096000"/>
            <a:ext cx="1143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51514" y="4572000"/>
            <a:ext cx="1208314"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1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UDL is for ALL Students</a:t>
            </a:r>
            <a:endParaRPr lang="en-US" dirty="0"/>
          </a:p>
        </p:txBody>
      </p:sp>
      <p:sp>
        <p:nvSpPr>
          <p:cNvPr id="5" name="TextBox 4"/>
          <p:cNvSpPr txBox="1"/>
          <p:nvPr/>
        </p:nvSpPr>
        <p:spPr>
          <a:xfrm>
            <a:off x="990600" y="2438400"/>
            <a:ext cx="7543800" cy="2308324"/>
          </a:xfrm>
          <a:prstGeom prst="rect">
            <a:avLst/>
          </a:prstGeom>
          <a:noFill/>
        </p:spPr>
        <p:txBody>
          <a:bodyPr wrap="square" rtlCol="0">
            <a:spAutoFit/>
          </a:bodyPr>
          <a:lstStyle/>
          <a:p>
            <a:pPr algn="ctr"/>
            <a:r>
              <a:rPr lang="en-US" sz="2400" dirty="0" smtClean="0"/>
              <a:t>UDL is a framework to </a:t>
            </a:r>
            <a:r>
              <a:rPr lang="en-US" sz="2400" b="1" dirty="0" smtClean="0"/>
              <a:t>support the variability </a:t>
            </a:r>
            <a:r>
              <a:rPr lang="en-US" sz="2400" dirty="0" smtClean="0"/>
              <a:t>of learners that exist in </a:t>
            </a:r>
            <a:r>
              <a:rPr lang="en-US" sz="2400" u="sng" dirty="0" smtClean="0"/>
              <a:t>all</a:t>
            </a:r>
            <a:r>
              <a:rPr lang="en-US" sz="2400" dirty="0" smtClean="0"/>
              <a:t> classrooms.</a:t>
            </a:r>
          </a:p>
          <a:p>
            <a:pPr algn="ctr"/>
            <a:endParaRPr lang="en-US" sz="2400" dirty="0" smtClean="0"/>
          </a:p>
          <a:p>
            <a:pPr algn="ctr"/>
            <a:r>
              <a:rPr lang="en-US" sz="2400" dirty="0" smtClean="0"/>
              <a:t>This includes gifted students, disengaged students, students with disabilities, students who are English learners, and even the </a:t>
            </a:r>
            <a:r>
              <a:rPr lang="en-US" sz="2400" b="1" i="1" dirty="0" smtClean="0"/>
              <a:t>mythical average student</a:t>
            </a:r>
            <a:r>
              <a:rPr lang="en-US" sz="2400" i="1" dirty="0" smtClean="0"/>
              <a:t>. </a:t>
            </a:r>
            <a:endParaRPr lang="en-US" sz="2400" i="1" dirty="0"/>
          </a:p>
        </p:txBody>
      </p:sp>
      <p:pic>
        <p:nvPicPr>
          <p:cNvPr id="8" name="Picture 7" descr="CAST logo.jpg"/>
          <p:cNvPicPr>
            <a:picLocks noChangeAspect="1"/>
          </p:cNvPicPr>
          <p:nvPr/>
        </p:nvPicPr>
        <p:blipFill>
          <a:blip r:embed="rId3" cstate="print"/>
          <a:stretch>
            <a:fillRect/>
          </a:stretch>
        </p:blipFill>
        <p:spPr>
          <a:xfrm>
            <a:off x="7150153" y="6096000"/>
            <a:ext cx="1966633" cy="762000"/>
          </a:xfrm>
          <a:prstGeom prst="rect">
            <a:avLst/>
          </a:prstGeom>
        </p:spPr>
      </p:pic>
      <p:pic>
        <p:nvPicPr>
          <p:cNvPr id="6" name="Picture 5" descr="film.bmp">
            <a:hlinkClick r:id="rId4"/>
          </p:cNvPr>
          <p:cNvPicPr>
            <a:picLocks noChangeAspect="1"/>
          </p:cNvPicPr>
          <p:nvPr/>
        </p:nvPicPr>
        <p:blipFill>
          <a:blip r:embed="rId5" cstate="print"/>
          <a:stretch>
            <a:fillRect/>
          </a:stretch>
        </p:blipFill>
        <p:spPr>
          <a:xfrm>
            <a:off x="152400" y="5874392"/>
            <a:ext cx="1042838" cy="835102"/>
          </a:xfrm>
          <a:prstGeom prst="rect">
            <a:avLst/>
          </a:prstGeom>
        </p:spPr>
      </p:pic>
    </p:spTree>
    <p:extLst>
      <p:ext uri="{BB962C8B-B14F-4D97-AF65-F5344CB8AC3E}">
        <p14:creationId xmlns:p14="http://schemas.microsoft.com/office/powerpoint/2010/main" val="32706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600200"/>
          </a:xfrm>
        </p:spPr>
        <p:txBody>
          <a:bodyPr>
            <a:normAutofit fontScale="90000"/>
          </a:bodyPr>
          <a:lstStyle/>
          <a:p>
            <a:pPr algn="ctr"/>
            <a:r>
              <a:rPr lang="en-US" dirty="0" smtClean="0"/>
              <a:t>Academic Conversation</a:t>
            </a:r>
            <a:br>
              <a:rPr lang="en-US" dirty="0" smtClean="0"/>
            </a:br>
            <a:r>
              <a:rPr lang="en-US" dirty="0" smtClean="0"/>
              <a:t>About</a:t>
            </a:r>
            <a:br>
              <a:rPr lang="en-US" dirty="0" smtClean="0"/>
            </a:br>
            <a:r>
              <a:rPr lang="en-US" dirty="0" smtClean="0"/>
              <a:t>Todd Rose Video</a:t>
            </a:r>
            <a:endParaRPr lang="en-US" dirty="0"/>
          </a:p>
        </p:txBody>
      </p:sp>
      <p:sp>
        <p:nvSpPr>
          <p:cNvPr id="3" name="Content Placeholder 2"/>
          <p:cNvSpPr>
            <a:spLocks noGrp="1"/>
          </p:cNvSpPr>
          <p:nvPr>
            <p:ph idx="1"/>
          </p:nvPr>
        </p:nvSpPr>
        <p:spPr>
          <a:xfrm>
            <a:off x="457200" y="2667000"/>
            <a:ext cx="8229600" cy="3962400"/>
          </a:xfrm>
        </p:spPr>
        <p:txBody>
          <a:bodyPr/>
          <a:lstStyle/>
          <a:p>
            <a:r>
              <a:rPr lang="en-US" dirty="0" smtClean="0"/>
              <a:t>At your tables, use the stems provided to have an academic conversation about the video.  </a:t>
            </a:r>
          </a:p>
          <a:p>
            <a:r>
              <a:rPr lang="en-US" dirty="0" smtClean="0"/>
              <a:t>Make sure you address all three questions:</a:t>
            </a:r>
          </a:p>
          <a:p>
            <a:pPr lvl="1"/>
            <a:r>
              <a:rPr lang="en-US" dirty="0" smtClean="0"/>
              <a:t>Implications of “myth of the average learner”</a:t>
            </a:r>
          </a:p>
          <a:p>
            <a:pPr lvl="1"/>
            <a:r>
              <a:rPr lang="en-US" dirty="0" smtClean="0"/>
              <a:t>What is variability and why is it important?</a:t>
            </a:r>
          </a:p>
          <a:p>
            <a:pPr lvl="1"/>
            <a:r>
              <a:rPr lang="en-US" dirty="0" smtClean="0"/>
              <a:t>Why is the “myth of the average” harmful to our educational system</a:t>
            </a:r>
          </a:p>
          <a:p>
            <a:r>
              <a:rPr lang="en-US" dirty="0" smtClean="0"/>
              <a:t>Be prepared to share 1-2 insights from your table</a:t>
            </a:r>
            <a:endParaRPr lang="en-US" dirty="0"/>
          </a:p>
        </p:txBody>
      </p:sp>
    </p:spTree>
    <p:extLst>
      <p:ext uri="{BB962C8B-B14F-4D97-AF65-F5344CB8AC3E}">
        <p14:creationId xmlns:p14="http://schemas.microsoft.com/office/powerpoint/2010/main" val="25068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49" y="457200"/>
            <a:ext cx="8229600" cy="1066800"/>
          </a:xfrm>
        </p:spPr>
        <p:txBody>
          <a:bodyPr/>
          <a:lstStyle/>
          <a:p>
            <a:r>
              <a:rPr lang="en-US" dirty="0" smtClean="0"/>
              <a:t>Keep all these Things in Mind…</a:t>
            </a:r>
            <a:endParaRPr lang="en-US" dirty="0"/>
          </a:p>
        </p:txBody>
      </p:sp>
      <p:pic>
        <p:nvPicPr>
          <p:cNvPr id="4" name="Picture 2" descr="http://t2.gstatic.com/images?q=tbn:ANd9GcQGZJSsWeX3AKCwgd_8zZca5MaUQbOEws4PPv3-ENZ3YvypfM0kGA:www.empoweredmunicipality.com/library/media/TeachingMathWithoutWords.squa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0116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oakland.k12.mi.us/Portals/0/Learning/UDL/UDL_brain_graphic.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962400"/>
            <a:ext cx="6034212" cy="26429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92450" y="1524000"/>
            <a:ext cx="3047999" cy="1754326"/>
          </a:xfrm>
          <a:prstGeom prst="rect">
            <a:avLst/>
          </a:prstGeom>
          <a:noFill/>
          <a:ln w="25400">
            <a:solidFill>
              <a:schemeClr val="accent1"/>
            </a:solidFill>
            <a:prstDash val="dashDot"/>
          </a:ln>
        </p:spPr>
        <p:txBody>
          <a:bodyPr wrap="square" lIns="91440" tIns="45720" rIns="91440" bIns="45720">
            <a:spAutoFit/>
          </a:bodyPr>
          <a:lstStyle/>
          <a:p>
            <a:pPr algn="ctr"/>
            <a:r>
              <a:rPr lang="en-US" sz="36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Mythical Average Student</a:t>
            </a:r>
            <a:endParaRPr lang="en-US" sz="36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AutoShape 2" descr="https://encrypted-tbn3.gstatic.com/images?q=tbn:ANd9GcRk9bfj_HWdHaSLkndT5d4i4f7MnpElaaprd9QOaL9U2Ysf_e_QCQ">
            <a:hlinkClick r:id="rId7"/>
          </p:cNvPr>
          <p:cNvSpPr>
            <a:spLocks noChangeAspect="1" noChangeArrowheads="1"/>
          </p:cNvSpPr>
          <p:nvPr/>
        </p:nvSpPr>
        <p:spPr bwMode="auto">
          <a:xfrm>
            <a:off x="53975" y="-1646238"/>
            <a:ext cx="4562475" cy="3438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799" y="1966912"/>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90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 y="26582"/>
            <a:ext cx="9179717" cy="683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2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 y="26582"/>
            <a:ext cx="9179717" cy="683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4267200"/>
            <a:ext cx="1600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05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Building Academic Conversations</a:t>
            </a:r>
            <a:endParaRPr lang="en-US" dirty="0"/>
          </a:p>
        </p:txBody>
      </p:sp>
      <p:sp>
        <p:nvSpPr>
          <p:cNvPr id="3" name="Content Placeholder 2"/>
          <p:cNvSpPr>
            <a:spLocks noGrp="1"/>
          </p:cNvSpPr>
          <p:nvPr>
            <p:ph idx="1"/>
          </p:nvPr>
        </p:nvSpPr>
        <p:spPr>
          <a:xfrm>
            <a:off x="457200" y="1905000"/>
            <a:ext cx="8229600" cy="4724400"/>
          </a:xfrm>
        </p:spPr>
        <p:txBody>
          <a:bodyPr>
            <a:normAutofit lnSpcReduction="10000"/>
          </a:bodyPr>
          <a:lstStyle/>
          <a:p>
            <a:pPr marL="109728" indent="0">
              <a:buNone/>
            </a:pPr>
            <a:r>
              <a:rPr lang="en-US" sz="1800" b="1" dirty="0" smtClean="0"/>
              <a:t>Physical Environment:</a:t>
            </a:r>
          </a:p>
          <a:p>
            <a:r>
              <a:rPr lang="en-US" sz="1800" dirty="0" smtClean="0"/>
              <a:t>Strategic use of heterogeneous and homogeneous </a:t>
            </a:r>
            <a:r>
              <a:rPr lang="en-US" sz="1800" dirty="0" smtClean="0"/>
              <a:t>groupings (see establishing expectations page)</a:t>
            </a:r>
            <a:endParaRPr lang="en-US" sz="1800" dirty="0" smtClean="0"/>
          </a:p>
          <a:p>
            <a:r>
              <a:rPr lang="en-US" sz="1800" dirty="0" smtClean="0"/>
              <a:t>Use of engaging group selections</a:t>
            </a:r>
          </a:p>
          <a:p>
            <a:pPr lvl="1"/>
            <a:r>
              <a:rPr lang="en-US" sz="1800" dirty="0" smtClean="0"/>
              <a:t>Color cards</a:t>
            </a:r>
          </a:p>
          <a:p>
            <a:pPr lvl="1"/>
            <a:r>
              <a:rPr lang="en-US" sz="1800" dirty="0" smtClean="0"/>
              <a:t>Clock </a:t>
            </a:r>
            <a:r>
              <a:rPr lang="en-US" sz="1800" dirty="0" err="1" smtClean="0"/>
              <a:t>appts</a:t>
            </a:r>
            <a:endParaRPr lang="en-US" sz="1800" dirty="0" smtClean="0"/>
          </a:p>
          <a:p>
            <a:pPr lvl="1"/>
            <a:r>
              <a:rPr lang="en-US" sz="1800" dirty="0" smtClean="0"/>
              <a:t>“Meet me at…”</a:t>
            </a:r>
          </a:p>
          <a:p>
            <a:r>
              <a:rPr lang="en-US" sz="1800" dirty="0" smtClean="0"/>
              <a:t>Visible Sentence Frames</a:t>
            </a:r>
          </a:p>
          <a:p>
            <a:pPr lvl="1"/>
            <a:r>
              <a:rPr lang="en-US" sz="1800" dirty="0" smtClean="0"/>
              <a:t>Wall charts</a:t>
            </a:r>
          </a:p>
          <a:p>
            <a:pPr lvl="1"/>
            <a:r>
              <a:rPr lang="en-US" sz="1800" dirty="0" smtClean="0"/>
              <a:t>Personal task </a:t>
            </a:r>
            <a:r>
              <a:rPr lang="en-US" sz="1800" dirty="0" smtClean="0"/>
              <a:t>cards, table charts</a:t>
            </a:r>
          </a:p>
          <a:p>
            <a:r>
              <a:rPr lang="en-US" sz="1800" dirty="0" smtClean="0"/>
              <a:t>“Literacy bath”:  </a:t>
            </a:r>
            <a:r>
              <a:rPr lang="en-US" sz="1800" dirty="0" smtClean="0"/>
              <a:t>Provide environment  and walls free of clutter with intentional placement of wall décor, stems, supports , </a:t>
            </a:r>
            <a:r>
              <a:rPr lang="en-US" sz="1800" dirty="0" err="1" smtClean="0"/>
              <a:t>etc</a:t>
            </a:r>
            <a:r>
              <a:rPr lang="en-US" sz="1800" dirty="0" smtClean="0"/>
              <a:t>  to increase accessibility for students</a:t>
            </a:r>
          </a:p>
          <a:p>
            <a:r>
              <a:rPr lang="en-US" sz="1800" dirty="0" smtClean="0"/>
              <a:t>Strategic placement of furniture and groupings</a:t>
            </a:r>
          </a:p>
          <a:p>
            <a:r>
              <a:rPr lang="en-US" sz="1800" dirty="0" smtClean="0"/>
              <a:t>Transition protocols (explicitly taught and practiced)</a:t>
            </a:r>
          </a:p>
          <a:p>
            <a:r>
              <a:rPr lang="en-US" sz="1800" dirty="0" smtClean="0"/>
              <a:t>Protocols in place for when students are absent or other surprise factors</a:t>
            </a:r>
            <a:endParaRPr lang="en-US" sz="1800" dirty="0" smtClean="0"/>
          </a:p>
          <a:p>
            <a:endParaRPr lang="en-US" dirty="0"/>
          </a:p>
        </p:txBody>
      </p:sp>
    </p:spTree>
    <p:extLst>
      <p:ext uri="{BB962C8B-B14F-4D97-AF65-F5344CB8AC3E}">
        <p14:creationId xmlns:p14="http://schemas.microsoft.com/office/powerpoint/2010/main" val="380671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 y="26582"/>
            <a:ext cx="9179717" cy="683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84420" y="3276600"/>
            <a:ext cx="1600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06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325112"/>
          </a:xfrm>
        </p:spPr>
        <p:txBody>
          <a:bodyPr/>
          <a:lstStyle/>
          <a:p>
            <a:pPr marL="109728" indent="0">
              <a:buNone/>
            </a:pPr>
            <a:r>
              <a:rPr lang="en-US" sz="1800" b="1" dirty="0" smtClean="0"/>
              <a:t>Establishing Expectations for AC</a:t>
            </a:r>
          </a:p>
          <a:p>
            <a:r>
              <a:rPr lang="en-US" sz="1800" dirty="0" smtClean="0"/>
              <a:t>Visuals for conversations </a:t>
            </a:r>
            <a:r>
              <a:rPr lang="en-US" sz="1800" dirty="0" smtClean="0"/>
              <a:t>skills, anchor charts</a:t>
            </a:r>
          </a:p>
          <a:p>
            <a:r>
              <a:rPr lang="en-US" sz="1800" dirty="0" smtClean="0"/>
              <a:t>Explicitly teach conversation skills: eye contact, body posture, tone, </a:t>
            </a:r>
            <a:r>
              <a:rPr lang="en-US" sz="1800" dirty="0" err="1" smtClean="0"/>
              <a:t>etc</a:t>
            </a:r>
            <a:endParaRPr lang="en-US" sz="1800" dirty="0" smtClean="0"/>
          </a:p>
          <a:p>
            <a:r>
              <a:rPr lang="en-US" sz="1800" dirty="0" smtClean="0"/>
              <a:t>Explicitly teach how to have a back and forth conversation where content builds and is not a string of isolated ideas </a:t>
            </a:r>
            <a:endParaRPr lang="en-US" sz="1800" dirty="0" smtClean="0"/>
          </a:p>
          <a:p>
            <a:r>
              <a:rPr lang="en-US" sz="1800" dirty="0" smtClean="0"/>
              <a:t>Modeling </a:t>
            </a:r>
            <a:r>
              <a:rPr lang="en-US" sz="1800" dirty="0" smtClean="0"/>
              <a:t>and role play</a:t>
            </a:r>
          </a:p>
          <a:p>
            <a:r>
              <a:rPr lang="en-US" sz="1800" dirty="0" smtClean="0"/>
              <a:t>Video demonstrations</a:t>
            </a:r>
          </a:p>
          <a:p>
            <a:r>
              <a:rPr lang="en-US" sz="1800" dirty="0" smtClean="0"/>
              <a:t>“Fishbowl” observations</a:t>
            </a:r>
          </a:p>
          <a:p>
            <a:r>
              <a:rPr lang="en-US" sz="1800" dirty="0" smtClean="0"/>
              <a:t>Debrief and feedback </a:t>
            </a:r>
            <a:r>
              <a:rPr lang="en-US" sz="1800" dirty="0" smtClean="0"/>
              <a:t>opportunities</a:t>
            </a:r>
          </a:p>
          <a:p>
            <a:r>
              <a:rPr lang="en-US" sz="1800" dirty="0" smtClean="0"/>
              <a:t>Strategic partners and groupings</a:t>
            </a:r>
          </a:p>
          <a:p>
            <a:r>
              <a:rPr lang="en-US" sz="1800" dirty="0" smtClean="0"/>
              <a:t>Sentence frames and starters (explicitl</a:t>
            </a:r>
            <a:r>
              <a:rPr lang="en-US" sz="1800" dirty="0" smtClean="0"/>
              <a:t>y taught, practiced and modeled)</a:t>
            </a:r>
          </a:p>
          <a:p>
            <a:r>
              <a:rPr lang="en-US" sz="1800" dirty="0" smtClean="0"/>
              <a:t>Video students and use for critique</a:t>
            </a:r>
            <a:endParaRPr lang="en-US" sz="1800" dirty="0" smtClean="0"/>
          </a:p>
          <a:p>
            <a:endParaRPr lang="en-US" dirty="0"/>
          </a:p>
        </p:txBody>
      </p:sp>
      <p:sp>
        <p:nvSpPr>
          <p:cNvPr id="4" name="Title 1"/>
          <p:cNvSpPr>
            <a:spLocks noGrp="1"/>
          </p:cNvSpPr>
          <p:nvPr>
            <p:ph type="title"/>
          </p:nvPr>
        </p:nvSpPr>
        <p:spPr>
          <a:xfrm>
            <a:off x="457200" y="762000"/>
            <a:ext cx="8229600" cy="1066800"/>
          </a:xfrm>
        </p:spPr>
        <p:txBody>
          <a:bodyPr/>
          <a:lstStyle/>
          <a:p>
            <a:r>
              <a:rPr lang="en-US" dirty="0" smtClean="0"/>
              <a:t>Building Academic Conversations</a:t>
            </a:r>
            <a:endParaRPr lang="en-US" dirty="0"/>
          </a:p>
        </p:txBody>
      </p:sp>
    </p:spTree>
    <p:extLst>
      <p:ext uri="{BB962C8B-B14F-4D97-AF65-F5344CB8AC3E}">
        <p14:creationId xmlns:p14="http://schemas.microsoft.com/office/powerpoint/2010/main" val="30096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 y="26582"/>
            <a:ext cx="9179717" cy="683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43400" y="2590800"/>
            <a:ext cx="1600200" cy="1219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1" y="4191000"/>
            <a:ext cx="6705599" cy="2308324"/>
          </a:xfrm>
          <a:prstGeom prst="rect">
            <a:avLst/>
          </a:prstGeom>
          <a:noFill/>
        </p:spPr>
        <p:txBody>
          <a:bodyPr wrap="square" rtlCol="0">
            <a:spAutoFit/>
          </a:bodyPr>
          <a:lstStyle/>
          <a:p>
            <a:pPr algn="ctr"/>
            <a:r>
              <a:rPr lang="en-US" sz="3600" dirty="0" smtClean="0"/>
              <a:t>Share one strategy you are using to facilitate</a:t>
            </a:r>
          </a:p>
          <a:p>
            <a:pPr algn="ctr"/>
            <a:r>
              <a:rPr lang="en-US" sz="3600" dirty="0" smtClean="0"/>
              <a:t>Academic Conversations</a:t>
            </a:r>
          </a:p>
          <a:p>
            <a:pPr algn="ctr"/>
            <a:r>
              <a:rPr lang="en-US" sz="3600" dirty="0" smtClean="0"/>
              <a:t>to reach ALL learners.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294" y="762000"/>
            <a:ext cx="5195012" cy="318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17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953000"/>
          </a:xfrm>
        </p:spPr>
        <p:txBody>
          <a:bodyPr>
            <a:normAutofit fontScale="77500" lnSpcReduction="20000"/>
          </a:bodyPr>
          <a:lstStyle/>
          <a:p>
            <a:pPr marL="109728" indent="0">
              <a:buNone/>
            </a:pPr>
            <a:r>
              <a:rPr lang="en-US" sz="2100" b="1" dirty="0" smtClean="0"/>
              <a:t>Implementing Conversation Protocols</a:t>
            </a:r>
          </a:p>
          <a:p>
            <a:r>
              <a:rPr lang="en-US" sz="2100" dirty="0" smtClean="0"/>
              <a:t>Color code the 4 </a:t>
            </a:r>
            <a:r>
              <a:rPr lang="en-US" sz="2100" dirty="0" smtClean="0"/>
              <a:t>quadrants; develop consistent colors across the grade levels</a:t>
            </a:r>
            <a:endParaRPr lang="en-US" sz="2100" dirty="0" smtClean="0"/>
          </a:p>
          <a:p>
            <a:r>
              <a:rPr lang="en-US" sz="2100" dirty="0" smtClean="0"/>
              <a:t>“</a:t>
            </a:r>
            <a:r>
              <a:rPr lang="en-US" sz="2100" dirty="0" smtClean="0"/>
              <a:t>Re</a:t>
            </a:r>
            <a:r>
              <a:rPr lang="en-US" sz="2100" dirty="0" smtClean="0"/>
              <a:t>-voicing</a:t>
            </a:r>
            <a:r>
              <a:rPr lang="en-US" sz="2100" dirty="0" smtClean="0"/>
              <a:t>” and validating common language with more academic language</a:t>
            </a:r>
          </a:p>
          <a:p>
            <a:r>
              <a:rPr lang="en-US" sz="2100" dirty="0" smtClean="0"/>
              <a:t>Focus on student-selected </a:t>
            </a:r>
            <a:r>
              <a:rPr lang="en-US" sz="2100" dirty="0" smtClean="0"/>
              <a:t>stems; </a:t>
            </a:r>
          </a:p>
          <a:p>
            <a:r>
              <a:rPr lang="en-US" sz="2100" dirty="0"/>
              <a:t>S</a:t>
            </a:r>
            <a:r>
              <a:rPr lang="en-US" sz="2100" dirty="0" smtClean="0"/>
              <a:t>tudent created charts and cards for AC</a:t>
            </a:r>
            <a:endParaRPr lang="en-US" sz="2100" dirty="0" smtClean="0"/>
          </a:p>
          <a:p>
            <a:r>
              <a:rPr lang="en-US" sz="2100" dirty="0" smtClean="0"/>
              <a:t>Actively teach and practice specific stems for mastery before moving on to others</a:t>
            </a:r>
          </a:p>
          <a:p>
            <a:r>
              <a:rPr lang="en-US" sz="2100" dirty="0" smtClean="0"/>
              <a:t>Create a “sentence stem” wall of mastered frames that the class can own.  </a:t>
            </a:r>
          </a:p>
          <a:p>
            <a:r>
              <a:rPr lang="en-US" sz="2100" dirty="0" smtClean="0"/>
              <a:t>Cross-grade Peer </a:t>
            </a:r>
            <a:r>
              <a:rPr lang="en-US" sz="2100" dirty="0" smtClean="0"/>
              <a:t>Buddies</a:t>
            </a:r>
          </a:p>
          <a:p>
            <a:r>
              <a:rPr lang="en-US" sz="2100" dirty="0" smtClean="0"/>
              <a:t>Incentives and reinforcement for using AC stems correctly</a:t>
            </a:r>
          </a:p>
          <a:p>
            <a:r>
              <a:rPr lang="en-US" sz="2100" dirty="0" smtClean="0"/>
              <a:t>Practice with comfortable, known material and topics</a:t>
            </a:r>
          </a:p>
          <a:p>
            <a:r>
              <a:rPr lang="en-US" sz="2100" dirty="0" smtClean="0"/>
              <a:t>Conversation protocols (implemented and taught one at a time)</a:t>
            </a:r>
          </a:p>
          <a:p>
            <a:pPr lvl="1"/>
            <a:r>
              <a:rPr lang="en-US" sz="2100" dirty="0" smtClean="0"/>
              <a:t>The Huddle</a:t>
            </a:r>
          </a:p>
          <a:p>
            <a:pPr lvl="1"/>
            <a:r>
              <a:rPr lang="en-US" sz="2100" dirty="0" smtClean="0"/>
              <a:t>2 Cents</a:t>
            </a:r>
          </a:p>
          <a:p>
            <a:pPr lvl="1"/>
            <a:r>
              <a:rPr lang="en-US" sz="2100" dirty="0" smtClean="0"/>
              <a:t>1, 3</a:t>
            </a:r>
            <a:r>
              <a:rPr lang="en-US" sz="2100" dirty="0"/>
              <a:t>, 6  (</a:t>
            </a:r>
            <a:r>
              <a:rPr lang="en-US" sz="2100" dirty="0">
                <a:hlinkClick r:id="rId3"/>
              </a:rPr>
              <a:t>https://</a:t>
            </a:r>
            <a:r>
              <a:rPr lang="en-US" sz="2100" dirty="0" smtClean="0">
                <a:hlinkClick r:id="rId3"/>
              </a:rPr>
              <a:t>www.teachingchannel.org/videos/1-3-6-protocol</a:t>
            </a:r>
            <a:r>
              <a:rPr lang="en-US" sz="2100" dirty="0" smtClean="0"/>
              <a:t> )</a:t>
            </a:r>
            <a:endParaRPr lang="en-US" sz="2100" dirty="0" smtClean="0"/>
          </a:p>
          <a:p>
            <a:pPr lvl="1"/>
            <a:r>
              <a:rPr lang="en-US" sz="2100" dirty="0" smtClean="0"/>
              <a:t>Pencil Activity:  all pencils go in center of table and only the person who picks up their pencil may speak.  Students continue around the table until all have picked up their pencil and added to the conversation (similar to 2 cents)</a:t>
            </a:r>
          </a:p>
          <a:p>
            <a:pPr lvl="1"/>
            <a:r>
              <a:rPr lang="en-US" sz="2100" dirty="0" smtClean="0"/>
              <a:t>Fishbowl</a:t>
            </a:r>
          </a:p>
          <a:p>
            <a:pPr lvl="1"/>
            <a:r>
              <a:rPr lang="en-US" sz="2100" dirty="0" smtClean="0"/>
              <a:t>Use of whiteboards (for reluctant speakers)  show vs tell</a:t>
            </a:r>
          </a:p>
          <a:p>
            <a:pPr lvl="1"/>
            <a:r>
              <a:rPr lang="en-US" sz="2100" dirty="0" smtClean="0"/>
              <a:t>EEKK (eye to eye, knee to knee)</a:t>
            </a:r>
            <a:endParaRPr lang="en-US" sz="2100" dirty="0" smtClean="0"/>
          </a:p>
          <a:p>
            <a:endParaRPr lang="en-US" dirty="0" smtClean="0"/>
          </a:p>
          <a:p>
            <a:pPr marL="109728" indent="0">
              <a:buNone/>
            </a:pPr>
            <a:endParaRPr lang="en-US" dirty="0"/>
          </a:p>
        </p:txBody>
      </p:sp>
      <p:sp>
        <p:nvSpPr>
          <p:cNvPr id="4" name="Title 1"/>
          <p:cNvSpPr>
            <a:spLocks noGrp="1"/>
          </p:cNvSpPr>
          <p:nvPr>
            <p:ph type="title"/>
          </p:nvPr>
        </p:nvSpPr>
        <p:spPr>
          <a:xfrm>
            <a:off x="457200" y="685800"/>
            <a:ext cx="8229600" cy="1066800"/>
          </a:xfrm>
        </p:spPr>
        <p:txBody>
          <a:bodyPr/>
          <a:lstStyle/>
          <a:p>
            <a:r>
              <a:rPr lang="en-US" dirty="0" smtClean="0"/>
              <a:t>Building Academic Conversations</a:t>
            </a:r>
            <a:endParaRPr lang="en-US" dirty="0"/>
          </a:p>
        </p:txBody>
      </p:sp>
    </p:spTree>
    <p:extLst>
      <p:ext uri="{BB962C8B-B14F-4D97-AF65-F5344CB8AC3E}">
        <p14:creationId xmlns:p14="http://schemas.microsoft.com/office/powerpoint/2010/main" val="182848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 y="26582"/>
            <a:ext cx="9179717" cy="683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75960" y="2286000"/>
            <a:ext cx="18288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6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325112"/>
          </a:xfrm>
        </p:spPr>
        <p:txBody>
          <a:bodyPr>
            <a:normAutofit lnSpcReduction="10000"/>
          </a:bodyPr>
          <a:lstStyle/>
          <a:p>
            <a:pPr marL="109728" indent="0">
              <a:buNone/>
            </a:pPr>
            <a:r>
              <a:rPr lang="en-US" sz="1800" b="1" dirty="0" smtClean="0"/>
              <a:t>Increasing Depth of AC</a:t>
            </a:r>
          </a:p>
          <a:p>
            <a:r>
              <a:rPr lang="en-US" sz="1800" dirty="0" smtClean="0"/>
              <a:t>Continue </a:t>
            </a:r>
            <a:r>
              <a:rPr lang="en-US" sz="1800" dirty="0" smtClean="0"/>
              <a:t>evaluating skills and </a:t>
            </a:r>
            <a:r>
              <a:rPr lang="en-US" sz="1800" dirty="0" smtClean="0"/>
              <a:t>supports, reassess groupings</a:t>
            </a:r>
            <a:endParaRPr lang="en-US" sz="1800" dirty="0" smtClean="0"/>
          </a:p>
          <a:p>
            <a:r>
              <a:rPr lang="en-US" sz="1800" dirty="0" smtClean="0"/>
              <a:t>Visuals </a:t>
            </a:r>
            <a:r>
              <a:rPr lang="en-US" sz="1800" dirty="0"/>
              <a:t>for conversations skills</a:t>
            </a:r>
          </a:p>
          <a:p>
            <a:r>
              <a:rPr lang="en-US" sz="1800" dirty="0" smtClean="0"/>
              <a:t>Modeling, role play, and video </a:t>
            </a:r>
            <a:r>
              <a:rPr lang="en-US" sz="1800" dirty="0"/>
              <a:t>demonstrations</a:t>
            </a:r>
          </a:p>
          <a:p>
            <a:r>
              <a:rPr lang="en-US" sz="1800" dirty="0"/>
              <a:t>“Fishbowl” </a:t>
            </a:r>
            <a:r>
              <a:rPr lang="en-US" sz="1800" dirty="0" smtClean="0"/>
              <a:t>observations</a:t>
            </a:r>
          </a:p>
          <a:p>
            <a:r>
              <a:rPr lang="en-US" sz="1800" dirty="0" smtClean="0"/>
              <a:t>Asking text specific questions</a:t>
            </a:r>
          </a:p>
          <a:p>
            <a:r>
              <a:rPr lang="en-US" sz="1800" dirty="0" smtClean="0"/>
              <a:t>Play devil’s advocate</a:t>
            </a:r>
          </a:p>
          <a:p>
            <a:r>
              <a:rPr lang="en-US" sz="1800" dirty="0" smtClean="0"/>
              <a:t>Teach language to respectfully disagree</a:t>
            </a:r>
          </a:p>
          <a:p>
            <a:r>
              <a:rPr lang="en-US" sz="1800" dirty="0" smtClean="0"/>
              <a:t>Provide text/materials that allow opportunity for depth and multiple perspectives</a:t>
            </a:r>
          </a:p>
          <a:p>
            <a:r>
              <a:rPr lang="en-US" sz="1800" dirty="0"/>
              <a:t>Provide topics that are interesting and engaging to students to practice </a:t>
            </a:r>
            <a:r>
              <a:rPr lang="en-US" sz="1800" dirty="0" smtClean="0"/>
              <a:t>with</a:t>
            </a:r>
          </a:p>
          <a:p>
            <a:r>
              <a:rPr lang="en-US" sz="1800" dirty="0" smtClean="0"/>
              <a:t>Create opportunities and environments that promote a growth mindset</a:t>
            </a:r>
          </a:p>
          <a:p>
            <a:r>
              <a:rPr lang="en-US" sz="1800" dirty="0" smtClean="0"/>
              <a:t>Less direct instruction, more student-led conversations</a:t>
            </a:r>
          </a:p>
          <a:p>
            <a:r>
              <a:rPr lang="en-US" sz="1800" dirty="0" smtClean="0"/>
              <a:t>Use AC for formative assessments</a:t>
            </a:r>
            <a:endParaRPr lang="en-US" sz="1800" dirty="0"/>
          </a:p>
          <a:p>
            <a:endParaRPr lang="en-US" sz="1400" dirty="0" smtClean="0"/>
          </a:p>
          <a:p>
            <a:endParaRPr lang="en-US" dirty="0" smtClean="0"/>
          </a:p>
          <a:p>
            <a:endParaRPr lang="en-US" dirty="0"/>
          </a:p>
        </p:txBody>
      </p:sp>
      <p:sp>
        <p:nvSpPr>
          <p:cNvPr id="4" name="Title 1"/>
          <p:cNvSpPr>
            <a:spLocks noGrp="1"/>
          </p:cNvSpPr>
          <p:nvPr>
            <p:ph type="title"/>
          </p:nvPr>
        </p:nvSpPr>
        <p:spPr>
          <a:xfrm>
            <a:off x="457200" y="762000"/>
            <a:ext cx="8229600" cy="1066800"/>
          </a:xfrm>
        </p:spPr>
        <p:txBody>
          <a:bodyPr/>
          <a:lstStyle/>
          <a:p>
            <a:r>
              <a:rPr lang="en-US" dirty="0" smtClean="0"/>
              <a:t>Building Academic Conversations</a:t>
            </a:r>
            <a:endParaRPr lang="en-US" dirty="0"/>
          </a:p>
        </p:txBody>
      </p:sp>
    </p:spTree>
    <p:extLst>
      <p:ext uri="{BB962C8B-B14F-4D97-AF65-F5344CB8AC3E}">
        <p14:creationId xmlns:p14="http://schemas.microsoft.com/office/powerpoint/2010/main" val="369642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hockeyfamilyadvisor.com/wp-content/uploads/2013/03/two_cen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9600"/>
            <a:ext cx="7310603" cy="4868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5715000"/>
            <a:ext cx="7086600" cy="769441"/>
          </a:xfrm>
          <a:prstGeom prst="rect">
            <a:avLst/>
          </a:prstGeom>
          <a:noFill/>
        </p:spPr>
        <p:txBody>
          <a:bodyPr wrap="square" rtlCol="0">
            <a:spAutoFit/>
          </a:bodyPr>
          <a:lstStyle/>
          <a:p>
            <a:r>
              <a:rPr lang="en-US" sz="4400" dirty="0" smtClean="0"/>
              <a:t>Give your TWO CENTS…</a:t>
            </a:r>
            <a:endParaRPr lang="en-US" sz="4400" dirty="0"/>
          </a:p>
        </p:txBody>
      </p:sp>
    </p:spTree>
    <p:extLst>
      <p:ext uri="{BB962C8B-B14F-4D97-AF65-F5344CB8AC3E}">
        <p14:creationId xmlns:p14="http://schemas.microsoft.com/office/powerpoint/2010/main" val="99612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nda-mangum\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1" y="838200"/>
            <a:ext cx="6502399"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6146578"/>
            <a:ext cx="4648200" cy="400110"/>
          </a:xfrm>
          <a:prstGeom prst="rect">
            <a:avLst/>
          </a:prstGeom>
        </p:spPr>
        <p:txBody>
          <a:bodyPr wrap="square">
            <a:spAutoFit/>
          </a:bodyPr>
          <a:lstStyle/>
          <a:p>
            <a:r>
              <a:rPr lang="en-US" sz="2000" dirty="0">
                <a:hlinkClick r:id="rId4"/>
              </a:rPr>
              <a:t>http://udltechtoolkit.wikispaces.com</a:t>
            </a:r>
            <a:r>
              <a:rPr lang="en-US" sz="2000" dirty="0" smtClean="0">
                <a:hlinkClick r:id="rId4"/>
              </a:rPr>
              <a:t>/</a:t>
            </a:r>
            <a:endParaRPr lang="en-US" sz="2000" dirty="0" smtClean="0"/>
          </a:p>
        </p:txBody>
      </p:sp>
      <p:pic>
        <p:nvPicPr>
          <p:cNvPr id="1026" name="Picture 2" descr="C:\Users\linda-mangum\Desktop\cast.org.PNG"/>
          <p:cNvPicPr>
            <a:picLocks noChangeAspect="1" noChangeArrowheads="1"/>
          </p:cNvPicPr>
          <p:nvPr/>
        </p:nvPicPr>
        <p:blipFill rotWithShape="1">
          <a:blip r:embed="rId5">
            <a:extLst>
              <a:ext uri="{28A0092B-C50C-407E-A947-70E740481C1C}">
                <a14:useLocalDpi xmlns:a14="http://schemas.microsoft.com/office/drawing/2010/main" val="0"/>
              </a:ext>
            </a:extLst>
          </a:blip>
          <a:srcRect r="36468"/>
          <a:stretch/>
        </p:blipFill>
        <p:spPr bwMode="auto">
          <a:xfrm>
            <a:off x="304800" y="673816"/>
            <a:ext cx="5867400" cy="5188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142214"/>
            <a:ext cx="3302000" cy="400110"/>
          </a:xfrm>
          <a:prstGeom prst="rect">
            <a:avLst/>
          </a:prstGeom>
          <a:noFill/>
        </p:spPr>
        <p:txBody>
          <a:bodyPr wrap="square" rtlCol="0">
            <a:spAutoFit/>
          </a:bodyPr>
          <a:lstStyle/>
          <a:p>
            <a:r>
              <a:rPr lang="en-US" sz="2000" dirty="0">
                <a:hlinkClick r:id="rId6"/>
              </a:rPr>
              <a:t>http://</a:t>
            </a:r>
            <a:r>
              <a:rPr lang="en-US" sz="2000" dirty="0" smtClean="0">
                <a:hlinkClick r:id="rId6"/>
              </a:rPr>
              <a:t>cast.org/index.html</a:t>
            </a:r>
            <a:r>
              <a:rPr lang="en-US" sz="2000" dirty="0" smtClean="0"/>
              <a:t> </a:t>
            </a:r>
          </a:p>
        </p:txBody>
      </p:sp>
    </p:spTree>
    <p:extLst>
      <p:ext uri="{BB962C8B-B14F-4D97-AF65-F5344CB8AC3E}">
        <p14:creationId xmlns:p14="http://schemas.microsoft.com/office/powerpoint/2010/main" val="201160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2000"/>
                                        <p:tgtEl>
                                          <p:spTgt spid="51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01000" cy="914400"/>
          </a:xfrm>
        </p:spPr>
        <p:txBody>
          <a:bodyPr>
            <a:normAutofit fontScale="90000"/>
          </a:bodyPr>
          <a:lstStyle/>
          <a:p>
            <a:pPr algn="ctr"/>
            <a:r>
              <a:rPr lang="en-US" dirty="0" smtClean="0"/>
              <a:t>Multiple Means of Representation, Expression and Engagement</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828800"/>
            <a:ext cx="5626055" cy="3998912"/>
          </a:xfrm>
        </p:spPr>
      </p:pic>
      <p:sp>
        <p:nvSpPr>
          <p:cNvPr id="8" name="TextBox 7"/>
          <p:cNvSpPr txBox="1"/>
          <p:nvPr/>
        </p:nvSpPr>
        <p:spPr>
          <a:xfrm>
            <a:off x="1066800" y="6008132"/>
            <a:ext cx="2362200" cy="369332"/>
          </a:xfrm>
          <a:prstGeom prst="rect">
            <a:avLst/>
          </a:prstGeom>
          <a:noFill/>
        </p:spPr>
        <p:txBody>
          <a:bodyPr wrap="square" rtlCol="0">
            <a:spAutoFit/>
          </a:bodyPr>
          <a:lstStyle/>
          <a:p>
            <a:r>
              <a:rPr lang="en-US" dirty="0" smtClean="0">
                <a:hlinkClick r:id="rId4"/>
              </a:rPr>
              <a:t>www.bookshare.org</a:t>
            </a:r>
            <a:r>
              <a:rPr lang="en-US" dirty="0" smtClean="0"/>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006" y="1723892"/>
            <a:ext cx="6027483" cy="4284240"/>
          </a:xfrm>
          <a:prstGeom prst="rect">
            <a:avLst/>
          </a:prstGeom>
        </p:spPr>
      </p:pic>
      <p:sp>
        <p:nvSpPr>
          <p:cNvPr id="10" name="TextBox 9"/>
          <p:cNvSpPr txBox="1"/>
          <p:nvPr/>
        </p:nvSpPr>
        <p:spPr>
          <a:xfrm>
            <a:off x="5105400" y="6188274"/>
            <a:ext cx="2743200" cy="369332"/>
          </a:xfrm>
          <a:prstGeom prst="rect">
            <a:avLst/>
          </a:prstGeom>
          <a:noFill/>
        </p:spPr>
        <p:txBody>
          <a:bodyPr wrap="square" rtlCol="0">
            <a:spAutoFit/>
          </a:bodyPr>
          <a:lstStyle/>
          <a:p>
            <a:r>
              <a:rPr lang="en-US" dirty="0" smtClean="0">
                <a:hlinkClick r:id="rId6"/>
              </a:rPr>
              <a:t>www.readbookonline.net</a:t>
            </a:r>
            <a:r>
              <a:rPr lang="en-US" dirty="0" smtClean="0"/>
              <a:t> </a:t>
            </a:r>
            <a:endParaRPr lang="en-US" dirty="0"/>
          </a:p>
        </p:txBody>
      </p:sp>
    </p:spTree>
    <p:extLst>
      <p:ext uri="{BB962C8B-B14F-4D97-AF65-F5344CB8AC3E}">
        <p14:creationId xmlns:p14="http://schemas.microsoft.com/office/powerpoint/2010/main" val="425485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a:t>Multiple Means of Representation, Expression and Engagement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98" y="2133600"/>
            <a:ext cx="2514600" cy="377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noChangeArrowheads="1"/>
          </p:cNvPicPr>
          <p:nvPr>
            <p:ph idx="1"/>
          </p:nvPr>
        </p:nvPicPr>
        <p:blipFill>
          <a:blip r:embed="rId4" cstate="print"/>
          <a:srcRect l="5490" t="18750" r="6662" b="7292"/>
          <a:stretch>
            <a:fillRect/>
          </a:stretch>
        </p:blipFill>
        <p:spPr bwMode="auto">
          <a:xfrm>
            <a:off x="3200400" y="1752600"/>
            <a:ext cx="5715000" cy="3708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04800" y="6324600"/>
            <a:ext cx="2655498" cy="369332"/>
          </a:xfrm>
          <a:prstGeom prst="rect">
            <a:avLst/>
          </a:prstGeom>
          <a:noFill/>
        </p:spPr>
        <p:txBody>
          <a:bodyPr wrap="square" rtlCol="0">
            <a:spAutoFit/>
          </a:bodyPr>
          <a:lstStyle/>
          <a:p>
            <a:r>
              <a:rPr lang="en-US" dirty="0" smtClean="0">
                <a:hlinkClick r:id="rId5"/>
              </a:rPr>
              <a:t>www.sparknotes.com</a:t>
            </a:r>
            <a:r>
              <a:rPr lang="en-US" dirty="0" smtClean="0"/>
              <a:t> </a:t>
            </a:r>
            <a:endParaRPr lang="en-US" dirty="0"/>
          </a:p>
        </p:txBody>
      </p:sp>
      <p:sp>
        <p:nvSpPr>
          <p:cNvPr id="7" name="Rectangle 6"/>
          <p:cNvSpPr/>
          <p:nvPr/>
        </p:nvSpPr>
        <p:spPr>
          <a:xfrm>
            <a:off x="4038600" y="5608464"/>
            <a:ext cx="4572000" cy="923330"/>
          </a:xfrm>
          <a:prstGeom prst="rect">
            <a:avLst/>
          </a:prstGeom>
        </p:spPr>
        <p:txBody>
          <a:bodyPr>
            <a:spAutoFit/>
          </a:bodyPr>
          <a:lstStyle/>
          <a:p>
            <a:pPr algn="ctr"/>
            <a:r>
              <a:rPr lang="en-US" dirty="0" smtClean="0">
                <a:hlinkClick r:id="rId6"/>
              </a:rPr>
              <a:t>www.newsela.com</a:t>
            </a:r>
            <a:endParaRPr lang="en-US" dirty="0" smtClean="0"/>
          </a:p>
          <a:p>
            <a:pPr algn="ctr"/>
            <a:r>
              <a:rPr lang="en-US" dirty="0" smtClean="0"/>
              <a:t>Online source for </a:t>
            </a:r>
            <a:r>
              <a:rPr lang="en-US" dirty="0"/>
              <a:t>expository text in multiple </a:t>
            </a:r>
            <a:r>
              <a:rPr lang="en-US" dirty="0" err="1"/>
              <a:t>lexile</a:t>
            </a:r>
            <a:r>
              <a:rPr lang="en-US" dirty="0"/>
              <a:t> levels </a:t>
            </a:r>
          </a:p>
        </p:txBody>
      </p:sp>
    </p:spTree>
    <p:extLst>
      <p:ext uri="{BB962C8B-B14F-4D97-AF65-F5344CB8AC3E}">
        <p14:creationId xmlns:p14="http://schemas.microsoft.com/office/powerpoint/2010/main" val="269467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8294"/>
            <a:ext cx="7848600" cy="1066800"/>
          </a:xfrm>
        </p:spPr>
        <p:txBody>
          <a:bodyPr>
            <a:normAutofit fontScale="90000"/>
          </a:bodyPr>
          <a:lstStyle/>
          <a:p>
            <a:pPr algn="ctr"/>
            <a:r>
              <a:rPr lang="en-US" dirty="0" smtClean="0"/>
              <a:t>Multiple Means of Expression and Representation</a:t>
            </a:r>
            <a:endParaRPr lang="en-US" dirty="0"/>
          </a:p>
        </p:txBody>
      </p:sp>
      <p:sp>
        <p:nvSpPr>
          <p:cNvPr id="7" name="TextBox 6"/>
          <p:cNvSpPr txBox="1"/>
          <p:nvPr/>
        </p:nvSpPr>
        <p:spPr>
          <a:xfrm rot="20954869">
            <a:off x="77571" y="1852058"/>
            <a:ext cx="3429000" cy="830997"/>
          </a:xfrm>
          <a:prstGeom prst="rect">
            <a:avLst/>
          </a:prstGeom>
          <a:noFill/>
        </p:spPr>
        <p:txBody>
          <a:bodyPr wrap="square" rtlCol="0">
            <a:spAutoFit/>
          </a:bodyPr>
          <a:lstStyle/>
          <a:p>
            <a:pPr algn="ctr"/>
            <a:r>
              <a:rPr lang="en-US" sz="2400" dirty="0" smtClean="0"/>
              <a:t>Text-to-speech technology </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0243">
            <a:off x="3896756" y="2702365"/>
            <a:ext cx="5247246" cy="395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38800" y="1621227"/>
            <a:ext cx="3276600" cy="923330"/>
          </a:xfrm>
          <a:prstGeom prst="rect">
            <a:avLst/>
          </a:prstGeom>
          <a:noFill/>
        </p:spPr>
        <p:txBody>
          <a:bodyPr wrap="square" rtlCol="0">
            <a:spAutoFit/>
          </a:bodyPr>
          <a:lstStyle/>
          <a:p>
            <a:r>
              <a:rPr lang="en-US" dirty="0" smtClean="0"/>
              <a:t>Voice recording  that can be emailed and shared.  </a:t>
            </a:r>
            <a:r>
              <a:rPr lang="en-US" dirty="0" smtClean="0">
                <a:hlinkClick r:id="rId4"/>
              </a:rPr>
              <a:t>www.vacaroo.com</a:t>
            </a:r>
            <a:r>
              <a:rPr lang="en-US" dirty="0" smtClean="0"/>
              <a:t> </a:t>
            </a:r>
            <a:endParaRPr lang="en-US" dirty="0"/>
          </a:p>
        </p:txBody>
      </p:sp>
      <p:pic>
        <p:nvPicPr>
          <p:cNvPr id="2051" name="Picture 3"/>
          <p:cNvPicPr>
            <a:picLocks noChangeAspect="1" noChangeArrowheads="1"/>
          </p:cNvPicPr>
          <p:nvPr/>
        </p:nvPicPr>
        <p:blipFill>
          <a:blip r:embed="rId5" cstate="print"/>
          <a:srcRect l="28331" t="10417" r="24817" b="7292"/>
          <a:stretch>
            <a:fillRect/>
          </a:stretch>
        </p:blipFill>
        <p:spPr bwMode="auto">
          <a:xfrm rot="20857447">
            <a:off x="417785" y="2661297"/>
            <a:ext cx="4114800" cy="4063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852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a:t>Multiple Means of Representation, Expression and Engagement</a:t>
            </a:r>
          </a:p>
        </p:txBody>
      </p:sp>
      <p:sp>
        <p:nvSpPr>
          <p:cNvPr id="6" name="TextBox 5"/>
          <p:cNvSpPr txBox="1"/>
          <p:nvPr/>
        </p:nvSpPr>
        <p:spPr>
          <a:xfrm>
            <a:off x="2427994" y="5791200"/>
            <a:ext cx="2655498" cy="923330"/>
          </a:xfrm>
          <a:prstGeom prst="rect">
            <a:avLst/>
          </a:prstGeom>
          <a:noFill/>
        </p:spPr>
        <p:txBody>
          <a:bodyPr wrap="square" rtlCol="0">
            <a:spAutoFit/>
          </a:bodyPr>
          <a:lstStyle/>
          <a:p>
            <a:r>
              <a:rPr lang="en-US" dirty="0" smtClean="0">
                <a:hlinkClick r:id="rId3"/>
              </a:rPr>
              <a:t>www.mobymax.com</a:t>
            </a:r>
            <a:endParaRPr lang="en-US" dirty="0" smtClean="0"/>
          </a:p>
          <a:p>
            <a:r>
              <a:rPr lang="en-US" dirty="0" smtClean="0"/>
              <a:t>CCSS based interactive learning system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6890">
            <a:off x="661369" y="1923717"/>
            <a:ext cx="2625930" cy="4085505"/>
          </a:xfrm>
          <a:prstGeom prst="rect">
            <a:avLst/>
          </a:prstGeom>
        </p:spPr>
      </p:pic>
      <p:sp>
        <p:nvSpPr>
          <p:cNvPr id="9" name="Rectangle 8"/>
          <p:cNvSpPr/>
          <p:nvPr/>
        </p:nvSpPr>
        <p:spPr>
          <a:xfrm>
            <a:off x="3755743" y="1628507"/>
            <a:ext cx="4572000" cy="1200329"/>
          </a:xfrm>
          <a:prstGeom prst="rect">
            <a:avLst/>
          </a:prstGeom>
        </p:spPr>
        <p:txBody>
          <a:bodyPr>
            <a:spAutoFit/>
          </a:bodyPr>
          <a:lstStyle/>
          <a:p>
            <a:pPr algn="ctr"/>
            <a:r>
              <a:rPr lang="en-US" dirty="0">
                <a:hlinkClick r:id="rId5"/>
              </a:rPr>
              <a:t>www.raz-kids.com</a:t>
            </a:r>
            <a:endParaRPr lang="en-US" dirty="0"/>
          </a:p>
          <a:p>
            <a:pPr algn="ctr"/>
            <a:r>
              <a:rPr lang="en-US" dirty="0"/>
              <a:t>Online source for elementary Scholastic books in multiple </a:t>
            </a:r>
            <a:r>
              <a:rPr lang="en-US" dirty="0" err="1"/>
              <a:t>lexile</a:t>
            </a:r>
            <a:r>
              <a:rPr lang="en-US" dirty="0"/>
              <a:t> levels with a comprehension component </a:t>
            </a:r>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77463">
            <a:off x="5579079" y="3071296"/>
            <a:ext cx="3177991" cy="3297098"/>
          </a:xfrm>
          <a:prstGeom prst="rect">
            <a:avLst/>
          </a:prstGeom>
        </p:spPr>
      </p:pic>
    </p:spTree>
    <p:extLst>
      <p:ext uri="{BB962C8B-B14F-4D97-AF65-F5344CB8AC3E}">
        <p14:creationId xmlns:p14="http://schemas.microsoft.com/office/powerpoint/2010/main" val="7593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a:t>Multiple Means of Representation, Expression and Engagement</a:t>
            </a:r>
          </a:p>
        </p:txBody>
      </p:sp>
      <p:sp>
        <p:nvSpPr>
          <p:cNvPr id="6" name="TextBox 5"/>
          <p:cNvSpPr txBox="1"/>
          <p:nvPr/>
        </p:nvSpPr>
        <p:spPr>
          <a:xfrm rot="19965619">
            <a:off x="198213" y="2246606"/>
            <a:ext cx="2655498" cy="369332"/>
          </a:xfrm>
          <a:prstGeom prst="rect">
            <a:avLst/>
          </a:prstGeom>
          <a:noFill/>
        </p:spPr>
        <p:txBody>
          <a:bodyPr wrap="square" rtlCol="0">
            <a:spAutoFit/>
          </a:bodyPr>
          <a:lstStyle/>
          <a:p>
            <a:r>
              <a:rPr lang="en-US" dirty="0" smtClean="0">
                <a:hlinkClick r:id="rId3"/>
              </a:rPr>
              <a:t>www.starfall.com</a:t>
            </a:r>
            <a:r>
              <a:rPr lang="en-US" dirty="0" smtClean="0"/>
              <a:t>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76883">
            <a:off x="182879" y="2493649"/>
            <a:ext cx="4735541" cy="33528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10310">
            <a:off x="4398526" y="2767295"/>
            <a:ext cx="4834814" cy="3423086"/>
          </a:xfrm>
          <a:prstGeom prst="rect">
            <a:avLst/>
          </a:prstGeom>
        </p:spPr>
      </p:pic>
      <p:sp>
        <p:nvSpPr>
          <p:cNvPr id="10" name="TextBox 9"/>
          <p:cNvSpPr txBox="1"/>
          <p:nvPr/>
        </p:nvSpPr>
        <p:spPr>
          <a:xfrm rot="1494638">
            <a:off x="6377943" y="2357415"/>
            <a:ext cx="2514600" cy="369332"/>
          </a:xfrm>
          <a:prstGeom prst="rect">
            <a:avLst/>
          </a:prstGeom>
          <a:noFill/>
        </p:spPr>
        <p:txBody>
          <a:bodyPr wrap="square" rtlCol="0">
            <a:spAutoFit/>
          </a:bodyPr>
          <a:lstStyle/>
          <a:p>
            <a:r>
              <a:rPr lang="en-US" dirty="0" smtClean="0">
                <a:hlinkClick r:id="rId6"/>
              </a:rPr>
              <a:t>www.spellingcity.com</a:t>
            </a:r>
            <a:r>
              <a:rPr lang="en-US" dirty="0" smtClean="0"/>
              <a:t> </a:t>
            </a:r>
            <a:endParaRPr lang="en-US" dirty="0"/>
          </a:p>
        </p:txBody>
      </p:sp>
    </p:spTree>
    <p:extLst>
      <p:ext uri="{BB962C8B-B14F-4D97-AF65-F5344CB8AC3E}">
        <p14:creationId xmlns:p14="http://schemas.microsoft.com/office/powerpoint/2010/main" val="7593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0"/>
            <a:ext cx="4038600" cy="914400"/>
          </a:xfrm>
        </p:spPr>
        <p:txBody>
          <a:bodyPr/>
          <a:lstStyle/>
          <a:p>
            <a:r>
              <a:rPr lang="en-US" dirty="0" smtClean="0"/>
              <a:t>Necessary Skills</a:t>
            </a:r>
            <a:endParaRPr lang="en-US" dirty="0"/>
          </a:p>
        </p:txBody>
      </p:sp>
      <p:sp>
        <p:nvSpPr>
          <p:cNvPr id="4" name="TextBox 3"/>
          <p:cNvSpPr txBox="1"/>
          <p:nvPr/>
        </p:nvSpPr>
        <p:spPr>
          <a:xfrm>
            <a:off x="685800" y="2286000"/>
            <a:ext cx="80772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F</a:t>
            </a:r>
            <a:r>
              <a:rPr lang="en-US" sz="2800" dirty="0" smtClean="0"/>
              <a:t>ine motor/writing skills</a:t>
            </a:r>
          </a:p>
          <a:p>
            <a:pPr marL="285750" indent="-285750">
              <a:buFont typeface="Arial" panose="020B0604020202020204" pitchFamily="34" charset="0"/>
              <a:buChar char="•"/>
            </a:pPr>
            <a:r>
              <a:rPr lang="en-US" sz="2800" dirty="0" smtClean="0"/>
              <a:t>Comprehension, reasoning, and processing</a:t>
            </a:r>
          </a:p>
          <a:p>
            <a:pPr marL="285750" indent="-285750">
              <a:buFont typeface="Arial" panose="020B0604020202020204" pitchFamily="34" charset="0"/>
              <a:buChar char="•"/>
            </a:pPr>
            <a:r>
              <a:rPr lang="en-US" sz="2800" dirty="0"/>
              <a:t>R</a:t>
            </a:r>
            <a:r>
              <a:rPr lang="en-US" sz="2800" dirty="0" smtClean="0"/>
              <a:t>eading skills</a:t>
            </a:r>
          </a:p>
          <a:p>
            <a:pPr marL="285750" indent="-285750">
              <a:buFont typeface="Arial" panose="020B0604020202020204" pitchFamily="34" charset="0"/>
              <a:buChar char="•"/>
            </a:pPr>
            <a:r>
              <a:rPr lang="en-US" sz="2800" dirty="0"/>
              <a:t>B</a:t>
            </a:r>
            <a:r>
              <a:rPr lang="en-US" sz="2800" dirty="0" smtClean="0"/>
              <a:t>asic math skills</a:t>
            </a:r>
          </a:p>
          <a:p>
            <a:pPr marL="285750" indent="-285750">
              <a:buFont typeface="Arial" panose="020B0604020202020204" pitchFamily="34" charset="0"/>
              <a:buChar char="•"/>
            </a:pPr>
            <a:r>
              <a:rPr lang="en-US" sz="2800" dirty="0" smtClean="0"/>
              <a:t>Organization, executive functioning skills</a:t>
            </a:r>
          </a:p>
          <a:p>
            <a:pPr marL="285750" indent="-285750">
              <a:buFont typeface="Arial" panose="020B0604020202020204" pitchFamily="34" charset="0"/>
              <a:buChar char="•"/>
            </a:pPr>
            <a:r>
              <a:rPr lang="en-US" sz="2800" dirty="0" smtClean="0"/>
              <a:t>Behaviors that support learning, i.e. attention skills, on-task skills</a:t>
            </a:r>
          </a:p>
          <a:p>
            <a:pPr marL="285750" indent="-285750">
              <a:buFont typeface="Arial" panose="020B0604020202020204" pitchFamily="34" charset="0"/>
              <a:buChar char="•"/>
            </a:pPr>
            <a:r>
              <a:rPr lang="en-US" sz="2800" dirty="0" smtClean="0"/>
              <a:t>Speaking and Listening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67155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990600"/>
            <a:ext cx="8229600" cy="2133600"/>
          </a:xfrm>
        </p:spPr>
        <p:txBody>
          <a:bodyPr>
            <a:normAutofit/>
          </a:bodyPr>
          <a:lstStyle/>
          <a:p>
            <a:pPr algn="ctr"/>
            <a:r>
              <a:rPr lang="en-US" dirty="0" smtClean="0"/>
              <a:t>Thank you for attending.</a:t>
            </a:r>
            <a:br>
              <a:rPr lang="en-US" dirty="0" smtClean="0"/>
            </a:br>
            <a:r>
              <a:rPr lang="en-US" dirty="0" smtClean="0"/>
              <a:t>Please fill out feedback sheet before leaving.</a:t>
            </a:r>
            <a:endParaRPr lang="en-US" dirty="0"/>
          </a:p>
        </p:txBody>
      </p:sp>
      <p:sp>
        <p:nvSpPr>
          <p:cNvPr id="3" name="Content Placeholder 2"/>
          <p:cNvSpPr>
            <a:spLocks noGrp="1"/>
          </p:cNvSpPr>
          <p:nvPr>
            <p:ph idx="1"/>
          </p:nvPr>
        </p:nvSpPr>
        <p:spPr>
          <a:xfrm>
            <a:off x="1352550" y="3962400"/>
            <a:ext cx="6400800" cy="2688336"/>
          </a:xfrm>
        </p:spPr>
        <p:txBody>
          <a:bodyPr>
            <a:normAutofit fontScale="92500" lnSpcReduction="20000"/>
          </a:bodyPr>
          <a:lstStyle/>
          <a:p>
            <a:pPr marL="109728" indent="0">
              <a:buNone/>
            </a:pPr>
            <a:endParaRPr lang="en-US" dirty="0" smtClean="0"/>
          </a:p>
          <a:p>
            <a:pPr marL="109728" indent="0">
              <a:buNone/>
            </a:pPr>
            <a:endParaRPr lang="en-US" dirty="0"/>
          </a:p>
          <a:p>
            <a:pPr marL="109728" indent="0">
              <a:buNone/>
            </a:pPr>
            <a:endParaRPr lang="en-US" dirty="0"/>
          </a:p>
          <a:p>
            <a:pPr marL="109728" indent="0" algn="ctr">
              <a:buNone/>
            </a:pPr>
            <a:r>
              <a:rPr lang="en-US" sz="3500" b="1" dirty="0" smtClean="0"/>
              <a:t>“SCUSD Inclusive Practices”</a:t>
            </a:r>
          </a:p>
          <a:p>
            <a:pPr marL="109728" indent="0" algn="ctr">
              <a:buNone/>
            </a:pPr>
            <a:endParaRPr lang="en-US" sz="3500" b="1" dirty="0" smtClean="0"/>
          </a:p>
          <a:p>
            <a:pPr marL="109728" indent="0" algn="ctr">
              <a:buNone/>
            </a:pPr>
            <a:r>
              <a:rPr lang="en-US" dirty="0" smtClean="0"/>
              <a:t>articles, resources and </a:t>
            </a:r>
            <a:r>
              <a:rPr lang="en-US" smtClean="0"/>
              <a:t>videos related</a:t>
            </a:r>
          </a:p>
          <a:p>
            <a:pPr marL="109728" indent="0" algn="ctr">
              <a:buNone/>
            </a:pPr>
            <a:r>
              <a:rPr lang="en-US" smtClean="0"/>
              <a:t>to </a:t>
            </a:r>
            <a:r>
              <a:rPr lang="en-US" dirty="0" smtClean="0"/>
              <a:t>teaching.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055" y="3505200"/>
            <a:ext cx="3924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69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14400"/>
            <a:ext cx="8229600" cy="609600"/>
          </a:xfrm>
        </p:spPr>
        <p:txBody>
          <a:bodyPr>
            <a:normAutofit fontScale="90000"/>
          </a:bodyPr>
          <a:lstStyle/>
          <a:p>
            <a:r>
              <a:rPr lang="en-US" dirty="0" smtClean="0"/>
              <a:t>References:</a:t>
            </a:r>
            <a:endParaRPr lang="en-US" dirty="0"/>
          </a:p>
        </p:txBody>
      </p:sp>
      <p:sp>
        <p:nvSpPr>
          <p:cNvPr id="5" name="TextBox 4"/>
          <p:cNvSpPr txBox="1"/>
          <p:nvPr/>
        </p:nvSpPr>
        <p:spPr>
          <a:xfrm>
            <a:off x="533400" y="1828800"/>
            <a:ext cx="8305800" cy="3108543"/>
          </a:xfrm>
          <a:prstGeom prst="rect">
            <a:avLst/>
          </a:prstGeom>
          <a:noFill/>
        </p:spPr>
        <p:txBody>
          <a:bodyPr wrap="square" rtlCol="0">
            <a:spAutoFit/>
          </a:bodyPr>
          <a:lstStyle/>
          <a:p>
            <a:r>
              <a:rPr lang="en-US" sz="1400" b="1" u="sng" dirty="0" smtClean="0"/>
              <a:t>UNIVERSAL DESIGN FOR LEARNING:</a:t>
            </a:r>
          </a:p>
          <a:p>
            <a:r>
              <a:rPr lang="en-US" sz="1400" u="sng" dirty="0">
                <a:hlinkClick r:id="rId3"/>
              </a:rPr>
              <a:t>http://cast.org</a:t>
            </a:r>
            <a:r>
              <a:rPr lang="en-US" sz="1400" u="sng" dirty="0" smtClean="0">
                <a:hlinkClick r:id="rId3"/>
              </a:rPr>
              <a:t>//</a:t>
            </a:r>
            <a:endParaRPr lang="en-US" sz="1400" u="sng" dirty="0" smtClean="0"/>
          </a:p>
          <a:p>
            <a:r>
              <a:rPr lang="en-US" sz="1400" u="sng" dirty="0">
                <a:hlinkClick r:id="rId4"/>
              </a:rPr>
              <a:t>http://www.udlcenter.org</a:t>
            </a:r>
            <a:r>
              <a:rPr lang="en-US" sz="1400" u="sng" dirty="0" smtClean="0">
                <a:hlinkClick r:id="rId4"/>
              </a:rPr>
              <a:t>/</a:t>
            </a:r>
            <a:endParaRPr lang="en-US" sz="1400" u="sng" dirty="0" smtClean="0"/>
          </a:p>
          <a:p>
            <a:r>
              <a:rPr lang="en-US" sz="1400" dirty="0" smtClean="0"/>
              <a:t>Hall, Tracey, Meyer, Ann, and Rose, David.  </a:t>
            </a:r>
            <a:r>
              <a:rPr lang="en-US" sz="1400" b="1" u="sng" dirty="0" smtClean="0"/>
              <a:t>Universal Design for Learning in the Classroom</a:t>
            </a:r>
            <a:r>
              <a:rPr lang="en-US" sz="1400" dirty="0" smtClean="0"/>
              <a:t>.  New York, New York:  </a:t>
            </a:r>
            <a:r>
              <a:rPr lang="en-US" sz="1400" dirty="0" err="1" smtClean="0"/>
              <a:t>Guillford</a:t>
            </a:r>
            <a:r>
              <a:rPr lang="en-US" sz="1400" dirty="0" smtClean="0"/>
              <a:t> Press, 2012</a:t>
            </a:r>
          </a:p>
          <a:p>
            <a:r>
              <a:rPr lang="en-US" sz="1400" dirty="0">
                <a:hlinkClick r:id="rId5"/>
              </a:rPr>
              <a:t>http://</a:t>
            </a:r>
            <a:r>
              <a:rPr lang="en-US" sz="1400" dirty="0" smtClean="0">
                <a:hlinkClick r:id="rId5"/>
              </a:rPr>
              <a:t>www.youtube.com/watch?v=7odhYT8yzUM</a:t>
            </a:r>
            <a:endParaRPr lang="en-US" sz="1400" dirty="0" smtClean="0"/>
          </a:p>
          <a:p>
            <a:r>
              <a:rPr lang="en-US" sz="1400" dirty="0">
                <a:hlinkClick r:id="rId6"/>
              </a:rPr>
              <a:t>http://</a:t>
            </a:r>
            <a:r>
              <a:rPr lang="en-US" sz="1400" dirty="0" smtClean="0">
                <a:hlinkClick r:id="rId6"/>
              </a:rPr>
              <a:t>www.youtube.com/watch?v=8WClnVjCEVM</a:t>
            </a:r>
            <a:endParaRPr lang="en-US" sz="1400" dirty="0" smtClean="0"/>
          </a:p>
          <a:p>
            <a:endParaRPr lang="en-US" sz="1400" dirty="0" smtClean="0"/>
          </a:p>
          <a:p>
            <a:r>
              <a:rPr lang="en-US" sz="1400" b="1" u="sng" dirty="0" smtClean="0"/>
              <a:t>ACCOMMODATIONS</a:t>
            </a:r>
          </a:p>
          <a:p>
            <a:r>
              <a:rPr lang="en-US" sz="1400" dirty="0">
                <a:hlinkClick r:id="rId7"/>
              </a:rPr>
              <a:t>http://</a:t>
            </a:r>
            <a:r>
              <a:rPr lang="en-US" sz="1400" dirty="0" smtClean="0">
                <a:hlinkClick r:id="rId7"/>
              </a:rPr>
              <a:t>www.cehd.umn.edu/nceo/TopicAreas/Accommodations/Accomtopic.htm</a:t>
            </a:r>
            <a:endParaRPr lang="en-US" sz="1400" dirty="0" smtClean="0"/>
          </a:p>
          <a:p>
            <a:r>
              <a:rPr lang="en-US" sz="1400" dirty="0">
                <a:hlinkClick r:id="rId8"/>
              </a:rPr>
              <a:t>http://</a:t>
            </a:r>
            <a:r>
              <a:rPr lang="en-US" sz="1400" dirty="0" smtClean="0">
                <a:hlinkClick r:id="rId8"/>
              </a:rPr>
              <a:t>www.ncld.org/students-disabilities/accommodations-education/accommodations-include-iep-504-students-ld</a:t>
            </a:r>
            <a:endParaRPr lang="en-US" sz="1400" dirty="0" smtClean="0"/>
          </a:p>
          <a:p>
            <a:r>
              <a:rPr lang="en-US" sz="1400" dirty="0">
                <a:hlinkClick r:id="rId9"/>
              </a:rPr>
              <a:t>https://</a:t>
            </a:r>
            <a:r>
              <a:rPr lang="en-US" sz="1400" dirty="0" smtClean="0">
                <a:hlinkClick r:id="rId9"/>
              </a:rPr>
              <a:t>www.teachervision.com/special-education/printable/5596.html</a:t>
            </a:r>
            <a:endParaRPr lang="en-US" sz="1400" dirty="0" smtClean="0"/>
          </a:p>
          <a:p>
            <a:endParaRPr lang="en-US" sz="1400" dirty="0" smtClean="0"/>
          </a:p>
        </p:txBody>
      </p:sp>
    </p:spTree>
    <p:extLst>
      <p:ext uri="{BB962C8B-B14F-4D97-AF65-F5344CB8AC3E}">
        <p14:creationId xmlns:p14="http://schemas.microsoft.com/office/powerpoint/2010/main" val="118521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6356475"/>
            <a:ext cx="5791200" cy="646331"/>
          </a:xfrm>
          <a:prstGeom prst="rect">
            <a:avLst/>
          </a:prstGeom>
        </p:spPr>
        <p:txBody>
          <a:bodyPr wrap="square">
            <a:spAutoFit/>
          </a:bodyPr>
          <a:lstStyle/>
          <a:p>
            <a:r>
              <a:rPr lang="en-US" dirty="0">
                <a:hlinkClick r:id="rId3"/>
              </a:rPr>
              <a:t>http://</a:t>
            </a:r>
            <a:r>
              <a:rPr lang="en-US" dirty="0" smtClean="0">
                <a:hlinkClick r:id="rId3"/>
              </a:rPr>
              <a:t>www.youtube.com/watch?v=7odhYT8yzUM</a:t>
            </a:r>
            <a:endParaRPr lang="en-US" dirty="0" smtClean="0"/>
          </a:p>
          <a:p>
            <a:endParaRPr lang="en-US" dirty="0"/>
          </a:p>
        </p:txBody>
      </p:sp>
      <p:pic>
        <p:nvPicPr>
          <p:cNvPr id="3074" name="Picture 2" descr="http://t2.gstatic.com/images?q=tbn:ANd9GcQGZJSsWeX3AKCwgd_8zZca5MaUQbOEws4PPv3-ENZ3YvypfM0kGA:www.empoweredmunicipality.com/library/media/TeachingMathWithoutWords.squar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6800" y="2286000"/>
            <a:ext cx="3962400" cy="1754326"/>
          </a:xfrm>
          <a:prstGeom prst="rect">
            <a:avLst/>
          </a:prstGeom>
          <a:noFill/>
        </p:spPr>
        <p:txBody>
          <a:bodyPr wrap="square" rtlCol="0">
            <a:spAutoFit/>
          </a:bodyPr>
          <a:lstStyle/>
          <a:p>
            <a:pPr algn="ctr"/>
            <a:r>
              <a:rPr lang="en-US" sz="3600" b="1" dirty="0" smtClean="0"/>
              <a:t>California’s Learning Population</a:t>
            </a:r>
            <a:endParaRPr lang="en-US" sz="3600" b="1" dirty="0"/>
          </a:p>
        </p:txBody>
      </p:sp>
    </p:spTree>
    <p:extLst>
      <p:ext uri="{BB962C8B-B14F-4D97-AF65-F5344CB8AC3E}">
        <p14:creationId xmlns:p14="http://schemas.microsoft.com/office/powerpoint/2010/main" val="391777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pPr algn="ctr"/>
            <a:r>
              <a:rPr lang="en-US" dirty="0" smtClean="0"/>
              <a:t>But what about those students who need more???</a:t>
            </a:r>
            <a:endParaRPr lang="en-US" dirty="0"/>
          </a:p>
        </p:txBody>
      </p:sp>
      <p:sp>
        <p:nvSpPr>
          <p:cNvPr id="3" name="Content Placeholder 2"/>
          <p:cNvSpPr>
            <a:spLocks noGrp="1"/>
          </p:cNvSpPr>
          <p:nvPr>
            <p:ph idx="1"/>
          </p:nvPr>
        </p:nvSpPr>
        <p:spPr>
          <a:xfrm>
            <a:off x="457200" y="2209800"/>
            <a:ext cx="8229600" cy="4325112"/>
          </a:xfrm>
        </p:spPr>
        <p:txBody>
          <a:bodyPr/>
          <a:lstStyle/>
          <a:p>
            <a:pPr marL="109728" indent="0">
              <a:buNone/>
            </a:pPr>
            <a:r>
              <a:rPr lang="en-US" dirty="0" smtClean="0"/>
              <a:t>Accommodations:</a:t>
            </a:r>
          </a:p>
          <a:p>
            <a:r>
              <a:rPr lang="en-US" dirty="0" smtClean="0"/>
              <a:t>A change in what or how something is being presented or represented</a:t>
            </a:r>
          </a:p>
          <a:p>
            <a:r>
              <a:rPr lang="en-US" dirty="0" smtClean="0"/>
              <a:t>Does not alter or change the outcome or expectation</a:t>
            </a:r>
          </a:p>
          <a:p>
            <a:r>
              <a:rPr lang="en-US" dirty="0" smtClean="0"/>
              <a:t>Does not require an IEP</a:t>
            </a:r>
          </a:p>
          <a:p>
            <a:r>
              <a:rPr lang="en-US" dirty="0" smtClean="0"/>
              <a:t>Grading is the same</a:t>
            </a:r>
          </a:p>
        </p:txBody>
      </p:sp>
      <p:sp>
        <p:nvSpPr>
          <p:cNvPr id="5" name="Cloud Callout 4"/>
          <p:cNvSpPr/>
          <p:nvPr/>
        </p:nvSpPr>
        <p:spPr>
          <a:xfrm>
            <a:off x="6096000" y="4133165"/>
            <a:ext cx="2362200" cy="1981200"/>
          </a:xfrm>
          <a:prstGeom prst="cloudCallout">
            <a:avLst>
              <a:gd name="adj1" fmla="val -82354"/>
              <a:gd name="adj2" fmla="val 649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8900" y="4708266"/>
            <a:ext cx="1676400" cy="830997"/>
          </a:xfrm>
          <a:prstGeom prst="rect">
            <a:avLst/>
          </a:prstGeom>
          <a:noFill/>
        </p:spPr>
        <p:txBody>
          <a:bodyPr wrap="square" rtlCol="0">
            <a:spAutoFit/>
          </a:bodyPr>
          <a:lstStyle/>
          <a:p>
            <a:r>
              <a:rPr lang="en-US" sz="2400" dirty="0" smtClean="0"/>
              <a:t>Looks a lot like UDL…</a:t>
            </a:r>
            <a:endParaRPr lang="en-US" sz="2400" dirty="0"/>
          </a:p>
        </p:txBody>
      </p:sp>
    </p:spTree>
    <p:extLst>
      <p:ext uri="{BB962C8B-B14F-4D97-AF65-F5344CB8AC3E}">
        <p14:creationId xmlns:p14="http://schemas.microsoft.com/office/powerpoint/2010/main" val="18401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learing a path for pople with special needs cleads the path for every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79" y="619077"/>
            <a:ext cx="4114800" cy="4488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838200"/>
            <a:ext cx="3733800" cy="2308324"/>
          </a:xfrm>
          <a:prstGeom prst="rect">
            <a:avLst/>
          </a:prstGeom>
          <a:noFill/>
        </p:spPr>
        <p:txBody>
          <a:bodyPr wrap="square" rtlCol="0">
            <a:spAutoFit/>
          </a:bodyPr>
          <a:lstStyle/>
          <a:p>
            <a:pPr algn="ctr"/>
            <a:r>
              <a:rPr lang="en-US" sz="3600" dirty="0" smtClean="0"/>
              <a:t>Universal Design for Learning Benefits Everyone!</a:t>
            </a:r>
            <a:endParaRPr lang="en-US" sz="3600" dirty="0"/>
          </a:p>
        </p:txBody>
      </p:sp>
      <p:pic>
        <p:nvPicPr>
          <p:cNvPr id="2056" name="Picture 8" descr="Cartoon: A line of animals – a bird; a monkey; a penguin; an elephant; a goldfish (in a bowl, placed on a tree stump); a seal; and a dog – stand in front of a desk with an official-looking gentleman sitting behind. Behind the animals is a tree. The official-looking gentleman is saying “For a fair selection everybody has to take the same exam: please climb that tree”. Only the monkey is smil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389433"/>
            <a:ext cx="5010150" cy="346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4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3581400" cy="1066800"/>
          </a:xfrm>
        </p:spPr>
        <p:txBody>
          <a:bodyPr/>
          <a:lstStyle/>
          <a:p>
            <a:r>
              <a:rPr lang="en-US" dirty="0" smtClean="0"/>
              <a:t>What is UDL?</a:t>
            </a:r>
            <a:endParaRPr lang="en-US" dirty="0"/>
          </a:p>
        </p:txBody>
      </p:sp>
      <p:sp>
        <p:nvSpPr>
          <p:cNvPr id="4" name="TextBox 3"/>
          <p:cNvSpPr txBox="1"/>
          <p:nvPr/>
        </p:nvSpPr>
        <p:spPr>
          <a:xfrm>
            <a:off x="457200" y="1905000"/>
            <a:ext cx="8001000" cy="3416320"/>
          </a:xfrm>
          <a:prstGeom prst="rect">
            <a:avLst/>
          </a:prstGeom>
          <a:noFill/>
        </p:spPr>
        <p:txBody>
          <a:bodyPr wrap="square" rtlCol="0">
            <a:spAutoFit/>
          </a:bodyPr>
          <a:lstStyle/>
          <a:p>
            <a:r>
              <a:rPr lang="en-US" sz="2400" b="1" dirty="0" smtClean="0"/>
              <a:t>UDL </a:t>
            </a:r>
            <a:r>
              <a:rPr lang="en-US" sz="2400" dirty="0" smtClean="0"/>
              <a:t>gives </a:t>
            </a:r>
            <a:r>
              <a:rPr lang="en-US" sz="2400" b="1" u="sng" dirty="0" smtClean="0"/>
              <a:t>all individuals equal opportunities to learn</a:t>
            </a:r>
            <a:r>
              <a:rPr lang="en-US" sz="2400" dirty="0" smtClean="0"/>
              <a:t>.</a:t>
            </a:r>
          </a:p>
          <a:p>
            <a:endParaRPr lang="en-US" sz="2400" dirty="0" smtClean="0"/>
          </a:p>
          <a:p>
            <a:r>
              <a:rPr lang="en-US" sz="2400" dirty="0" smtClean="0"/>
              <a:t>UDL provides a </a:t>
            </a:r>
            <a:r>
              <a:rPr lang="en-US" sz="2400" b="1" u="sng" dirty="0" smtClean="0"/>
              <a:t>blueprint for creating instructional goals, methods, materials, and assessments. </a:t>
            </a:r>
            <a:endParaRPr lang="en-US" sz="2400" dirty="0"/>
          </a:p>
          <a:p>
            <a:endParaRPr lang="en-US" sz="2400" dirty="0" smtClean="0"/>
          </a:p>
          <a:p>
            <a:r>
              <a:rPr lang="en-US" sz="2400" dirty="0" smtClean="0"/>
              <a:t>It’s not a single, one-size-fits-all solution, but rather </a:t>
            </a:r>
            <a:r>
              <a:rPr lang="en-US" sz="2400" b="1" u="sng" dirty="0" smtClean="0"/>
              <a:t>flexible approaches that can be customized and adjusted for individual needs</a:t>
            </a:r>
            <a:r>
              <a:rPr lang="en-US" sz="2400" dirty="0" smtClean="0"/>
              <a:t>.</a:t>
            </a:r>
            <a:endParaRPr lang="en-US" sz="2400" dirty="0"/>
          </a:p>
        </p:txBody>
      </p:sp>
      <p:pic>
        <p:nvPicPr>
          <p:cNvPr id="5" name="Picture 4" descr="CAST logo.jpg"/>
          <p:cNvPicPr>
            <a:picLocks noChangeAspect="1"/>
          </p:cNvPicPr>
          <p:nvPr/>
        </p:nvPicPr>
        <p:blipFill>
          <a:blip r:embed="rId3" cstate="print"/>
          <a:stretch>
            <a:fillRect/>
          </a:stretch>
        </p:blipFill>
        <p:spPr>
          <a:xfrm>
            <a:off x="6705600" y="5913207"/>
            <a:ext cx="2438400" cy="944793"/>
          </a:xfrm>
          <a:prstGeom prst="rect">
            <a:avLst/>
          </a:prstGeom>
        </p:spPr>
      </p:pic>
    </p:spTree>
    <p:extLst>
      <p:ext uri="{BB962C8B-B14F-4D97-AF65-F5344CB8AC3E}">
        <p14:creationId xmlns:p14="http://schemas.microsoft.com/office/powerpoint/2010/main" val="35049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143000"/>
            <a:ext cx="4800600" cy="1066800"/>
          </a:xfrm>
        </p:spPr>
        <p:txBody>
          <a:bodyPr>
            <a:normAutofit fontScale="90000"/>
          </a:bodyPr>
          <a:lstStyle/>
          <a:p>
            <a:r>
              <a:rPr lang="en-US" dirty="0" smtClean="0"/>
              <a:t>Why is UDL Necessary? </a:t>
            </a:r>
            <a:endParaRPr lang="en-US" dirty="0"/>
          </a:p>
        </p:txBody>
      </p:sp>
      <p:sp>
        <p:nvSpPr>
          <p:cNvPr id="5" name="TextBox 4"/>
          <p:cNvSpPr txBox="1"/>
          <p:nvPr/>
        </p:nvSpPr>
        <p:spPr>
          <a:xfrm>
            <a:off x="1219200" y="2666999"/>
            <a:ext cx="6781800" cy="2677656"/>
          </a:xfrm>
          <a:prstGeom prst="rect">
            <a:avLst/>
          </a:prstGeom>
          <a:noFill/>
        </p:spPr>
        <p:txBody>
          <a:bodyPr wrap="square" rtlCol="0">
            <a:spAutoFit/>
          </a:bodyPr>
          <a:lstStyle/>
          <a:p>
            <a:pPr algn="ctr"/>
            <a:r>
              <a:rPr lang="en-US" sz="2800" dirty="0" smtClean="0"/>
              <a:t>Individuals bring a huge variety of skills, needs, and interests to learning. </a:t>
            </a:r>
          </a:p>
          <a:p>
            <a:pPr algn="ctr"/>
            <a:endParaRPr lang="en-US" sz="2800" dirty="0"/>
          </a:p>
          <a:p>
            <a:pPr algn="ctr"/>
            <a:r>
              <a:rPr lang="en-US" sz="2800" dirty="0" smtClean="0"/>
              <a:t>Neuroscience reveals that these </a:t>
            </a:r>
            <a:r>
              <a:rPr lang="en-US" sz="2800" b="1" dirty="0" smtClean="0"/>
              <a:t>differences are as varied and unique as our DNA or fingerprints.</a:t>
            </a:r>
            <a:endParaRPr lang="en-US" sz="2800" b="1" dirty="0"/>
          </a:p>
        </p:txBody>
      </p:sp>
      <p:pic>
        <p:nvPicPr>
          <p:cNvPr id="8" name="Picture 7" descr="CAST logo.jpg"/>
          <p:cNvPicPr>
            <a:picLocks noChangeAspect="1"/>
          </p:cNvPicPr>
          <p:nvPr/>
        </p:nvPicPr>
        <p:blipFill>
          <a:blip r:embed="rId3" cstate="print"/>
          <a:stretch>
            <a:fillRect/>
          </a:stretch>
        </p:blipFill>
        <p:spPr>
          <a:xfrm>
            <a:off x="6858000" y="5972257"/>
            <a:ext cx="2286000" cy="885743"/>
          </a:xfrm>
          <a:prstGeom prst="rect">
            <a:avLst/>
          </a:prstGeom>
        </p:spPr>
      </p:pic>
    </p:spTree>
    <p:extLst>
      <p:ext uri="{BB962C8B-B14F-4D97-AF65-F5344CB8AC3E}">
        <p14:creationId xmlns:p14="http://schemas.microsoft.com/office/powerpoint/2010/main" val="323481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375" y="4343400"/>
            <a:ext cx="2748417" cy="2246769"/>
          </a:xfrm>
          <a:prstGeom prst="rect">
            <a:avLst/>
          </a:prstGeom>
          <a:noFill/>
          <a:ln>
            <a:noFill/>
          </a:ln>
        </p:spPr>
        <p:txBody>
          <a:bodyPr wrap="square" rtlCol="0">
            <a:spAutoFit/>
          </a:bodyPr>
          <a:lstStyle/>
          <a:p>
            <a:r>
              <a:rPr lang="en-US" sz="2000" dirty="0" smtClean="0"/>
              <a:t>How we gather facts and categorize what we see, hear, and read. Identifying letters, words, or an author's style are </a:t>
            </a:r>
            <a:r>
              <a:rPr lang="en-US" sz="2000" b="1" u="sng" dirty="0" smtClean="0"/>
              <a:t>recognition tasks</a:t>
            </a:r>
            <a:r>
              <a:rPr lang="en-US" sz="2000" dirty="0" smtClean="0"/>
              <a:t>.</a:t>
            </a:r>
            <a:endParaRPr lang="en-US" sz="2000" dirty="0"/>
          </a:p>
        </p:txBody>
      </p:sp>
      <p:sp>
        <p:nvSpPr>
          <p:cNvPr id="4" name="TextBox 3"/>
          <p:cNvSpPr txBox="1"/>
          <p:nvPr/>
        </p:nvSpPr>
        <p:spPr>
          <a:xfrm>
            <a:off x="3200400" y="4343400"/>
            <a:ext cx="2895600" cy="2246769"/>
          </a:xfrm>
          <a:prstGeom prst="rect">
            <a:avLst/>
          </a:prstGeom>
          <a:noFill/>
          <a:ln>
            <a:noFill/>
          </a:ln>
        </p:spPr>
        <p:txBody>
          <a:bodyPr wrap="square" rtlCol="0">
            <a:spAutoFit/>
          </a:bodyPr>
          <a:lstStyle/>
          <a:p>
            <a:r>
              <a:rPr lang="en-US" sz="2000" dirty="0" smtClean="0"/>
              <a:t>Planning and performing tasks. How we organize and express our ideas. Writing an essay or solving a math problem are </a:t>
            </a:r>
            <a:r>
              <a:rPr lang="en-US" sz="2000" b="1" u="sng" dirty="0" smtClean="0"/>
              <a:t>strategic tasks</a:t>
            </a:r>
            <a:r>
              <a:rPr lang="en-US" sz="2000" dirty="0" smtClean="0"/>
              <a:t>.</a:t>
            </a:r>
            <a:endParaRPr lang="en-US" sz="2000" dirty="0"/>
          </a:p>
        </p:txBody>
      </p:sp>
      <p:sp>
        <p:nvSpPr>
          <p:cNvPr id="5" name="TextBox 4"/>
          <p:cNvSpPr txBox="1"/>
          <p:nvPr/>
        </p:nvSpPr>
        <p:spPr>
          <a:xfrm>
            <a:off x="6291943" y="4343399"/>
            <a:ext cx="2667000" cy="2246769"/>
          </a:xfrm>
          <a:prstGeom prst="rect">
            <a:avLst/>
          </a:prstGeom>
          <a:noFill/>
          <a:ln>
            <a:noFill/>
          </a:ln>
        </p:spPr>
        <p:txBody>
          <a:bodyPr wrap="square" rtlCol="0">
            <a:spAutoFit/>
          </a:bodyPr>
          <a:lstStyle/>
          <a:p>
            <a:r>
              <a:rPr lang="en-US" sz="2000" dirty="0" smtClean="0"/>
              <a:t>How learners get engaged and stay motivated. How they are challenged, excited, or interested. These are </a:t>
            </a:r>
            <a:r>
              <a:rPr lang="en-US" sz="2000" b="1" u="sng" dirty="0" smtClean="0"/>
              <a:t>affective dimensions</a:t>
            </a:r>
            <a:r>
              <a:rPr lang="en-US" sz="2000" dirty="0" smtClean="0"/>
              <a:t>.</a:t>
            </a:r>
            <a:endParaRPr lang="en-US" sz="2000" dirty="0"/>
          </a:p>
        </p:txBody>
      </p:sp>
      <p:sp>
        <p:nvSpPr>
          <p:cNvPr id="2" name="AutoShape 2" descr="data:image/jpeg;base64,/9j/4AAQSkZJRgABAQAAAQABAAD/2wCEAAkGBxQTEhQUEhMUFhMWFxoYGRYYGBcYGxcYGBwWGBcXHhodHCggGRolHBYcJDEhJykrLi4uFx8zODMsNygtLisBCgoKDg0OGhAQGywmICQsNDA3LDctNy8sNywvLyw0LCwsNCwsLCwsLDAsLS8sLCw0LCwsLCw0LC8sLywsLCwsK//AABEIAKMBNQMBIgACEQEDEQH/xAAbAAEAAgMBAQAAAAAAAAAAAAAABQYCAwQBB//EAD8QAAIBAgQDBQQJAgYCAwEAAAECEQADBBIhMQUiQQYTMlFhcYGR0RQVI0JTkqGxwQdSJDNiouHwcvFjgsIW/8QAGQEBAAMBAQAAAAAAAAAAAAAAAAECAwQF/8QAKREBAAICAAYCAQQDAQAAAAAAAAECAxESEyExQVEE8GEUUnGhMpHhIv/aAAwDAQACEQMRAD8A+40rRjrpVCV8WgHoWIUH4mtacOtgaorHqzAMx9STuaDrpXN9X2vwrf5V+VPq+1+Fb/KvyoOmlc31fa/Ct/lX5U+r7X4Vv8q/Kg6aVzfV9r8K3+VflT6vtfhW/wAq/Kg6aVzfV9r8K3+VflXqYK2CCLaAjYhQCP0oN5NaLWOttkytPeAsmh5gIk7abjet5FVw8Fvm2LeZF7uzctW2UtLFwoDHTkgL0nU0Fha6AQpmWmNCRpvJiB76zqB+o2zOM2W0zPADNKh7VtNPXOrN760Yjgl91UtcBcli4DFVzNlCspKtGUL5DcmR1Cy1qxWIW2jO5hVEk76CoTFcEcrcgy7XMwJcjlygAGVIIzCYj3g1oxPBL7lyWt8yMkgkBpUASuWdGHVj6RQTuM4hbtZc5MtMAKzExvooPnW7D31dQyMGU7EbGuLiGHuG5ae2EJQOCGYr4gBMhT5VGYjgN05Yubl2YKcgV3cNnWVbYadD66mgsNy6FiZ1IAgE6n2DQep0rOoC1wm6HY5gFN1X8RZjBcnXKNIYQpnbeIqN4bgLlyVWQAloM/2q52W6rOTmAIdlUyBMSJNBbMViFtozuYVQWJ3gASaytPmAMESJgiCPaOhqIvcHY4W9YkcxuZJJhQzEoPPSdq1vwe53uZSAuaQ+d8wQJk7nLtlnWZ67TrQTOJvrbUu5hRudf4rbUO3CWGD7lY7wooJJJBcZZJJk6xWnH8Nv3nR2IWNMq3PDDA5wTb1MabDbegnq8ZoBPl76rd3gt5ncllAYmcrEZh3qOpgKCDkDDUnU9BW+7wR+8Z0YD7QFeZtLXcC2Ujbx83wO9BOW3DAETBEiQRv6HUVlVet8EuAhi/OCnMGYkKLQRwB1ltfXStfZe23eMYIQWkUn7UBnlszEXACHIifKRJNBZaVqvYZGMsisfUA/vWv6vtfhW/yr8qDppXN9X2vwrf5V+VPq+1+Fb/KvyoOmlc31fa/Ct/lX5U+r7X4Vv8q/Kg6aVzfV9r8K3+VflT6vtfhW/wAq/Kg6aVzfV9r8K3+VflWOD5We3JIWCs6nK0wJ6wQfdFB10pSgEUpSgUpSgUpSgUpSgUpSgUpSgUpSgUpSgUpSgUpSgUpSgUpSgUpSgUpSgUpSgUpSgUpSgUpSgUpSgUpSgVox2LW1ba5cJCIJJAJMewan3Vvrh43gxesXLbMEDrBY6gD4j96mE11uNscJxqzcDQ+XKwRhcVrZDMAVEOAdQdPOuo4tJYZ0lRLDMJUeZHQe2qljexCvnW3eVULs2QoWKi6gR1LC4rNpBWdhI1ER1XeyRY3QLtvKxJWbIZwxa25DuWl0m2OQZZBEkwKvqnttNMXi39LC2OtAKxuWwreE5lhvYZ1rG9xG0oYl1OQSwBzMBMeEa76VTeMdkr0KtoI5cXBcbKqqhuXFuyiFptgEbgudNp1Epe7KKS8XVDv9IJ5NSL9xHE80nJlj1nptThr7ODHGv/SZs8YsuYW4D/mSRMDuSFuSdhBYb79K3nHWoU95bhvCcyw2oGhnXUj41XL3Y4tmHfKATiCoFrb6RctXgG5+cKbcdJUxpGvl7sZnRg11MzW8QsrahVfEG02dFznLl7vaZJYmRTVPZwYv3f0tlKClZsClKUCubiGOSzba5cMIsSYJMkhQABqSSQPfXTUb2itK+HdXuW7SmOa4FZNwcrKxAYGIiQddCDUxrfVE710MNx2w5AFwK0McrgowCHK0hgIg1tvcXsKrMb1vKoBJDAwDoDA11mqxguy6uhFvE2XVkuIcqZlVXYFVT7U5EUoRlJMy21bOIdkx3l241+2iOroqm2AqZzaYT9oFMG10AJB1Ola8OPfdlxZNdlp+mW+b7ROUS3MOUHUE66COta/rK1IGdfCz5p5cqkBjm2EFh1qq4vskx767buLcZwSigFRmL2nYEm4VK5rXhgeRbSaWezDmzmvXEstNwxlXKC9+1eXMA8ZZtgFQTObxaU4Met8Rx37cK04zitq0i3HcC27KoYaglzC6jp67V7Y4lafZ18boAeUlrbFXAB1MEHao5+BLcw9q07W2UOLjZbaqjgliQEBhQc28nz1NQuC7IpNkriluKlxpmWLlbzXsoYXPGCCGJzeEmBFRFceuspm1/ELXhOJ2bihrd1GUmAQRuSQB7yD8K2LjLZMC4hOXNGYTl/u329aquJ7D5ktqL+Q2wwDJbjmzFrLkZ9WTM3tzdK3t2SVHzC6iW5lQUGcObP0ZV7zNqkGckeKNaTXH+44r+k7Y4rZdmVbiEqQDqIkgtAOxMA7bRXTYvq4zIysvmpBHxFVn/wDjVD51uKPsu5K93KlO7KNpm0JaGnyBGszUr2b4QcLaNs3O8li0wRAIAy6szHbcsTrUWrTXSU1m++sJWtWKxC20Z3MIoLE+QGprbUX2jso9oLcvLZtl1zMSBmA5sgJIAJIBnXQHSsp3rovPboxvdo8OqoxuCLiG4uh8AEydNPKN50rtsY624kOvhDwSAQpEgkbgR51XsN2ct3EYJiEuIUuojZVcqLpR9WDcxBzHp4+nXzGdl0z3Ga+qC7IUERDME08eVl+zHLAMddKru3pnu/pO3OL2QY7xScucBeaVnLIjfX+a3tjLYEm4gETOYRAMEzO06TUDc7OHdrtpSysjZbIQFmud4MoD6ayDMkzM1hjuzKAXWN4IGuK6FhC2wGLlPECQ1x2OhG48tW7ek7v6T2L4hbtd3nYAXHCKdSCzAkCRtMb0s8RtMAQ665oBME5CQxg6wINR13s6j2MPZZpS0ddPGO7uJpzcsF5B1jKPbUXgOzCZrLjErdUCJie8KNdaQRcje4ZkNsdpNJm2+xu++yy4biNq4qulxCrAEGR1GYabgxrHpWwYu3rzpoMx5hou+Y66D1qr3OxWZbY7/KUtLblUyyVJAeM/i7tmU+eafSt2J7LCbg71EW4Lqp9mMwa8mSC2bnUAaLA2GulN29EWv6TljillywW4pymCZESFVzB2ICsJI2rptXVYBlYMp2IIIPvFV2/2SUvedXVe9QoVNuVCZLagABhBzW5kRIMdAaluCcPNi0LZfOczGYjxGY1JJjzJJqYmfKazbfWHfSlKsuUpSgVG9pMEb+FvWlEl1yxMTMTr00qSrRjsOLltlOaCPusyHTUQykEajoab11TWdTEwpF3s7jkFxbdwx3vKyuVdkW0tuyzHMJKleaSQYnK21dGJ4Bix3gsXHRrl58z96xHd3ArZ1XNyurIABGzHpWXD7WLsWrbWxddvo+Gz27hd895zcF3mZpQrIJjTbapPhqX8Th3XEM9pi4yvbz23ygIx8aKRzZl22HXetOZLb9Rb8I1OGY/NaZnbMcjNF4hLTG6z31KbXFNshF3iOm9YfUGLF6zdD3DBY3VN5iXU3QVRWLcihAGyiA2XKdzWzHYziDPctLbKoCVW6FnwHNn0bUMty2ANNbV70rDiXEcfzW0R/DdXOLTSYGI7u4pAKzKWtyvi2IOkcyTn29R9+/ZSnZTBYm0176QWZWYFC1xnMy+bdiAvhiAv/iIqw1DdzctWL1y01y7dZC6rckw0EgBNCNT4dNgNK5eCi+9+5cum5kFrJblWthpd5coTo8Ko1ExBEZoqtp3LK1uKeKVjpVJw3EsegCtaMLbticlxm8NgFycpBMtckAsRE5dDO7D43iDpnICGDydyxkrZD7kg81w5duh6nSFVwpVQxGPxltblwKAiZyFZD54ls5dn2GW3A0GvqImOzOPa9aZmbMBduIrZchKo2XVehkEdNthtQS9cvFMN3lm7bES6MonaSCBPxrqpQhVcZ2dv6tYu93c7q3bBD3AvKl5WJQcpOa4pBidJ6CpHhnCT3Hd4qLnOzAM5u5QdhmYAnrvtMTUzSgqD9ncSgi3cJU5mZPpF9JdjfIKsASijvE5RA5dtBOeD7PYrvf8AEYgXcP1QluYKMyEjae8uXJ12tWfI1bKUEFxrhd5+6GHbIiKVgXHt5DNvI8KPtAqqwyNoZrnvcAujCWLNlwly0G5yzmGa1dQEMQW8Vwa9BPlFWWlBS34Hj9Mt2ImJxF4lQxuSDyc+hUiRI1E6CuxOz15Gm3euRnXR8RfucinDmIcnX7O5r1z76mrRSgomO4TirSW0R79yQokX8QctyLAa4X1JEq5ytCnMdiYq90pQKje0vDziMJiLK5c9y06Lm8IZlKgnQkCT5VJUoKxxTgN8tdfD3O7Z36XLiqbfchIygZVc3FHOBIGs6RUhw/hM2UTE/aMjs6lmLldWyQ5AJIVonf1O9S9KCm2OzWLZgMRiC9tXVoW5dU8jBVOYQRNq2hInV7lzpFdHC+EXXd7eKLXbKIghyxV7pFsuQW8ar3akH+6646VaqUEHxrht+5cQ2nyoABpduW8hDgscqiLmZJWGIiNNzHLf4DeGFw9qy4R7NoIWzvvlVSA8FhMEZtxM1ZqU8aFKvcAxxEC/Ayus/SLwIDLfCjRdSpe3DaNybkgE9lzs/fUHurzyTd8d+8+hY9xGaYKqdY6+dWmlBS+IcOxFu7bS2190L2yp76+e7AaybpZtc8gPo5iNpkgXSlKBSlKBSlKBSlKBSlKBSlKBSlKBSlKDwivEQAAAAAbAaAVlSgUpSgUpSgUpSgUpSgUpSgUpSgUpSgUpSgUpSgUpSgUpSgUpSgUpSgUpSgUpSgVjduBQWYgKNSSYAHmTWGKxC20Z3MIgLMT0AEk18b4/2obH3wrEphVlsh0EL9+7AJPooncDfWr0pNm+HBOWfxC78R/qNhVzLZPeuBodVtn23IIA9YiqVxDt7jbphbiWlM6WcjEAanxakx5RNVW3a0NokS7LlZSCrHUQT5a+7qKwPItq4hhwzD2MhUg/7v8AbXVXFWHqU+Ljp43/AC714necsTiXuGZyXHcFh/pOaAfQEdImpDh2NezcTE27jBMxR7N66cw0BIUt41gghgJB0PmYDibIbha2MoYKxX+1mALAf6ZJj0ium7c/wQksWN85AToqogzx/wCRdfyVeY21tSJjXt9j4bxsXFz2boddjrMGASp8jrUva4jtmEj+4dPaK+XdlMeMLi72DOtu4+a23VSVDIT5hrZA9sV9BtExymPPXQ+VcV68MvFz4uXbUdu8J+3cDCQZFZVX7N5lbTlPXyPtFTWGvhxOx6jyNUYt1KUoFeMwAk6CvHcAEnYVBYjFm42uiDWP5NBIXeKIJy6n4D41w3OI3D1AH+mK4wvTzOh6V5tlI3/5oNgusfvE+hJrk4vw0X0jvHTWQysQyMOvqNa3XYnTQeXlW0+BZ/uPuGlTEzE7hExExqXzvGcbx/D73dtiWuJEhic4ZT1GeSGHlVp4X/UTLk+lIDbbbEWg2UHXlZSNG2kAmJGlc39QMCrYZyV57TBlbrBIDD2EQfaoqkYBnNpRYum2BMozaXbpjSPDqgAAbSUOskV6dK0zY+KY69p8PIvbJgyzWJnXePL71g8XbuoHtOrodmUgj9K318F4Bxq/hb024tMfFbaVt3I+6VPhbyOnur7R2f4ymKsi4kgzldDujjxKfZXJn+POLr4d3x/lVy9O0pKlKVzOopWLtAJOwqExeOa5IXRRqfX/AL5UEm+OWco1P6fGo7EcSuEaAKAY8zNeLagROoGgjUBt1JGxrXbvrzKyQDroTMjYa0Gm87zqxMidCetZWcS6qYJ10+dc1/FW7VvO7quZsgJPpJj1r3CYi3cUMjrc1iA23WI361G47I4o3p1WeJXF6z7dalsJxBWWWhSN5P7VEG4pY50yyIkToehitQs6wCCBqWEwPiKlKzg17ULw7E5SYB7uPbBHrUyjAgEbGg9pSlApSlApStd+6FVmJgKCSfIASTQfOf6j8ZNxrlhbhRLC53QZg91jkyCYgWwXXXqZjavnL4l7avbNtUzgAypDRKsNSZ6DTbWpXH4yES+Xm9etsAp1Ot66/enygZcs+37tcGKxDpatqjZrLcxJAOa598EGYKkkR1BzferupXUae7hpwViv3798MPp1zuUFuUt2mBYg73WzRc85yrl9MnrWxMbdvLdm4xcDvIhYIHj0jQhddOimsE4iEkixaHeJBBzlWgg5gubQyvs3rFcbdRQ6FUDZlhVUaADMDpqCGiKtppr8Nl3i965bAYW2W3oW7q3MNooY5dfDod996wS+1y3lKW2WzmbKAUbKxGduUiQCB7J8pjfjOLnMRhgLSMtsOEUL3jKoLEjyzFtNorLg+Ntm8gv2reWTmdSbZykNm25SY203injsdo3pus37D3ExOZrTJdQ3LfjAUQFa396IWCDJEjpX1LhnErGIUizdDddN/QFTqtfF7ncEcveqf9RVx7DlCke3X2V1YnNhbyGyxDIARdExcJ5iy+aEGI9NdZql8fE58/xoy669fD7WznMV1ImI8o0EVu4dfhwPMR8qg+y3GGxFhLpX7aSr6QMwPQdJBB99SqJEE8pB69fZXHManTx7VmtprPhYKUFYu0AnyFQhF8UvSSs6LuOpJiPdrUYWIBERPpW67cgAzzEfyTNa3YgCDy/z1mg8NwwI0C+R6mdfbXocsDqZ3+ded7H3RqPX4xQuwgzv0FB615iNdQOsCvA0jYHL02/asrt8ycvKPIaT60sXBPMBsdRp0PuoOXjOEW/ZuKDlLgqZEgE7EdYr59d4EQgsNbuI4fMp5WS+SQMucDkfL4QTG+xNfRzlPmP1rK6kHQaCI6gxqD8a3w55x9HPn+NXL1nu+V3se1y/esvmuWWuOYmSgTMc6E7EKu2xAg9CLD/S3jf+La2RHfWwN5zPaBg+0qTPsrg43hmwuJC4SyQ7hvtGh8+cENbUFQF0JECWM79K4+B2VsXsPdfNYu27ig23DE3QTDECJTTQ5tNdDuK9K0VvjnXmHlVm2PLG/E9f4fdqUrXiLwRSx2FeM91E8VxUtlAkKdfU1x24zcpAno3T316hmYchjuDoD75rEZmEaGNek/8Aqgw4hiksgm5eCqD5NvtEASTVP4/xd7zmxhgXXSWQElzvpGoX94rX2lxQxOIt27T5hEGAYznxEf3aAa7b69as/DgmDsNlAUZZd9SzHoZ9JgDasJmbzMR29uW1rZJmsTqI8q5hOz+JaybN0JaTMGBeS4gNooUmF5iYIGprjfsnfzHLkIB0JYKSPOOnxrbje110k92FUeZGY/rp+lMTxjGBLbd4hF0EgIELAaDUASprKeX+WE8n8yxtHG4QSVbu9iCRcT9CcvtEVceGcXt4hA1saKBmt6yreZ8x5H9q4ezmOe7ZDvo0kTtmjrH/AHaq12iy4fFThmZHCgtBjK7alR6REj1ir75cRMdmsTyqxaJ3E+H0JBnBJaSNkGnw0iKkuDXgVIiIOgn4/wDfWqz2atYjuB30522nRhb6F/L5RU5gLSi4uVixEyYgRB+NdETuNuqs7jabpSlSsUpSgVCdtp+gYkLubZA1iSdI98xHrU3UL2ztzgr2/KBc0/8AjZbn/wCatXvC+P8Azj+XwjFqphg8jIgAAJIIUAqeixB9tZW8UEtMtuGzkFw6KcuXwFZJ15mk6dK6WxGVIuZjhbzNliJQq8ZlG2YD7vUN76s3ZvsWATcxBzqQQqCQGU7M2xU9cu4867bWisdXt5Mtcdd2VAO2IabjBVtW9WCgQimFGUQCZYAe2sMTjVa2LaIAiMxDEktLBQZIgRygxGmtfYsJgbdpctu2iL5KAJ9vnW7ux5D4CsefHpx/r430r/b4thOH3bq5rdtmUaSokeyfODXveKGy3rUHrl5GHu8J9ke+vrHEuA4e+uW5bXSYK8pUnciOug38qoeJ4JilXuRhBcCuQt2GLPO0HPyrA2AjzrSuWLOjF8quT8I2/wAK7x4wkXEaAq5h3v8A9kMEGfIR61nwPHXbN9bfe3FTMUZUYkc0qYAOUmTuPKt2L4Rdtm2buHfCoDzXirtDSSGLakDYae3WrT2O7HYe8gvhnvc0bNbSRvE5Wceug9Km1oiOq2TLWtN26x/v/iR/pthj9FLZi4uXXYTJ0HKWI6nlqznDyRvq0a7x5xW3D8HyqFUBFAgAQAB00GlduEwAQyTLftXHa2528bLfjvNvbsFc/EP8tvZXRWjHLKN6a/Az/FVUV24BvPl/6oHgadd5A91Zzprqh/SD09a1kgTGvy+dB6JbVjoB/wAAV49yQBGg286xLGvKDNLTESBp7q9za8w+GhrBW+Fb0DNCqAf3+NBj3GY8kGdhOvvmli4QYkxBGlbbmHYRmXKB1AnWorivDMY5U4ZstrqYTOfOMxgD5VateKdb0re3DG9bQHG7T3MUBrKrAj7RkSM3eLan/MZnZQSNMs+tQnDOAq2Iwizq95s47xHcKpzLKqdJVTr5g+lWN/6a3bpZrt0B2++zNdb4BVA003arT2V7GWMFzLL3iINxugO4UbKP19a9Dn0x01Weunm/p75L7tXUb33WWufHgd20iRExXRXHxYHumj0+Fea9RBBx/YP93zqO7R4k28K72tHBAMgNysYJ1Hu99SJMQVPu6g0uoskNzA6MOhHUGotG40raJmJiFA7O4nuEv3wRnCZEBjxORzR1jf3VLYXg+KxGHV79xu4Km8zM0tCZgqAE9RLeWorJuxjNiUNqFsMwMFpZVWM2416x+tW3tPwwtZt21uutvNDrubg8i2426efoK5q47a1LjphtqYmOzjwvDcBgbKG/3TMwnM4DlmG4XfQelfOMFZS5iVVT3aPdABO6qW098VL4vs1fe9qVylvHOir05dxA6Crhh+ymCt2kFxM7lZNzM4kgTIhuXXak0tada1onHa86iuohDdssVicPiMtgMtt0UKcoeWHiKmDDVp7HYNHzsUm7mylrhkg6MTB0Uk9d9KvgvB8i6wASYbUCIEnzrh4HwSwM7hSWZjmJZtfLSYrXlzxbb8qePi3tgzQIZy/+kEx7zUnwvC5ZciCdhroPfXXbwyLsoFba1blKUoFKUoFCKUoPkFrhzYbipsXDFp8zppy3RqySIgsp0neV9au9WS9YVvEoMTBIEidDB6VC4rAsh0BI8x/NXtfia5svMmJn05aV6RXlVYlSPB7PMW6AR7zUcKseGthVAXb131oNhFeW0CiFAAHQCBWVKhJSlKBSlKCvYy2UZhrBGnqPX2Vx1a3QEEHY1BYvhrKeUFl9N6DhpWT2mG4I9oisaAKluB2N3PsH81F2xqNCddhVosoFUACABtQZ0pSgUpSgVjdOhnaDWVeETpQV2zpLKu5yqDqQTWVvCycm+vMR5+U12/QHXwsOWcumvNoda47tpk5Qect0PSAZ/wC+VBJuVtLsSTpI/QegriBBVg7Hx8szIiuTFs5ILGekg+Xs61gtwkydY1jz2mg9ITbm9un7f816cMT4SGA8tx7t68vtzlhsdR767eCWTmL9Bp76DVhsG7SoBUHxE9fSpnC4cIuUfHzNbqUClKUClKUClKUClKUClKUGu/ZDiDURj8GLYEEmam6xe2DuAfbQRPCLEsWOw29tTFYogAgCBWVApSlApSlApSlApSlBrv2Q4hhIqE4nhFt5cs6zv7qn68ZQdxQRPBMPu59g/k1L14BG1e0ClKUClKUClKUCo/iHDs5zAwY28/lUhSggVtXAAe78Pw9dOs1pF/OVDZQJ3AjT3VZK19wszlE+cCgr3EP8xgBAGgHpU3w23FtfUT8da5cbwwu5YEAHeZ9lSVtYAHkIoMqUpQKUpQKUpQKUpQKUpQKUpQKUpQKUpQKUpQKUpQK04xyqEjfT9xSlBjhbhIEn7s/qa6KUoMCeaPQ/xWdKUCsLrQPeP1IpSgzpSlApSlApSlApSlApSlApSlApSlApSlApSlApSlB//9k=">
            <a:hlinkClick r:id="rId3"/>
          </p:cNvPr>
          <p:cNvSpPr>
            <a:spLocks noChangeAspect="1" noChangeArrowheads="1"/>
          </p:cNvSpPr>
          <p:nvPr/>
        </p:nvSpPr>
        <p:spPr bwMode="auto">
          <a:xfrm>
            <a:off x="53975" y="-1233488"/>
            <a:ext cx="48672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hMUFhMWFxoYGRYYGBcYGxcYGBwWGBcXHhodHCggGRolHBYcJDEhJykrLi4uFx8zODMsNygtLisBCgoKDg0OGhAQGywmICQsNDA3LDctNy8sNywvLyw0LCwsNCwsLCwsLDAsLS8sLCw0LCwsLCw0LC8sLywsLCwsK//AABEIAKMBNQMBIgACEQEDEQH/xAAbAAEAAgMBAQAAAAAAAAAAAAAABQYCAwQBB//EAD8QAAIBAgQDBQQJAgYCAwEAAAECEQADBBIhMQUiQQYTMlFhcYGR0RQVI0JTkqGxwQdSJDNiouHwcvFjgsIW/8QAGQEBAAMBAQAAAAAAAAAAAAAAAAECAwQF/8QAKREBAAICAAYCAQQDAQAAAAAAAAECAxESEyExQVEE8GEUUnGhMpHhIv/aAAwDAQACEQMRAD8A+40rRjrpVCV8WgHoWIUH4mtacOtgaorHqzAMx9STuaDrpXN9X2vwrf5V+VPq+1+Fb/KvyoOmlc31fa/Ct/lX5U+r7X4Vv8q/Kg6aVzfV9r8K3+VflT6vtfhW/wAq/Kg6aVzfV9r8K3+VflXqYK2CCLaAjYhQCP0oN5NaLWOttkytPeAsmh5gIk7abjet5FVw8Fvm2LeZF7uzctW2UtLFwoDHTkgL0nU0Fha6AQpmWmNCRpvJiB76zqB+o2zOM2W0zPADNKh7VtNPXOrN760Yjgl91UtcBcli4DFVzNlCspKtGUL5DcmR1Cy1qxWIW2jO5hVEk76CoTFcEcrcgy7XMwJcjlygAGVIIzCYj3g1oxPBL7lyWt8yMkgkBpUASuWdGHVj6RQTuM4hbtZc5MtMAKzExvooPnW7D31dQyMGU7EbGuLiGHuG5ae2EJQOCGYr4gBMhT5VGYjgN05Yubl2YKcgV3cNnWVbYadD66mgsNy6FiZ1IAgE6n2DQep0rOoC1wm6HY5gFN1X8RZjBcnXKNIYQpnbeIqN4bgLlyVWQAloM/2q52W6rOTmAIdlUyBMSJNBbMViFtozuYVQWJ3gASaytPmAMESJgiCPaOhqIvcHY4W9YkcxuZJJhQzEoPPSdq1vwe53uZSAuaQ+d8wQJk7nLtlnWZ67TrQTOJvrbUu5hRudf4rbUO3CWGD7lY7wooJJJBcZZJJk6xWnH8Nv3nR2IWNMq3PDDA5wTb1MabDbegnq8ZoBPl76rd3gt5ncllAYmcrEZh3qOpgKCDkDDUnU9BW+7wR+8Z0YD7QFeZtLXcC2Ujbx83wO9BOW3DAETBEiQRv6HUVlVet8EuAhi/OCnMGYkKLQRwB1ltfXStfZe23eMYIQWkUn7UBnlszEXACHIifKRJNBZaVqvYZGMsisfUA/vWv6vtfhW/yr8qDppXN9X2vwrf5V+VPq+1+Fb/KvyoOmlc31fa/Ct/lX5U+r7X4Vv8q/Kg6aVzfV9r8K3+VflT6vtfhW/wAq/Kg6aVzfV9r8K3+VflWOD5We3JIWCs6nK0wJ6wQfdFB10pSgEUpSgUpSgUpSgUpSgUpSgUpSgUpSgUpSgUpSgUpSgUpSgUpSgUpSgUpSgUpSgUpSgUpSgUpSgUpSgUpSgVox2LW1ba5cJCIJJAJMewan3Vvrh43gxesXLbMEDrBY6gD4j96mE11uNscJxqzcDQ+XKwRhcVrZDMAVEOAdQdPOuo4tJYZ0lRLDMJUeZHQe2qljexCvnW3eVULs2QoWKi6gR1LC4rNpBWdhI1ER1XeyRY3QLtvKxJWbIZwxa25DuWl0m2OQZZBEkwKvqnttNMXi39LC2OtAKxuWwreE5lhvYZ1rG9xG0oYl1OQSwBzMBMeEa76VTeMdkr0KtoI5cXBcbKqqhuXFuyiFptgEbgudNp1Epe7KKS8XVDv9IJ5NSL9xHE80nJlj1nptThr7ODHGv/SZs8YsuYW4D/mSRMDuSFuSdhBYb79K3nHWoU95bhvCcyw2oGhnXUj41XL3Y4tmHfKATiCoFrb6RctXgG5+cKbcdJUxpGvl7sZnRg11MzW8QsrahVfEG02dFznLl7vaZJYmRTVPZwYv3f0tlKClZsClKUCubiGOSzba5cMIsSYJMkhQABqSSQPfXTUb2itK+HdXuW7SmOa4FZNwcrKxAYGIiQddCDUxrfVE710MNx2w5AFwK0McrgowCHK0hgIg1tvcXsKrMb1vKoBJDAwDoDA11mqxguy6uhFvE2XVkuIcqZlVXYFVT7U5EUoRlJMy21bOIdkx3l241+2iOroqm2AqZzaYT9oFMG10AJB1Ola8OPfdlxZNdlp+mW+b7ROUS3MOUHUE66COta/rK1IGdfCz5p5cqkBjm2EFh1qq4vskx767buLcZwSigFRmL2nYEm4VK5rXhgeRbSaWezDmzmvXEstNwxlXKC9+1eXMA8ZZtgFQTObxaU4Met8Rx37cK04zitq0i3HcC27KoYaglzC6jp67V7Y4lafZ18boAeUlrbFXAB1MEHao5+BLcw9q07W2UOLjZbaqjgliQEBhQc28nz1NQuC7IpNkriluKlxpmWLlbzXsoYXPGCCGJzeEmBFRFceuspm1/ELXhOJ2bihrd1GUmAQRuSQB7yD8K2LjLZMC4hOXNGYTl/u329aquJ7D5ktqL+Q2wwDJbjmzFrLkZ9WTM3tzdK3t2SVHzC6iW5lQUGcObP0ZV7zNqkGckeKNaTXH+44r+k7Y4rZdmVbiEqQDqIkgtAOxMA7bRXTYvq4zIysvmpBHxFVn/wDjVD51uKPsu5K93KlO7KNpm0JaGnyBGszUr2b4QcLaNs3O8li0wRAIAy6szHbcsTrUWrTXSU1m++sJWtWKxC20Z3MIoLE+QGprbUX2jso9oLcvLZtl1zMSBmA5sgJIAJIBnXQHSsp3rovPboxvdo8OqoxuCLiG4uh8AEydNPKN50rtsY624kOvhDwSAQpEgkbgR51XsN2ct3EYJiEuIUuojZVcqLpR9WDcxBzHp4+nXzGdl0z3Ga+qC7IUERDME08eVl+zHLAMddKru3pnu/pO3OL2QY7xScucBeaVnLIjfX+a3tjLYEm4gETOYRAMEzO06TUDc7OHdrtpSysjZbIQFmud4MoD6ayDMkzM1hjuzKAXWN4IGuK6FhC2wGLlPECQ1x2OhG48tW7ek7v6T2L4hbtd3nYAXHCKdSCzAkCRtMb0s8RtMAQ665oBME5CQxg6wINR13s6j2MPZZpS0ddPGO7uJpzcsF5B1jKPbUXgOzCZrLjErdUCJie8KNdaQRcje4ZkNsdpNJm2+xu++yy4biNq4qulxCrAEGR1GYabgxrHpWwYu3rzpoMx5hou+Y66D1qr3OxWZbY7/KUtLblUyyVJAeM/i7tmU+eafSt2J7LCbg71EW4Lqp9mMwa8mSC2bnUAaLA2GulN29EWv6TljillywW4pymCZESFVzB2ICsJI2rptXVYBlYMp2IIIPvFV2/2SUvedXVe9QoVNuVCZLagABhBzW5kRIMdAaluCcPNi0LZfOczGYjxGY1JJjzJJqYmfKazbfWHfSlKsuUpSgVG9pMEb+FvWlEl1yxMTMTr00qSrRjsOLltlOaCPusyHTUQykEajoab11TWdTEwpF3s7jkFxbdwx3vKyuVdkW0tuyzHMJKleaSQYnK21dGJ4Bix3gsXHRrl58z96xHd3ArZ1XNyurIABGzHpWXD7WLsWrbWxddvo+Gz27hd895zcF3mZpQrIJjTbapPhqX8Th3XEM9pi4yvbz23ygIx8aKRzZl22HXetOZLb9Rb8I1OGY/NaZnbMcjNF4hLTG6z31KbXFNshF3iOm9YfUGLF6zdD3DBY3VN5iXU3QVRWLcihAGyiA2XKdzWzHYziDPctLbKoCVW6FnwHNn0bUMty2ANNbV70rDiXEcfzW0R/DdXOLTSYGI7u4pAKzKWtyvi2IOkcyTn29R9+/ZSnZTBYm0176QWZWYFC1xnMy+bdiAvhiAv/iIqw1DdzctWL1y01y7dZC6rckw0EgBNCNT4dNgNK5eCi+9+5cum5kFrJblWthpd5coTo8Ko1ExBEZoqtp3LK1uKeKVjpVJw3EsegCtaMLbticlxm8NgFycpBMtckAsRE5dDO7D43iDpnICGDydyxkrZD7kg81w5duh6nSFVwpVQxGPxltblwKAiZyFZD54ls5dn2GW3A0GvqImOzOPa9aZmbMBduIrZchKo2XVehkEdNthtQS9cvFMN3lm7bES6MonaSCBPxrqpQhVcZ2dv6tYu93c7q3bBD3AvKl5WJQcpOa4pBidJ6CpHhnCT3Hd4qLnOzAM5u5QdhmYAnrvtMTUzSgqD9ncSgi3cJU5mZPpF9JdjfIKsASijvE5RA5dtBOeD7PYrvf8AEYgXcP1QluYKMyEjae8uXJ12tWfI1bKUEFxrhd5+6GHbIiKVgXHt5DNvI8KPtAqqwyNoZrnvcAujCWLNlwly0G5yzmGa1dQEMQW8Vwa9BPlFWWlBS34Hj9Mt2ImJxF4lQxuSDyc+hUiRI1E6CuxOz15Gm3euRnXR8RfucinDmIcnX7O5r1z76mrRSgomO4TirSW0R79yQokX8QctyLAa4X1JEq5ytCnMdiYq90pQKje0vDziMJiLK5c9y06Lm8IZlKgnQkCT5VJUoKxxTgN8tdfD3O7Z36XLiqbfchIygZVc3FHOBIGs6RUhw/hM2UTE/aMjs6lmLldWyQ5AJIVonf1O9S9KCm2OzWLZgMRiC9tXVoW5dU8jBVOYQRNq2hInV7lzpFdHC+EXXd7eKLXbKIghyxV7pFsuQW8ar3akH+6646VaqUEHxrht+5cQ2nyoABpduW8hDgscqiLmZJWGIiNNzHLf4DeGFw9qy4R7NoIWzvvlVSA8FhMEZtxM1ZqU8aFKvcAxxEC/Ayus/SLwIDLfCjRdSpe3DaNybkgE9lzs/fUHurzyTd8d+8+hY9xGaYKqdY6+dWmlBS+IcOxFu7bS2190L2yp76+e7AaybpZtc8gPo5iNpkgXSlKBSlKBSlKBSlKBSlKBSlKBSlKBSlKDwivEQAAAAAbAaAVlSgUpSgUpSgUpSgUpSgUpSgUpSgUpSgUpSgUpSgUpSgUpSgUpSgUpSgUpSgUpSgVjduBQWYgKNSSYAHmTWGKxC20Z3MIgLMT0AEk18b4/2obH3wrEphVlsh0EL9+7AJPooncDfWr0pNm+HBOWfxC78R/qNhVzLZPeuBodVtn23IIA9YiqVxDt7jbphbiWlM6WcjEAanxakx5RNVW3a0NokS7LlZSCrHUQT5a+7qKwPItq4hhwzD2MhUg/7v8AbXVXFWHqU+Ljp43/AC714necsTiXuGZyXHcFh/pOaAfQEdImpDh2NezcTE27jBMxR7N66cw0BIUt41gghgJB0PmYDibIbha2MoYKxX+1mALAf6ZJj0ium7c/wQksWN85AToqogzx/wCRdfyVeY21tSJjXt9j4bxsXFz2boddjrMGASp8jrUva4jtmEj+4dPaK+XdlMeMLi72DOtu4+a23VSVDIT5hrZA9sV9BtExymPPXQ+VcV68MvFz4uXbUdu8J+3cDCQZFZVX7N5lbTlPXyPtFTWGvhxOx6jyNUYt1KUoFeMwAk6CvHcAEnYVBYjFm42uiDWP5NBIXeKIJy6n4D41w3OI3D1AH+mK4wvTzOh6V5tlI3/5oNgusfvE+hJrk4vw0X0jvHTWQysQyMOvqNa3XYnTQeXlW0+BZ/uPuGlTEzE7hExExqXzvGcbx/D73dtiWuJEhic4ZT1GeSGHlVp4X/UTLk+lIDbbbEWg2UHXlZSNG2kAmJGlc39QMCrYZyV57TBlbrBIDD2EQfaoqkYBnNpRYum2BMozaXbpjSPDqgAAbSUOskV6dK0zY+KY69p8PIvbJgyzWJnXePL71g8XbuoHtOrodmUgj9K318F4Bxq/hb024tMfFbaVt3I+6VPhbyOnur7R2f4ymKsi4kgzldDujjxKfZXJn+POLr4d3x/lVy9O0pKlKVzOopWLtAJOwqExeOa5IXRRqfX/AL5UEm+OWco1P6fGo7EcSuEaAKAY8zNeLagROoGgjUBt1JGxrXbvrzKyQDroTMjYa0Gm87zqxMidCetZWcS6qYJ10+dc1/FW7VvO7quZsgJPpJj1r3CYi3cUMjrc1iA23WI361G47I4o3p1WeJXF6z7dalsJxBWWWhSN5P7VEG4pY50yyIkToehitQs6wCCBqWEwPiKlKzg17ULw7E5SYB7uPbBHrUyjAgEbGg9pSlApSlApStd+6FVmJgKCSfIASTQfOf6j8ZNxrlhbhRLC53QZg91jkyCYgWwXXXqZjavnL4l7avbNtUzgAypDRKsNSZ6DTbWpXH4yES+Xm9etsAp1Ot66/enygZcs+37tcGKxDpatqjZrLcxJAOa598EGYKkkR1BzferupXUae7hpwViv3798MPp1zuUFuUt2mBYg73WzRc85yrl9MnrWxMbdvLdm4xcDvIhYIHj0jQhddOimsE4iEkixaHeJBBzlWgg5gubQyvs3rFcbdRQ6FUDZlhVUaADMDpqCGiKtppr8Nl3i965bAYW2W3oW7q3MNooY5dfDod996wS+1y3lKW2WzmbKAUbKxGduUiQCB7J8pjfjOLnMRhgLSMtsOEUL3jKoLEjyzFtNorLg+Ntm8gv2reWTmdSbZykNm25SY203injsdo3pus37D3ExOZrTJdQ3LfjAUQFa396IWCDJEjpX1LhnErGIUizdDddN/QFTqtfF7ncEcveqf9RVx7DlCke3X2V1YnNhbyGyxDIARdExcJ5iy+aEGI9NdZql8fE58/xoy669fD7WznMV1ImI8o0EVu4dfhwPMR8qg+y3GGxFhLpX7aSr6QMwPQdJBB99SqJEE8pB69fZXHManTx7VmtprPhYKUFYu0AnyFQhF8UvSSs6LuOpJiPdrUYWIBERPpW67cgAzzEfyTNa3YgCDy/z1mg8NwwI0C+R6mdfbXocsDqZ3+ded7H3RqPX4xQuwgzv0FB615iNdQOsCvA0jYHL02/asrt8ycvKPIaT60sXBPMBsdRp0PuoOXjOEW/ZuKDlLgqZEgE7EdYr59d4EQgsNbuI4fMp5WS+SQMucDkfL4QTG+xNfRzlPmP1rK6kHQaCI6gxqD8a3w55x9HPn+NXL1nu+V3se1y/esvmuWWuOYmSgTMc6E7EKu2xAg9CLD/S3jf+La2RHfWwN5zPaBg+0qTPsrg43hmwuJC4SyQ7hvtGh8+cENbUFQF0JECWM79K4+B2VsXsPdfNYu27ig23DE3QTDECJTTQ5tNdDuK9K0VvjnXmHlVm2PLG/E9f4fdqUrXiLwRSx2FeM91E8VxUtlAkKdfU1x24zcpAno3T316hmYchjuDoD75rEZmEaGNek/8Aqgw4hiksgm5eCqD5NvtEASTVP4/xd7zmxhgXXSWQElzvpGoX94rX2lxQxOIt27T5hEGAYznxEf3aAa7b69as/DgmDsNlAUZZd9SzHoZ9JgDasJmbzMR29uW1rZJmsTqI8q5hOz+JaybN0JaTMGBeS4gNooUmF5iYIGprjfsnfzHLkIB0JYKSPOOnxrbje110k92FUeZGY/rp+lMTxjGBLbd4hF0EgIELAaDUASprKeX+WE8n8yxtHG4QSVbu9iCRcT9CcvtEVceGcXt4hA1saKBmt6yreZ8x5H9q4ezmOe7ZDvo0kTtmjrH/AHaq12iy4fFThmZHCgtBjK7alR6REj1ir75cRMdmsTyqxaJ3E+H0JBnBJaSNkGnw0iKkuDXgVIiIOgn4/wDfWqz2atYjuB30522nRhb6F/L5RU5gLSi4uVixEyYgRB+NdETuNuqs7jabpSlSsUpSgVCdtp+gYkLubZA1iSdI98xHrU3UL2ztzgr2/KBc0/8AjZbn/wCatXvC+P8Azj+XwjFqphg8jIgAAJIIUAqeixB9tZW8UEtMtuGzkFw6KcuXwFZJ15mk6dK6WxGVIuZjhbzNliJQq8ZlG2YD7vUN76s3ZvsWATcxBzqQQqCQGU7M2xU9cu4867bWisdXt5Mtcdd2VAO2IabjBVtW9WCgQimFGUQCZYAe2sMTjVa2LaIAiMxDEktLBQZIgRygxGmtfYsJgbdpctu2iL5KAJ9vnW7ux5D4CsefHpx/r430r/b4thOH3bq5rdtmUaSokeyfODXveKGy3rUHrl5GHu8J9ke+vrHEuA4e+uW5bXSYK8pUnciOug38qoeJ4JilXuRhBcCuQt2GLPO0HPyrA2AjzrSuWLOjF8quT8I2/wAK7x4wkXEaAq5h3v8A9kMEGfIR61nwPHXbN9bfe3FTMUZUYkc0qYAOUmTuPKt2L4Rdtm2buHfCoDzXirtDSSGLakDYae3WrT2O7HYe8gvhnvc0bNbSRvE5Wceug9Km1oiOq2TLWtN26x/v/iR/pthj9FLZi4uXXYTJ0HKWI6nlqznDyRvq0a7x5xW3D8HyqFUBFAgAQAB00GlduEwAQyTLftXHa2528bLfjvNvbsFc/EP8tvZXRWjHLKN6a/Az/FVUV24BvPl/6oHgadd5A91Zzprqh/SD09a1kgTGvy+dB6JbVjoB/wAAV49yQBGg286xLGvKDNLTESBp7q9za8w+GhrBW+Fb0DNCqAf3+NBj3GY8kGdhOvvmli4QYkxBGlbbmHYRmXKB1AnWorivDMY5U4ZstrqYTOfOMxgD5VateKdb0re3DG9bQHG7T3MUBrKrAj7RkSM3eLan/MZnZQSNMs+tQnDOAq2Iwizq95s47xHcKpzLKqdJVTr5g+lWN/6a3bpZrt0B2++zNdb4BVA003arT2V7GWMFzLL3iINxugO4UbKP19a9Dn0x01Weunm/p75L7tXUb33WWufHgd20iRExXRXHxYHumj0+Fea9RBBx/YP93zqO7R4k28K72tHBAMgNysYJ1Hu99SJMQVPu6g0uoskNzA6MOhHUGotG40raJmJiFA7O4nuEv3wRnCZEBjxORzR1jf3VLYXg+KxGHV79xu4Km8zM0tCZgqAE9RLeWorJuxjNiUNqFsMwMFpZVWM2416x+tW3tPwwtZt21uutvNDrubg8i2426efoK5q47a1LjphtqYmOzjwvDcBgbKG/3TMwnM4DlmG4XfQelfOMFZS5iVVT3aPdABO6qW098VL4vs1fe9qVylvHOir05dxA6Crhh+ymCt2kFxM7lZNzM4kgTIhuXXak0tada1onHa86iuohDdssVicPiMtgMtt0UKcoeWHiKmDDVp7HYNHzsUm7mylrhkg6MTB0Uk9d9KvgvB8i6wASYbUCIEnzrh4HwSwM7hSWZjmJZtfLSYrXlzxbb8qePi3tgzQIZy/+kEx7zUnwvC5ZciCdhroPfXXbwyLsoFba1blKUoFKUoFCKUoPkFrhzYbipsXDFp8zppy3RqySIgsp0neV9au9WS9YVvEoMTBIEidDB6VC4rAsh0BI8x/NXtfia5svMmJn05aV6RXlVYlSPB7PMW6AR7zUcKseGthVAXb131oNhFeW0CiFAAHQCBWVKhJSlKBSlKCvYy2UZhrBGnqPX2Vx1a3QEEHY1BYvhrKeUFl9N6DhpWT2mG4I9oisaAKluB2N3PsH81F2xqNCddhVosoFUACABtQZ0pSgUpSgVjdOhnaDWVeETpQV2zpLKu5yqDqQTWVvCycm+vMR5+U12/QHXwsOWcumvNoda47tpk5Qect0PSAZ/wC+VBJuVtLsSTpI/QegriBBVg7Hx8szIiuTFs5ILGekg+Xs61gtwkydY1jz2mg9ITbm9un7f816cMT4SGA8tx7t68vtzlhsdR767eCWTmL9Bp76DVhsG7SoBUHxE9fSpnC4cIuUfHzNbqUClKUClKUClKUClKUClKUGu/ZDiDURj8GLYEEmam6xe2DuAfbQRPCLEsWOw29tTFYogAgCBWVApSlApSlApSlApSlBrv2Q4hhIqE4nhFt5cs6zv7qn68ZQdxQRPBMPu59g/k1L14BG1e0ClKUClKUClKUCo/iHDs5zAwY28/lUhSggVtXAAe78Pw9dOs1pF/OVDZQJ3AjT3VZK19wszlE+cCgr3EP8xgBAGgHpU3w23FtfUT8da5cbwwu5YEAHeZ9lSVtYAHkIoMqUpQKUpQKUpQKUpQKUpQKUpQKUpQKUpQKUpQKUpQK04xyqEjfT9xSlBjhbhIEn7s/qa6KUoMCeaPQ/xWdKUCsLrQPeP1IpSgzpSlApSlApSlApSlApSlApSlApSlApSlApSlApSlB//9k=">
            <a:hlinkClick r:id="rId3"/>
          </p:cNvPr>
          <p:cNvSpPr>
            <a:spLocks noChangeAspect="1" noChangeArrowheads="1"/>
          </p:cNvSpPr>
          <p:nvPr/>
        </p:nvSpPr>
        <p:spPr bwMode="auto">
          <a:xfrm>
            <a:off x="206375" y="-1081088"/>
            <a:ext cx="48672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s://www.oakland.k12.mi.us/Portals/0/Learning/UDL/UDL_brain_graphic.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
            <a:ext cx="8686800" cy="380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5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8171</TotalTime>
  <Words>1637</Words>
  <Application>Microsoft Office PowerPoint</Application>
  <PresentationFormat>On-screen Show (4:3)</PresentationFormat>
  <Paragraphs>273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Urban</vt:lpstr>
      <vt:lpstr>Tools for Success: Application of UDL and Accommodations to Support ALL Students in the CCSS</vt:lpstr>
      <vt:lpstr>PowerPoint Presentation</vt:lpstr>
      <vt:lpstr>Necessary Skills</vt:lpstr>
      <vt:lpstr>PowerPoint Presentation</vt:lpstr>
      <vt:lpstr>But what about those students who need more???</vt:lpstr>
      <vt:lpstr>PowerPoint Presentation</vt:lpstr>
      <vt:lpstr>What is UDL?</vt:lpstr>
      <vt:lpstr>Why is UDL Necessary? </vt:lpstr>
      <vt:lpstr>PowerPoint Presentation</vt:lpstr>
      <vt:lpstr>Using a curriculum that is rooted in the 3 UDL principles:</vt:lpstr>
      <vt:lpstr>UDL is for ALL Students</vt:lpstr>
      <vt:lpstr>Academic Conversation About Todd Rose Video</vt:lpstr>
      <vt:lpstr>Keep all these Things in Mind…</vt:lpstr>
      <vt:lpstr>PowerPoint Presentation</vt:lpstr>
      <vt:lpstr>PowerPoint Presentation</vt:lpstr>
      <vt:lpstr>Building Academic Conversations</vt:lpstr>
      <vt:lpstr>PowerPoint Presentation</vt:lpstr>
      <vt:lpstr>Building Academic Conversations</vt:lpstr>
      <vt:lpstr>PowerPoint Presentation</vt:lpstr>
      <vt:lpstr>Building Academic Conversations</vt:lpstr>
      <vt:lpstr>PowerPoint Presentation</vt:lpstr>
      <vt:lpstr>Building Academic Conversations</vt:lpstr>
      <vt:lpstr>PowerPoint Presentation</vt:lpstr>
      <vt:lpstr>PowerPoint Presentation</vt:lpstr>
      <vt:lpstr>Multiple Means of Representation, Expression and Engagement</vt:lpstr>
      <vt:lpstr>Multiple Means of Representation, Expression and Engagement</vt:lpstr>
      <vt:lpstr>Multiple Means of Expression and Representation</vt:lpstr>
      <vt:lpstr>Multiple Means of Representation, Expression and Engagement</vt:lpstr>
      <vt:lpstr>Multiple Means of Representation, Expression and Engagement</vt:lpstr>
      <vt:lpstr>Thank you for attending. Please fill out feedback sheet before leaving.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Success: Creating a Positive Mindset for the Application of Universal Design for Learning and Accommodation Implementation</dc:title>
  <dc:creator>Linda Mangum</dc:creator>
  <cp:lastModifiedBy>Linda Mangum</cp:lastModifiedBy>
  <cp:revision>159</cp:revision>
  <cp:lastPrinted>2014-11-17T16:53:20Z</cp:lastPrinted>
  <dcterms:created xsi:type="dcterms:W3CDTF">2014-04-22T15:52:56Z</dcterms:created>
  <dcterms:modified xsi:type="dcterms:W3CDTF">2014-11-20T21:45:43Z</dcterms:modified>
</cp:coreProperties>
</file>