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22"/>
  </p:notesMasterIdLst>
  <p:handoutMasterIdLst>
    <p:handoutMasterId r:id="rId23"/>
  </p:handoutMasterIdLst>
  <p:sldIdLst>
    <p:sldId id="563" r:id="rId3"/>
    <p:sldId id="544" r:id="rId4"/>
    <p:sldId id="654" r:id="rId5"/>
    <p:sldId id="655" r:id="rId6"/>
    <p:sldId id="653" r:id="rId7"/>
    <p:sldId id="646" r:id="rId8"/>
    <p:sldId id="647" r:id="rId9"/>
    <p:sldId id="652" r:id="rId10"/>
    <p:sldId id="664" r:id="rId11"/>
    <p:sldId id="657" r:id="rId12"/>
    <p:sldId id="645" r:id="rId13"/>
    <p:sldId id="660" r:id="rId14"/>
    <p:sldId id="661" r:id="rId15"/>
    <p:sldId id="656" r:id="rId16"/>
    <p:sldId id="665" r:id="rId17"/>
    <p:sldId id="659" r:id="rId18"/>
    <p:sldId id="658" r:id="rId19"/>
    <p:sldId id="663" r:id="rId20"/>
    <p:sldId id="643" r:id="rId21"/>
  </p:sldIdLst>
  <p:sldSz cx="9829800" cy="7315200"/>
  <p:notesSz cx="6950075" cy="9236075"/>
  <p:defaultTextStyle>
    <a:defPPr>
      <a:defRPr lang="en-US"/>
    </a:defPPr>
    <a:lvl1pPr marL="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1pPr>
    <a:lvl2pPr marL="4898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2pPr>
    <a:lvl3pPr marL="9796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3pPr>
    <a:lvl4pPr marL="1469400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4pPr>
    <a:lvl5pPr marL="1959202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5pPr>
    <a:lvl6pPr marL="24490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6pPr>
    <a:lvl7pPr marL="29388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7pPr>
    <a:lvl8pPr marL="34286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8pPr>
    <a:lvl9pPr marL="3918403" algn="l" defTabSz="979600" rtl="0" eaLnBrk="1" latinLnBrk="0" hangingPunct="1">
      <a:defRPr sz="192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4">
          <p15:clr>
            <a:srgbClr val="A4A3A4"/>
          </p15:clr>
        </p15:guide>
        <p15:guide id="2" pos="3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801"/>
    <a:srgbClr val="FF6666"/>
    <a:srgbClr val="0080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59" autoAdjust="0"/>
    <p:restoredTop sz="95638" autoAdjust="0"/>
  </p:normalViewPr>
  <p:slideViewPr>
    <p:cSldViewPr snapToGrid="0">
      <p:cViewPr>
        <p:scale>
          <a:sx n="94" d="100"/>
          <a:sy n="94" d="100"/>
        </p:scale>
        <p:origin x="-486" y="-216"/>
      </p:cViewPr>
      <p:guideLst>
        <p:guide orient="horz" pos="2304"/>
        <p:guide pos="3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7920"/>
    </p:cViewPr>
  </p:sorterViewPr>
  <p:notesViewPr>
    <p:cSldViewPr snapToGrid="0">
      <p:cViewPr varScale="1">
        <p:scale>
          <a:sx n="52" d="100"/>
          <a:sy n="52" d="100"/>
        </p:scale>
        <p:origin x="-1806" y="-96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7E070-0954-4E6B-A953-1F74F70B0E8C}" type="datetimeFigureOut">
              <a:rPr lang="en-US" smtClean="0"/>
              <a:t>3/12/2015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CFFCC-51EF-4D03-9720-4C976BF68B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50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11699" cy="463407"/>
          </a:xfrm>
          <a:prstGeom prst="rect">
            <a:avLst/>
          </a:prstGeom>
        </p:spPr>
        <p:txBody>
          <a:bodyPr vert="horz" lIns="92472" tIns="46235" rIns="92472" bIns="462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4"/>
            <a:ext cx="3011699" cy="463407"/>
          </a:xfrm>
          <a:prstGeom prst="rect">
            <a:avLst/>
          </a:prstGeom>
        </p:spPr>
        <p:txBody>
          <a:bodyPr vert="horz" lIns="92472" tIns="46235" rIns="92472" bIns="46235" rtlCol="0"/>
          <a:lstStyle>
            <a:lvl1pPr algn="r">
              <a:defRPr sz="1200"/>
            </a:lvl1pPr>
          </a:lstStyle>
          <a:p>
            <a:fld id="{3B00B56A-1FF1-4473-BD78-3B9FB34FA2F8}" type="datetimeFigureOut">
              <a:rPr lang="en-US" smtClean="0"/>
              <a:t>3/12/2015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2" tIns="46235" rIns="92472" bIns="462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5"/>
            <a:ext cx="5560060" cy="3636705"/>
          </a:xfrm>
          <a:prstGeom prst="rect">
            <a:avLst/>
          </a:prstGeom>
        </p:spPr>
        <p:txBody>
          <a:bodyPr vert="horz" lIns="92472" tIns="46235" rIns="92472" bIns="4623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72" tIns="46235" rIns="92472" bIns="462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72" tIns="46235" rIns="92472" bIns="46235" rtlCol="0" anchor="b"/>
          <a:lstStyle>
            <a:lvl1pPr algn="r">
              <a:defRPr sz="1200"/>
            </a:lvl1pPr>
          </a:lstStyle>
          <a:p>
            <a:fld id="{6F81C11A-4A62-4E2C-9802-7B45E53D1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8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1pPr>
    <a:lvl2pPr marL="4898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2pPr>
    <a:lvl3pPr marL="9796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3pPr>
    <a:lvl4pPr marL="1469400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4pPr>
    <a:lvl5pPr marL="1959202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5pPr>
    <a:lvl6pPr marL="24490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6pPr>
    <a:lvl7pPr marL="29388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7pPr>
    <a:lvl8pPr marL="34286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8pPr>
    <a:lvl9pPr marL="3918403" algn="l" defTabSz="979600" rtl="0" eaLnBrk="1" latinLnBrk="0" hangingPunct="1">
      <a:defRPr sz="12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0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 level teacher can dig in.  More extensive discussion on read-</a:t>
            </a:r>
            <a:r>
              <a:rPr lang="en-US" dirty="0" err="1" smtClean="0"/>
              <a:t>alouds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Disciplinary literacy.</a:t>
            </a:r>
          </a:p>
          <a:p>
            <a:r>
              <a:rPr lang="en-US" dirty="0" smtClean="0"/>
              <a:t>Overview where five themes (circles on turtle) are discussed more specifically for span and grade level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51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 level teacher can dig in.  More extensive discussion on read-</a:t>
            </a:r>
            <a:r>
              <a:rPr lang="en-US" dirty="0" err="1" smtClean="0"/>
              <a:t>alouds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Disciplinary literacy.</a:t>
            </a:r>
          </a:p>
          <a:p>
            <a:r>
              <a:rPr lang="en-US" dirty="0" smtClean="0"/>
              <a:t>Overview where five themes (circles on turtle) are discussed more specifically for span and grade level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5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I’ve been hearing interesting things like We’ve decide to do integrated ELD– but it’s not a choice</a:t>
            </a:r>
          </a:p>
          <a:p>
            <a:endParaRPr lang="en-US" b="1" dirty="0" smtClean="0"/>
          </a:p>
          <a:p>
            <a:r>
              <a:rPr lang="en-US" b="1" dirty="0" smtClean="0"/>
              <a:t>ANY teacher with an EL in their classroom- is=using the ELD standards</a:t>
            </a:r>
          </a:p>
          <a:p>
            <a:endParaRPr lang="en-US" b="1" dirty="0" smtClean="0"/>
          </a:p>
          <a:p>
            <a:r>
              <a:rPr lang="en-US" b="1" dirty="0" smtClean="0"/>
              <a:t>A specific time during the day where we are taking </a:t>
            </a:r>
            <a:r>
              <a:rPr lang="en-US" b="1" dirty="0" err="1" smtClean="0"/>
              <a:t>alser</a:t>
            </a:r>
            <a:r>
              <a:rPr lang="en-US" b="1" dirty="0" smtClean="0"/>
              <a:t>-like focus of the ELs using the ELD standards as the focal standards.  It is NOT isolated language instruction- it MUST build into and from what is happening the rest of the day.  Chapter two describes this piece.  Explained in depth in 2 </a:t>
            </a:r>
            <a:r>
              <a:rPr lang="en-US" b="1" dirty="0" err="1" smtClean="0"/>
              <a:t>ans</a:t>
            </a:r>
            <a:r>
              <a:rPr lang="en-US" b="1" dirty="0" smtClean="0"/>
              <a:t> each grade level chapters and multiple vignettes Don’t just tell us what it is, we want to see what it looks like.</a:t>
            </a:r>
          </a:p>
          <a:p>
            <a:endParaRPr lang="en-US" b="1" dirty="0" smtClean="0"/>
          </a:p>
          <a:p>
            <a:r>
              <a:rPr lang="en-US" b="1" dirty="0" smtClean="0"/>
              <a:t>Figures :  complex because this stuff is really complex..  </a:t>
            </a:r>
          </a:p>
          <a:p>
            <a:endParaRPr lang="en-US" dirty="0" smtClean="0"/>
          </a:p>
          <a:p>
            <a:r>
              <a:rPr lang="en-US" dirty="0" smtClean="0"/>
              <a:t>The relationship between </a:t>
            </a:r>
            <a:r>
              <a:rPr lang="en-US" baseline="0" dirty="0" smtClean="0"/>
              <a:t>integrated ELD, where the CA ELD Standards are used during content instruction, and designated ELD, where the CA ELD Standards are used as the focal standards, is a close one. Designated ELD builds into and from content instruction.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the CA ELD Standards as a lens or guide for: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Routinely examining texts and tasks 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Identifying opportunities for highlighting and discussing language 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Observing students’ language use </a:t>
            </a:r>
          </a:p>
          <a:p>
            <a:pPr lvl="0">
              <a:buFont typeface="Wingdings" charset="2"/>
              <a:buChar char="Ø"/>
            </a:pPr>
            <a:r>
              <a:rPr lang="en-US" sz="1600" dirty="0" smtClean="0"/>
              <a:t>Adjusting instruction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Understanding EL students’ language learning needs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Addressing the language students need to develop for success in school tasks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Identifying opportunities for delving deeper into language</a:t>
            </a:r>
          </a:p>
          <a:p>
            <a:pPr>
              <a:buFont typeface="Wingdings" charset="2"/>
              <a:buChar char="Ø"/>
            </a:pPr>
            <a:r>
              <a:rPr lang="en-US" sz="1600" dirty="0" smtClean="0"/>
              <a:t>Continuously linking language learning to content knowledge</a:t>
            </a:r>
          </a:p>
          <a:p>
            <a:pPr lvl="0">
              <a:buFont typeface="Wingdings" charset="2"/>
              <a:buChar char="Ø"/>
            </a:pPr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25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9538" y="1154113"/>
            <a:ext cx="419100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47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C11A-4A62-4E2C-9802-7B45E53D192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7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197187"/>
            <a:ext cx="8355330" cy="2546773"/>
          </a:xfrm>
        </p:spPr>
        <p:txBody>
          <a:bodyPr anchor="b"/>
          <a:lstStyle>
            <a:lvl1pPr algn="ctr"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842174"/>
            <a:ext cx="7372350" cy="1766146"/>
          </a:xfrm>
        </p:spPr>
        <p:txBody>
          <a:bodyPr/>
          <a:lstStyle>
            <a:lvl1pPr marL="0" indent="0" algn="ctr">
              <a:buNone/>
              <a:defRPr sz="2688"/>
            </a:lvl1pPr>
            <a:lvl2pPr marL="512067" indent="0" algn="ctr">
              <a:buNone/>
              <a:defRPr sz="2240"/>
            </a:lvl2pPr>
            <a:lvl3pPr marL="1024134" indent="0" algn="ctr">
              <a:buNone/>
              <a:defRPr sz="2017"/>
            </a:lvl3pPr>
            <a:lvl4pPr marL="1536202" indent="0" algn="ctr">
              <a:buNone/>
              <a:defRPr sz="1792"/>
            </a:lvl4pPr>
            <a:lvl5pPr marL="2048269" indent="0" algn="ctr">
              <a:buNone/>
              <a:defRPr sz="1792"/>
            </a:lvl5pPr>
            <a:lvl6pPr marL="2560336" indent="0" algn="ctr">
              <a:buNone/>
              <a:defRPr sz="1792"/>
            </a:lvl6pPr>
            <a:lvl7pPr marL="3072403" indent="0" algn="ctr">
              <a:buNone/>
              <a:defRPr sz="1792"/>
            </a:lvl7pPr>
            <a:lvl8pPr marL="3584470" indent="0" algn="ctr">
              <a:buNone/>
              <a:defRPr sz="1792"/>
            </a:lvl8pPr>
            <a:lvl9pPr marL="4096538" indent="0" algn="ctr">
              <a:buNone/>
              <a:defRPr sz="179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3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9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2" y="389467"/>
            <a:ext cx="2119551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802" y="389467"/>
            <a:ext cx="6235779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2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1197187"/>
            <a:ext cx="835533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725" y="3842174"/>
            <a:ext cx="737235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9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79" y="1823722"/>
            <a:ext cx="8478203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79" y="4895429"/>
            <a:ext cx="8478203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47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799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6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48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389468"/>
            <a:ext cx="8478203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0" y="1793241"/>
            <a:ext cx="4158466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0" y="2672080"/>
            <a:ext cx="4158466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37" y="1793241"/>
            <a:ext cx="4178945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37" y="2672080"/>
            <a:ext cx="4178945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65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6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 b="85556"/>
          <a:stretch/>
        </p:blipFill>
        <p:spPr>
          <a:xfrm>
            <a:off x="152400" y="176176"/>
            <a:ext cx="3520441" cy="83210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0281" y="1008281"/>
            <a:ext cx="9799519" cy="9526"/>
          </a:xfrm>
          <a:prstGeom prst="line">
            <a:avLst/>
          </a:prstGeom>
          <a:ln w="635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600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5" y="1053255"/>
            <a:ext cx="4976336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6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6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5" y="1053255"/>
            <a:ext cx="4976336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7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11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4451" y="389467"/>
            <a:ext cx="2119551" cy="61992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5799" y="389467"/>
            <a:ext cx="6235779" cy="61992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79" y="1823732"/>
            <a:ext cx="8478203" cy="3042919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679" y="4895439"/>
            <a:ext cx="8478203" cy="1600199"/>
          </a:xfrm>
        </p:spPr>
        <p:txBody>
          <a:bodyPr/>
          <a:lstStyle>
            <a:lvl1pPr marL="0" indent="0">
              <a:buNone/>
              <a:defRPr sz="2688">
                <a:solidFill>
                  <a:schemeClr val="tx1"/>
                </a:solidFill>
              </a:defRPr>
            </a:lvl1pPr>
            <a:lvl2pPr marL="51206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2pPr>
            <a:lvl3pPr marL="1024134" indent="0">
              <a:buNone/>
              <a:defRPr sz="2017">
                <a:solidFill>
                  <a:schemeClr val="tx1">
                    <a:tint val="75000"/>
                  </a:schemeClr>
                </a:solidFill>
              </a:defRPr>
            </a:lvl3pPr>
            <a:lvl4pPr marL="1536202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4pPr>
            <a:lvl5pPr marL="2048269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5pPr>
            <a:lvl6pPr marL="2560336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6pPr>
            <a:lvl7pPr marL="3072403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7pPr>
            <a:lvl8pPr marL="3584470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8pPr>
            <a:lvl9pPr marL="4096538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0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799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336" y="1947333"/>
            <a:ext cx="4177665" cy="46414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4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389471"/>
            <a:ext cx="8478203" cy="1413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080" y="1793242"/>
            <a:ext cx="4158466" cy="878839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67" indent="0">
              <a:buNone/>
              <a:defRPr sz="2240" b="1"/>
            </a:lvl2pPr>
            <a:lvl3pPr marL="1024134" indent="0">
              <a:buNone/>
              <a:defRPr sz="2017" b="1"/>
            </a:lvl3pPr>
            <a:lvl4pPr marL="1536202" indent="0">
              <a:buNone/>
              <a:defRPr sz="1792" b="1"/>
            </a:lvl4pPr>
            <a:lvl5pPr marL="2048269" indent="0">
              <a:buNone/>
              <a:defRPr sz="1792" b="1"/>
            </a:lvl5pPr>
            <a:lvl6pPr marL="2560336" indent="0">
              <a:buNone/>
              <a:defRPr sz="1792" b="1"/>
            </a:lvl6pPr>
            <a:lvl7pPr marL="3072403" indent="0">
              <a:buNone/>
              <a:defRPr sz="1792" b="1"/>
            </a:lvl7pPr>
            <a:lvl8pPr marL="3584470" indent="0">
              <a:buNone/>
              <a:defRPr sz="1792" b="1"/>
            </a:lvl8pPr>
            <a:lvl9pPr marL="4096538" indent="0">
              <a:buNone/>
              <a:defRPr sz="17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080" y="2672080"/>
            <a:ext cx="4158466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6339" y="1793242"/>
            <a:ext cx="4178945" cy="878839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67" indent="0">
              <a:buNone/>
              <a:defRPr sz="2240" b="1"/>
            </a:lvl2pPr>
            <a:lvl3pPr marL="1024134" indent="0">
              <a:buNone/>
              <a:defRPr sz="2017" b="1"/>
            </a:lvl3pPr>
            <a:lvl4pPr marL="1536202" indent="0">
              <a:buNone/>
              <a:defRPr sz="1792" b="1"/>
            </a:lvl4pPr>
            <a:lvl5pPr marL="2048269" indent="0">
              <a:buNone/>
              <a:defRPr sz="1792" b="1"/>
            </a:lvl5pPr>
            <a:lvl6pPr marL="2560336" indent="0">
              <a:buNone/>
              <a:defRPr sz="1792" b="1"/>
            </a:lvl6pPr>
            <a:lvl7pPr marL="3072403" indent="0">
              <a:buNone/>
              <a:defRPr sz="1792" b="1"/>
            </a:lvl7pPr>
            <a:lvl8pPr marL="3584470" indent="0">
              <a:buNone/>
              <a:defRPr sz="1792" b="1"/>
            </a:lvl8pPr>
            <a:lvl9pPr marL="4096538" indent="0">
              <a:buNone/>
              <a:defRPr sz="179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6339" y="2672080"/>
            <a:ext cx="4178945" cy="393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1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47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5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45" y="1053265"/>
            <a:ext cx="4976336" cy="5198533"/>
          </a:xfrm>
        </p:spPr>
        <p:txBody>
          <a:bodyPr/>
          <a:lstStyle>
            <a:lvl1pPr>
              <a:defRPr sz="3584"/>
            </a:lvl1pPr>
            <a:lvl2pPr>
              <a:defRPr sz="3136"/>
            </a:lvl2pPr>
            <a:lvl3pPr>
              <a:defRPr sz="2688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92"/>
            </a:lvl1pPr>
            <a:lvl2pPr marL="512067" indent="0">
              <a:buNone/>
              <a:defRPr sz="1569"/>
            </a:lvl2pPr>
            <a:lvl3pPr marL="1024134" indent="0">
              <a:buNone/>
              <a:defRPr sz="1344"/>
            </a:lvl3pPr>
            <a:lvl4pPr marL="1536202" indent="0">
              <a:buNone/>
              <a:defRPr sz="1121"/>
            </a:lvl4pPr>
            <a:lvl5pPr marL="2048269" indent="0">
              <a:buNone/>
              <a:defRPr sz="1121"/>
            </a:lvl5pPr>
            <a:lvl6pPr marL="2560336" indent="0">
              <a:buNone/>
              <a:defRPr sz="1121"/>
            </a:lvl6pPr>
            <a:lvl7pPr marL="3072403" indent="0">
              <a:buNone/>
              <a:defRPr sz="1121"/>
            </a:lvl7pPr>
            <a:lvl8pPr marL="3584470" indent="0">
              <a:buNone/>
              <a:defRPr sz="1121"/>
            </a:lvl8pPr>
            <a:lvl9pPr marL="4096538" indent="0">
              <a:buNone/>
              <a:defRPr sz="112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4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79" y="487680"/>
            <a:ext cx="3170366" cy="1706880"/>
          </a:xfrm>
        </p:spPr>
        <p:txBody>
          <a:bodyPr anchor="b"/>
          <a:lstStyle>
            <a:lvl1pPr>
              <a:defRPr sz="358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8945" y="1053265"/>
            <a:ext cx="4976336" cy="5198533"/>
          </a:xfrm>
        </p:spPr>
        <p:txBody>
          <a:bodyPr anchor="t"/>
          <a:lstStyle>
            <a:lvl1pPr marL="0" indent="0">
              <a:buNone/>
              <a:defRPr sz="3584"/>
            </a:lvl1pPr>
            <a:lvl2pPr marL="512067" indent="0">
              <a:buNone/>
              <a:defRPr sz="3136"/>
            </a:lvl2pPr>
            <a:lvl3pPr marL="1024134" indent="0">
              <a:buNone/>
              <a:defRPr sz="2688"/>
            </a:lvl3pPr>
            <a:lvl4pPr marL="1536202" indent="0">
              <a:buNone/>
              <a:defRPr sz="2240"/>
            </a:lvl4pPr>
            <a:lvl5pPr marL="2048269" indent="0">
              <a:buNone/>
              <a:defRPr sz="2240"/>
            </a:lvl5pPr>
            <a:lvl6pPr marL="2560336" indent="0">
              <a:buNone/>
              <a:defRPr sz="2240"/>
            </a:lvl6pPr>
            <a:lvl7pPr marL="3072403" indent="0">
              <a:buNone/>
              <a:defRPr sz="2240"/>
            </a:lvl7pPr>
            <a:lvl8pPr marL="3584470" indent="0">
              <a:buNone/>
              <a:defRPr sz="2240"/>
            </a:lvl8pPr>
            <a:lvl9pPr marL="4096538" indent="0">
              <a:buNone/>
              <a:defRPr sz="224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079" y="2194560"/>
            <a:ext cx="3170366" cy="4065694"/>
          </a:xfrm>
        </p:spPr>
        <p:txBody>
          <a:bodyPr/>
          <a:lstStyle>
            <a:lvl1pPr marL="0" indent="0">
              <a:buNone/>
              <a:defRPr sz="1792"/>
            </a:lvl1pPr>
            <a:lvl2pPr marL="512067" indent="0">
              <a:buNone/>
              <a:defRPr sz="1569"/>
            </a:lvl2pPr>
            <a:lvl3pPr marL="1024134" indent="0">
              <a:buNone/>
              <a:defRPr sz="1344"/>
            </a:lvl3pPr>
            <a:lvl4pPr marL="1536202" indent="0">
              <a:buNone/>
              <a:defRPr sz="1121"/>
            </a:lvl4pPr>
            <a:lvl5pPr marL="2048269" indent="0">
              <a:buNone/>
              <a:defRPr sz="1121"/>
            </a:lvl5pPr>
            <a:lvl6pPr marL="2560336" indent="0">
              <a:buNone/>
              <a:defRPr sz="1121"/>
            </a:lvl6pPr>
            <a:lvl7pPr marL="3072403" indent="0">
              <a:buNone/>
              <a:defRPr sz="1121"/>
            </a:lvl7pPr>
            <a:lvl8pPr marL="3584470" indent="0">
              <a:buNone/>
              <a:defRPr sz="1121"/>
            </a:lvl8pPr>
            <a:lvl9pPr marL="4096538" indent="0">
              <a:buNone/>
              <a:defRPr sz="112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8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800" y="389471"/>
            <a:ext cx="8478203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00" y="1947333"/>
            <a:ext cx="8478203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799" y="678011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2" y="6780118"/>
            <a:ext cx="3317558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6" y="678011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0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24134" rtl="0" eaLnBrk="1" latinLnBrk="0" hangingPunct="1">
        <a:lnSpc>
          <a:spcPct val="90000"/>
        </a:lnSpc>
        <a:spcBef>
          <a:spcPct val="0"/>
        </a:spcBef>
        <a:buNone/>
        <a:defRPr sz="49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5" indent="-256035" algn="l" defTabSz="1024134" rtl="0" eaLnBrk="1" latinLnBrk="0" hangingPunct="1">
        <a:lnSpc>
          <a:spcPct val="90000"/>
        </a:lnSpc>
        <a:spcBef>
          <a:spcPts val="1121"/>
        </a:spcBef>
        <a:buFont typeface="Arial" panose="020B0604020202020204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68102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9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792236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4pPr>
      <a:lvl5pPr marL="2304303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5pPr>
      <a:lvl6pPr marL="2816371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6pPr>
      <a:lvl7pPr marL="3328438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7pPr>
      <a:lvl8pPr marL="3840505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8pPr>
      <a:lvl9pPr marL="4352572" indent="-256035" algn="l" defTabSz="1024134" rtl="0" eaLnBrk="1" latinLnBrk="0" hangingPunct="1">
        <a:lnSpc>
          <a:spcPct val="90000"/>
        </a:lnSpc>
        <a:spcBef>
          <a:spcPts val="560"/>
        </a:spcBef>
        <a:buFont typeface="Arial" panose="020B0604020202020204" pitchFamily="34" charset="0"/>
        <a:buChar char="•"/>
        <a:defRPr sz="20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1pPr>
      <a:lvl2pPr marL="512067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2pPr>
      <a:lvl3pPr marL="1024134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3pPr>
      <a:lvl4pPr marL="1536202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4pPr>
      <a:lvl5pPr marL="2048269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5pPr>
      <a:lvl6pPr marL="2560336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6pPr>
      <a:lvl7pPr marL="3072403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7pPr>
      <a:lvl8pPr marL="3584470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8pPr>
      <a:lvl9pPr marL="4096538" algn="l" defTabSz="1024134" rtl="0" eaLnBrk="1" latinLnBrk="0" hangingPunct="1">
        <a:defRPr sz="20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799" y="389468"/>
            <a:ext cx="8478203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99" y="1947333"/>
            <a:ext cx="8478203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799" y="678010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6121" y="6780108"/>
            <a:ext cx="3317558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296" y="6780108"/>
            <a:ext cx="221170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59683-00B4-4106-94BE-DCBE475237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7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235" y="634930"/>
            <a:ext cx="8355330" cy="111074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18074"/>
            <a:ext cx="9829800" cy="4536374"/>
          </a:xfrm>
        </p:spPr>
        <p:txBody>
          <a:bodyPr>
            <a:noAutofit/>
          </a:bodyPr>
          <a:lstStyle/>
          <a:p>
            <a:r>
              <a:rPr lang="en-US" sz="4400" dirty="0" smtClean="0"/>
              <a:t>Moving </a:t>
            </a:r>
            <a:r>
              <a:rPr lang="en-US" sz="4400" dirty="0"/>
              <a:t>Beyond Right and Wrong: </a:t>
            </a:r>
            <a:endParaRPr lang="en-US" sz="4400" dirty="0" smtClean="0"/>
          </a:p>
          <a:p>
            <a:r>
              <a:rPr lang="en-US" sz="4000" dirty="0" smtClean="0"/>
              <a:t>Using </a:t>
            </a:r>
            <a:r>
              <a:rPr lang="en-US" sz="4000" dirty="0"/>
              <a:t>Contrastive Analysis to Teach Language</a:t>
            </a:r>
          </a:p>
          <a:p>
            <a:endParaRPr lang="en-US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CCSS </a:t>
            </a:r>
            <a:r>
              <a:rPr lang="en-US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ELA – ELD Breakout</a:t>
            </a:r>
          </a:p>
          <a:p>
            <a:r>
              <a:rPr lang="en-US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March </a:t>
            </a:r>
            <a:r>
              <a:rPr lang="en-US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12</a:t>
            </a:r>
            <a:endParaRPr lang="en-US" sz="1050" dirty="0"/>
          </a:p>
        </p:txBody>
      </p:sp>
      <p:pic>
        <p:nvPicPr>
          <p:cNvPr id="1026" name="Picture 1" descr="New Green Logo 3 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1" y="72544"/>
            <a:ext cx="973776" cy="105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data:image/jpeg;base64,/9j/4AAQSkZJRgABAQAAAQABAAD/2wCEAAkGBxQQEhQUEBQVFBQXFRQUFhYUFRQVFBQUFBUWFxUUFhQYHCggGBonGxQVITEhJSkrLi4uFx8zODMsNygtLisBCgoKDg0OGxAQGywkICQsLCwsLCwsLC8sLCwsLCwsLCwsLCwsLiwsLCwsLC0tLCwsLCwsLCwsLCwsLCwsLCwsLP/AABEIANcA6wMBEQACEQEDEQH/xAAcAAACAgMBAQAAAAAAAAAAAAAAAQUGAgMEBwj/xABCEAACAQICBgcECQMDAwUAAAABAgADEQQhBQYSMUFREyJhcYGRoQcycrEUIzNCUmKCwfCS0eFDc7IkY6IIFlPC0v/EABsBAQACAwEBAAAAAAAAAAAAAAABBAIDBQYH/8QAOBEAAgEDAgIIBAUEAwADAAAAAAECAwQRITEFEjJBUWFxgZGhEyKx0QYUweHwIzNCUhVy8WKCkv/aAAwDAQACEQMRAD8A9okAcAIA4A4AQAgDgCgBAFAC8gBeAOAEkBACAF4AQAgBAHACAEAIAQAkgIAQAgGEgBACAOAOAEAIAQAgCkAUEnDpnSK4ak1RuAso/Ex3Ca6k1COSzaW0riqqa8+5FBwWtOKBJNS65khlUjuGV5QjcVO09XW4TaNJKOH3Nm+lrxiAcxTYdqkeoMyV1M0y4FbtaNrz/YkcPr8P9Sie9Hv6EfvNiu+1FSp+H3/hP1X2JKhrphm94unxLf8A43mxXUGU6nBLqO2H4P74JGhpzD1PdrU+4sAfIzYqsH1lKdjcQ6UH6Hcjg5ggjszmzJWaa3MrwQO8kDvAC8EDvACSAgDgBACAEAIBhACAEAcAcAIAQAgBIBiYJCQDzPXbTPT1ejQ/V0yQOTP95v2H+ZzLirzywtkez4PZfApc8l80vZdSISr1VCjfvPfNT00OnH5nzGi8xNg7wMBeBgd5JGDZRrsnuMy/CSPlJTa2MJ04z6ST8SRw+sWJTdWf9Vm/5XmarTXWU58NtZ7wXlp9CSw+utdfeFN+9SD6GbVdTW5TnwK3l0W15kjh9ex/qUSPhYH0IE2K77UU5/h+X+E/VElQ1ywzby6fEhP/ABvNiuoFOfBbqOyT8H98Elh9NYep7lamewsAfI2M2KrB7Mp1LK4p9KD9DvV77s+7ObMlVrG5leSQMGAEkDgBACAYQAgDgDgBACAEAJAFBIpAK9rnpr6NR2UP1lS4Xmq/eb9h3ytcVeWOFuzr8IsfzFXml0Y7976keaYcfePD58BOej2U/wDVGLNc3MgySwYyAO8ALwBwQOSBQB3gBeBgd4IwF4GDOjiGT3GZfhJHykptbGM6cJ9JJ+KJLD6yYpN1Zj8Vn/5AzYq9RdZTqcLtJ7wXlp9CSw+vVdffWm/gVPmDb0m1Xc1uUqnALeXRbXuSmH1/T/UosPhYN87TbG8XWilU/D0/8Jp+Kx9yUw2uOFfe5Q/nUj1FxNsbqm+spVODXcP8c+DJvDYhaihqbBlO4g3Bm6MlJZRzalOdOXLNYZtmRgYQBwBwAgBACAEgCgkUgGrE11pqzubKoJJ5ATGUlFZZtpU5VJKEd2eRaa0k2KrNUPE2UfhUe6v84kzkzm5yyz31pbRtqKgvPx6zlqtwG4ep4mYs3RXWzVIMwgkLwRgIA4A7wRgLwAvAwF4AXgYC8DAXgCvBIXgBeSMG7B0TVdUX3mYKO8m0JZeEa6s1Tg5y2SyezYTDikiou5VCjwE7MY8qSR86q1HVm5y3bybpkaxCSBwAgBACAEgCgkRkAUElD9oOmrn6PTOQsahHE71Tw3+U591Vy+VHqeB2WF+Yn5fqynJ1Rfich+5/bzlU9A9Xg1yDMIAQBwAgHRgaAqMFLFSSAtlLXYmwFgcplGPM8GmvUdODklnG+uNDpq6JYOUR6dRgWBCE3GyCWJ2gBYWOd5m6TzhNM0QvYuHPOLitN127bN667HAiFr2BNhc2BNhzPITXgtuSjjL3MTlIJC8ALwAgBAC8EhACSCZ1XxAo1kquhcBgigb9twRcX32HzE2UpcslJnO4lTdajKlF40y/Bfc9anXPBBACSAgBACAEgCgAZBIoJIrWPS4wlFn+8eqg5sf2G/wmmtU5I5L/AA+zd1WUOrd+H7nkhYuxZjcklmJ38yf5znL3Pd4UIqMUJ3v+3YJBKWDZg8M1V1RM2YgD+57AM/CZRi5PCMK1WNKm6k9kWjTZwmFKUTQFVgo22DFGvwuRvJzPlLdX4VNqPLk4Nl+dulKuqnKm9FjK9+oj1XAVTvr0D27LoPmZqxRl2ouOXEaS2hPwyn9jn09oRsIVuwdGvssBa9rXBHDeJjVoumzfYcQhdxeFhrdHNS0ZVam1VUJpre7XAAtvyJud/CYKnJx5ktDfK7owqqk5fM9kYaPxnQttgAtssFJ+4zC22OZGcQlyvJNxQ+NDkb0ys96XV5m7A4/oUqbI+sey7RCsop73Fmvck2GY3SYT5U8bv6GuvbfGqR5ujHXCynnq27PqSGDxVOoiU2NOmaj3rMqimBSp5qh3C7Hl2TbGUWlF4Wd+rQp1qNWnOVSOZcq+RN5+Z7vt07+83aSxtQh6lqirwG1Rr0BwUWtZRu5yZzlq9fZo121CmnGnmLfXpKMu976lbJlU7eBQAgBACAEAIBa9VMDt4mktsqKGq/8AuOAQPAFP6TLFGOZpdmv89jh8Sr8tvOX+75V4L+P1PSZ00ePYSTEJICAEAJACAKCRSAYswAucgMyTwHOQ2ZJNvCPJNbNNfS6xIP1a3WmOzi3ef7Tk1qnxJZ6j3vDLJWtHD6T1f28iLOQtx3n9hNZdWryYQZFv1aoLhKD4yqMyCtIHjf8A/R9AZdoJU4Oo/I85xOpK7uI2dPbeT/nYvc4xpvD12visMt2PWqU2YN3kcfOYfFpzfzx80WfyF1Qhi3rPTaMksev7HfpXRuEwZVnp1qitmtmU0yd9icj/AHmypTpUmm039CpaXd9eRlGM4xa30efsROk9JVNIVqaKoUX2UQZ22rXJPh4ATROpKtJL0Oja2lLh9GU289bfh2EnrdiFoUqeEpbgAz9vIHtJux8JuuZKEVTiUeEUpV6s7yp1vC/nctPUqUpHoS1aPwNPD4J69dFd6n2YcXte4S3fmx7BLkIRhSc5LfY4FxcVbi+jQoyaUek17/bxOLVjQi4gVHrErSQbwQDtbzmRuA+YmuhRU8uWyLPE+ITt3GFJJyk9u792QdS1zs32bm17XtfK/baaHjqOrHmwubfr8RSCTpTR1VkDrTcob2ZVJGRsd0z5JNZwaXc0Yz5HNJ9jaOdhY2OR5HIzA3J5WUKAEAIB1aMoh6g2vcUGo/wINpvlbxmUVl6mi5m4U3y7vReL0R6DqBhD0T139+u5fuW5sO65PpL1rHRzfWeW43VXxI0I7QWPMtMtnDYSTEIASQEAJAFAFIJFBJTfaDpvo0+j0z1nF6hHBOC95+XfKV1VwuReZ6Lgdjzy+PNaLbx7fL6+B59TFsz4dp4f3lE9U9dDG8gywSFfQ1dBdqNQDmFJ+W6bXSmt0ynC+tpvEai9fuZaR0vVrqlOoRspuAULwsLgchl4xOrKaSfURbWNGhOVSG8t3nJHiay4WqppWlXwApVHtWpgbIIOewerZrWuVylx1Izo8reqOBGzrUOIOrCOYS3899O56nLqPVRcSOkIBKMEJ3bZIy77bQmFo0qmpv45CpK1+TtWfD/3BhrForECvUd6bsGdiGUFgVv1d26wsLHlMa1Oam20Z8OvLZ0IQjJJpLRvDz1+5r0HoGpiKihkZaYN3ZgVFhvAvvJ3RSoynLbQzvuI0rem2pJy6ktdfsdet+khXqrRo5pT6qhdzOcsu7IDxmdzU55csdkVuD2roUnWq9KWrz1L+as79YWGDwlPDIeu4u5HLe58Tl3AzZW/pU1TW73KnD0728ldS2jt+notfEpsonpTdg8M1V1RPeZgo8ePhvmUYuTSRrrVY0oOpLZLJeNZa1bDJRpYRagVRm6qWFgLBTkRzJ8JfrudNKMDy3DKdC6nUq3LTbeibx57+SIAa11j1ay0qo4ipTF/S3ylf8zLaST8jrvg1Ba0pSj4M59IaSoVUIXDLSqZWdGNhnn1LATCdSElpHDN1va3FKacqzlHsa19SImk6AQSSuCwxNEKvv4mqtFf9tCGqHu2tgeBmaXy6den3KFaovjZe1OLk/F6L2yz1vB4cU0VF3KoUdwFp1oRUVhHhqtR1Jub3bybTMjSwkkBACAEAUAUgkIJOLS+kVw1J6r7lGQ/Ex91R3ma6k1COWWbW2lcVVTj1+y7TxvF4lq9Rnc3Zzc/27APkJyW3J5Z9ApU40aahHZGqo3LcP5eQzZFdpYtSdEdPV6Rx9XTIPYz71Hhv8pataXNLmeyONxu++BR+HHpS9l1/b1OjTWlsYtZ2UVaSXso2Ds7I3E3BFzv8ZNSrVUm1lI02VjYSoRjJxlLr11z650O/V7GvjiyYqklSmFJ6QpskHKwvz37rWtNlGbrZU1p2lTiFvCwSnbzcZZ6Oc6eH3yU/F0QKrrSJdQ7KlsywvZbW3ylJfM0j0tGpJ0ozqaPCb7tNSWo6q1tnaqtTor/AN17HyH7zcraeMvC8TnT4zQUuWmpTf8A8UZjVZn+xr0Kp5K+flaT+Wb6LT8zF8YhD+7TnHvaOd9IYzCHYZ6iEbgx2hb8t7gjumPxKtN4bZuVrY3ceeMYvvWnrjHuacXp7EVRsvWYg7wLKD37IF5jKvUlo2baXDbWk+aEFn1+pjoLGJQrLUqqWC3IC2vtbgc+WfpIozjGeZE39CpXoOnTaTfb2E3pKtg8ZUNRq9Wk5AFnS6qBwGyO87+MsTdKq88zRy7aF9ZU/hxpRku56v1+xH4vQAVGqUsRRqqoubNZu4LnnNUqGFzKSZcpcScqip1KUot92nroSeoWAuz12GSAquV+sRdiBzAsP1TbaQ1c31FHj1ziMbeO8tX4dXv9CMxWn8UtRm26lPaYkI25RwAVhbdNUq9RSbzgvUuGWcqUY8qlhbrr80bRrXUbKtTo1h+emL+Yy9Jl+Zk+kkzX/wANSjrSnKHg/wCfUhsbXFR2ZUWmCckX3Vy3CaJNN5SwdOjTdOmoyk5Ndb3ZpvMTaNRc2GZO6CG8asvWrGADYw8UwtMUhyNVrmo39RfyEt0YZqf9V7nmeIV3G0z11Zc3/wBVsvTHqXudA8yxSTEIAoAXgBeAKQSKAKQZHmGvenPpFXo6ZvTpkjLcz7mbw3Dx5zmXFTnlhbI9nway+BS+JPpS9l/NStDIdp+X+f5vmg7G7MsLh2qOqILsxAA7TJjFyeEY1asacHOWy1ZddYQ+Dw1PD4cPnm9RVbnc9YbiT5AS9WbpwUI+p5nh/JeXUriu12KLa+nYl7lewus+Jp7qxYcns3qc/WVo3NRdZ2KvCLSpvDHhp+3sWXWSu9TAJVctSc7INMMQrhiRYr3daWq8m6Kk9O44vDadOnxCVKKUks641WO/x0OXVfDphsM+MqDabMIOVjs5ciWyvymFCKp03VfkWOKVZ3NzGyg8Lr+vsvcq2Pxr13L1WLMfIDko4CVJzc3mR3re3p0IKFNYX83NCtY3GRG4jIjuMx2NrWVhl1x7GvotalbN1tssd5+s2L+Il+fz26lLf9zzFulb8VdKl0XuvLPsyE0Hq+2IBqMwpUVvd24237I7Oe6V6VBz12XadW+4nC2apxXNN7Jfr9joqNo6nkBXrfmBCg92Y+UyfwI6as0R/wCUqa5hDu3+5nQ0dg8UdmhUqUah3LVAKk8gR/fwkqnSqaReH3mNS7vrVc1aClHrcer+eHmQuksA+HcpVFmGfMEcCDxErzg4PEjqW1zTuKaqU3p/NGbtG1cSoJw5q7K+90e0VF+YGXCZQdRdHJquYWkmlXUcvbOM+p20dbsQBZylQcqiA/K02K6qdepVnwS1bzDMX3P75M203hqn22DS/OkxTPuAHzk/FpvpQ9DFWF3T/t13jskskBKx2BQCT0AoDtWYXWihqntYZU18WKzOnvl9WpSvm3BUo7zfL5db8lk9E1IwBpYVS/v1CarniS+Y9Lecv2sMQy93qeU4vXVS4aj0Y/KvInzLJyWEkgIBjIAQBQAgkUglFc12039Go7KG1WpcLzVfvP8AsO09krXFTljhbs6/CLL8xV5pdGO/e+pfc8sQX37uM5yPatgxvASwZU3KkFSQRuIJBHcRCbWqEoxksSWV3kphdZcVT3VmI5PZ/Vs/Wbo3FRdZQq8Js6m8EvDT6aHaNcKu9qVBm4MaZv8A8pn+al1pFb/g6WynNLsz+xF6U0tVxLA1mvbcoyVe4fvvmqpVlN/MdC1sqNrHFJeL62T2gMfSrYZsHXboyb9G53ZttAX5hvMSxRnGdP4UnjsORxC2rULpXlFc3avLH09CPxOqmKQ5U+kHBkZSCO4kGapW1RdWS7S4zZzWXLlfY0zowGqVQ9bEkUaQzYsy7VuzOw7zMoWsnrPRGm443RS5aHzye2E8fzwMtZdNJWCYfD5UUKi+4MRkLflHrJr1VLEIbGPDLCdFyua+s3nTs635v2JDXqr0NKjh6fVSxJtxCWAHbmb99psu3yxUFsU+BQ+NVqXFTWX33+xSpRPUGdBWZlCe8WAW2/aJy9ZKy3oYVHGMW5bY18Ost/tGZfqAffs9/h6v739ZdvMaHm/w7zf1H1aeuptf/odHhRlWrZZe9tOM/JBbvk/2qPe/59DWn+e4jzPoQ9ML7v2IPR+rGIqi5UUk/FUOzl8O/wCUrwt5y6seJ1q/GLak8J8z7I6++x1vg8BQBFSq+IflSyUHvGXr4TNwow6Ty+40RuOI3DzTgoR7Zb/zyK/iGQsejDKvAMwY+YAlaWM6HYpqaj87TfcsfqzXINhY9HYEtTw9D72Jq9I/ZQo7vNrnwm6McxUf9n7I49euo1albqpxwv8AtL9tD1NFsABuGU6iWDxUnl5YTIxCCAgGEgBAFeCQvIBoxeJWkjO5sqgsT2CYykorLNtKnKpNQjuzx3Tek2xVZqjcclH4VHur/OJM5U5ucss9/aW0bekqcfPvfWzhY8PPv/xMGWF2mMgzMoICAOSAkEhAN9HGVEFkqOo5K7KPIGZqcls2ap29KbzOCfikzGtiGf32ZviYt85Dk3uzKFKFPoRS8Fg1zE2FqpaaoYuktHG7SOvu1lF+y5A3HnlY2vlLiqwqx5amj7Tz07C4s6zrWmHF7xf6fp1+Jzf+3KZ9zG4cjmWCnxF5j+XT2mjf/wAtUWkqE0/D9jrwTYPAfWdJ9JrC+yE91e45gd5JPITZH4VLXOX3FWv+ev8A+mofDh153f6+WPFnFovb0hjQ1XMDrsB7qom5B2XsPEzXDNarllm65OHWTjT32Xa292SusOtrU6rU6KpdCV6RhtG+W0FHDPLwm+tctSxFbdZzuH8HjUpKpVk8S15Vp4ZM8ax0jgQ4+1p3LKPvFR1hbtFmET/rUs9aIoY4ffuD6Mtn2Z29HoykAygeqTHeQZG/B4c1XRF3swUeJteEsvCNdWoqUHOWyWT0PVSgKuKr1h9nSC4Wl8NPJj5gn9UvUI81RvqWiPJ8Rm6dtCk+lPM5ee387i3y8cAUAIICAa7zEkUACYApBkee+0LTe030emeqpBqEcW4L4b+/ulG5qZfKj1XA7Llj8eW728O3z+niUxefl38/CVTv76GNpBmMQAvAHeQAgBACAEAJJIXgBBAXgCJgjJIaH01UwpY0tnrWB2lvuvaxvlvm6lVlT2KN5Y0rpJVM6djI5mJJJNySSTzJ3may0kksIndT9MDDVSKhtTcWYncpGasfUePZLFtU5ZY7TkcZtfjUOZbx+nX9yu616wYOhXqChVFVSbgUgWCk71vuyPbutNk7STnpsVrfjtOFBKom5rTTr78lTxWubn7JFUc2O0fIZTZG0gt9SpW/EFxL+2lH3f29jp0bUxVWk2KbGrhlS+wdoq7uv3UVBcnIi2/stNyhCLwonMq3txVT56ja7M/oj3z2YYynX0bQqU8i210g5VQxDjzGXZaTTpqCwjG6up3FTnnvhexapmVhQAggcA03mJIiYApBkQ2tWmhg6JYW6RurTH5vxEchv8uc01qnJHvOhw6yd1WUf8Vq/Ds8zyJmLG5NySSSczfeSZzT3KSisLZAzeW4QSkK8gkd4JC8ALyCQvJIC8gBeSAvAHeAK8DIrwQG1JIyK8EGLPYXJsOZkpNvCMJzjBc0nhd5AaS1qROrRHStzHuDx4+HnLlO0e8/Q8/d8divloLPe9vJdfsVrHaQrV/tXNvwLkv885chCMOijz1e5q13mpJv6emxzLSFsh+/zy9JmaCR0foqq4uKIdbbnCptfCRY+Iy5zFtLVmcISm8RWWPT+hGwrC6MgKqSGzyYCzBuINx5jnYTGSksoVKcqcnGW5737CaCropWUkl61ZmzuAwYIABw6qL5yTA9CkAUEDgBAOcmYGQoJMKtUIpZiAqgkk7gALkmYt4WWZQi5NRjq2ePay6ZOLrNUOSDq0xyQcSOZ3ny4TmVKnPLJ72ws1a0VDrer8f2IwZfzhy/n7TAuCvIJCAOAF4AQAgBeAF4IyK8DIrwB3kmIoGTlxukKdEfWOF5Dex7lGc2QpTnsipc31C3/uS17N36EHjNZj9xdhfxOOs3wJ+5y+UuQtEuk8nBuOPTelKOF2vV+m31K9jNI1MQbMxCct/nbefSWowjHZHErXFWs81JNgiKBkR/OecyNIdGL7/55wQS2jMVRp71IPOwY/1Hd4KD2zCfP/iWaHwM5q58v/clh0fpfDtURWqbCs67bMGyBIBYm3KVp0pvc7FK/tqa+TTuwye1rXD6Sp4itRr0iyMtOlSFRA70VBQbKXvncW+NjvAmyipKTzt1FG9lSdKnGLTlhuTXa3nD8Cc/9PGN2sJiaN79HXDj4aqADLtNMnxm85h6xACCAgBAOYzAzFIJKJ7RdOZfRqZ32aqRy3rT/c+HOUrmp/gvM9LwOxy/zE1/1/V/oigj+d/8/aVD0w7wMBAHeAK8EBeAF4AXgZFeSQF4IC8ARMlLJDkorLODGaYp095LHkilvXdN8Lacu45dfi9tS0T5n3ffYgdIaxVGyQCmObOoPob+Ut07aEd9ThXXGa9XSHyru39fsRVZyhDVdo7WYAVkVu0uQGYd3nLByG9cvU4MU5Zzfw5AcAOySQWnQtF6fuU1U2HWZRUqeTdVOeYB75hKajuWKNtUrPEF9idFar96rbK1hToEeJNPPyEryuXnQ7FLhEOX53r3ENpTAmp96kTz6MIx/VTsPMSVc9qNdTgr/wAJepA1cC6b1NuY63y/tN0a0JdZzq3D7ilvH01MKKsct82FM2XI3ZMLMDyYZqfOQSSuFx2Iw2Ic4GpVptUNKqopEgsKq7SoVGTAGpaxB3SSGfUGgErLhqIxbB8QKadKwAANS3WyGW/lIIO+AOAEA5jNbMyK1i0uuDoNUNi3uov4nIyHdkSewGaqtTkjkvWFnK6rKmtt2+xfzbvPIK1UuS9QlmYkknexOZJ5CczvZ7tQUUqcFhL2RoBkG7A7wRgckgIMRXkgIICAEEGutWVBdyFHMmwmUYuTwkaqtanSXNUkku8h8RrNTB2aKtWbkgNv7+QlqFpJ9J4ONX49RhpSTl7L7+xH4rS2KO80qA/MQX8szfwEsRtqa7zkVuNXVTZqK7l98kXiau39piqjdgQ28AWE3Rio7I51StUqdOTfi2c9LB0Xy6cq3DpKdlv2uGIA7ZkajjxWGakxVxYjyPDLygHfQw5q0GYt1kdQNom7Ai2wnOwFzwFh+KRKSSyzZSpTqS5YI48XSIsSMjlftG/5jzhPKyiJwlCXLJalo0LjjUpgC116pA5jj475Qrpxl4nq+GVI1qK7Vo/53nf0THmZWydZRSN9PCN+HzkkNoz+jsM7AeUakYi9D0HRerdKocJh6lJGbYavXJUbdn91C2+1ha1+IMsU3JOKXXqzhXfw5Rq1pLKTUI+K3Z2aQ9juAqEmm1ajc3srhl8nBPrLmp5zKKzqNotKGnzQQ9IuHwtSntMBfap1AoY2yBAKibDE9rkEDgBACAaCJgbEeca54TEYvFmnTXaFOmGRAwBINi7i+83IHcs5tdTnUaS2PX8IqW9taqpN45nhvHou5fcrWJ1fxSi7UKg/SbW7xlNDhNbpnXp31rJ4jUXqRpUrkwIPbME0W99UZCZGLTHBiIyTEUEBJIObHaQp0BeowHIbye4TZTpTn0UVLq+oWy/qS17Ov0K5i9Z6lQ7GGQ3OQNtpz3KP8y7C0itZanm7njtWelJcq7d39l7kZXUXviHNV/wK11HY1Td4L5y0kksI4s5ym+abbfea6mOe2ytkT8KDZB7zvbvJMkwOQmAY2JNobwTGLk8JZOrD6Md9yzU60UXafD60t1jxN+nsAaaUXPvEGm3elip79lgP0zKnPnWTVdWzoSUW86G/QC9IliNrZbqjlfM7t5vz7JWuptNI7XBKEZwnJ9pJYrRRKkstxxVbbVh95eG0Lm3PMcZroVuV4exZ4nYKtDmh0l7rs+xyaDd9H1hXan02HyVyBdGpvkGW/utkbXtYgqeMvSjGS1PN0K86EsxbXaX7GUEXZek23RqLt0nG5lPDsIORE51SDg8HrrW4jXhzLzNCkTAstHbq/gxisQlP7u1duWyubegMJczwarmr8ClKp1paePV7npOqdPpXr4k/6j7CdlNLAW8AvlLVFZk5HnuIy+FTp2/Ysvxf8Zu1x1qo6NotUqEGoQejp8WbhcfhvLSRxmVD2MaHqscRpHEAh8SbU77zT2tpn7iQtuezfjJB6hBA4AQAgGsiYmaKrrEfo+LwuI3AnoXPYd1/Bj/TKdT5K0Zduh3OH/17SrQ618y/nl7lmp1RcgEXG8XzHfLJx3F7mvF4ClW+1po/xKCfOYypwlujZSr1aX9uTXgyBx2oeEqe6rUz+Rjbya80Ss6b20OnR49d0+k1LxX2wQGN9m9QZ0Kyt2OCp8xeaZWk10Xk6dL8R03pVg14PP2IDG6p4yl71EsOaWf0GfpNMqdSO8TpUuJ2dXapjx0IaohU2YFTyIN/KYJ5eC5py82dO0rGP01VqVTQwiNtglSbXa4NjYbgAeJnSpWsUszPJX3HKk3yW+i7et+HZ9fAhNYtX8VhWT6WpDVRtJd1ZmGQuQDcDMWJyPDdLaa6jz8st5b19zTUxIpDo6WeVqlQb3PFVPCmP/K1zwAkgxWgxF7WHNsh674JwduB0V0ili1l3XsczxtffNNSsoPHWdCz4dK4jz5wjtoaFU7gSObf2leVeb7jr0+F28N/m8SRTAJTG4fzsmpyzuXI0VFYiseAnqcsuwSHI2xo9pxawUT9FJPCqjDxV1P7eUsWjzk4/HYJKm13r6GWpKfV1D+cD/x/zMLvpIscBX9Kfj+hZbSqdxo00GagzFFFSk9+lom1nvkWS+Qfs3HjzlqjX5dJbHE4jwtVf6lPSX1/c01X+j0XbBnpcJtbdSgcquEc5F1U5hTuI3cc7XFqcVVjp5HEtripZVfmT70acLj1rZh1I5A5+I3yjKhNdR6anxK2ksqS89Cz6E01h8LQxDvUVapUUqak2azn6xx3C0zhRnhtIo3d/QnUhFy+VPmeNdtkdKe1Bujp4TRVBqtXZttbNztH3mVB2nebjulunT5IpM4N3cfHrSqdr9uoktWfZrWxNUYvTb9I5O0MPfaAP/cYGx4dUcszwmwrHqqqAAAAABYAZAAbgByggcAcAIASQY2mJkRWsuhvplA0trYa4ZXtfZZeNrjt85or0fiRwngv8PvfylZVMZWzXailv7PcRTYvRxAeod7MXRz+sXvKcraqnlP6o9BDj1tNck6eF3JNemgmOlcLv23UfDWB/wDtI57iG/3+hklwm52wn5x/Y24X2g1UNsRRU89ktTI/S1/mJMb3/ZehhU/D1OazRn64fusfQncFrzhaltotTP51y/qW485YjdU3148TmVuB3UNkpeD/AEeGT2Ex9OqL0qiOPysG+U3KSeqOZUoVKTxOLXisGWJwtOqLVEVx+ZQfnIlCMt0YwqTp9FteB8va9YSvozH1hTepSvudCV2l4G45gA95M2waaNUkVOviHqOXqMzucyzksxI4ljmZsMS7ax6vjRaUy6oXqrt0jtB7rYdew3DMb+MqQdWcsSWEjr1FY0qPNSbnN9vV342+pUqKGowGZYm195lmTUVlnMpU5VJqEd2X7QWgnrABV6oyF8lHaTz7Jz8OTyetTjRgobJE3pnV9qNLbQ7Wz79haw/EOyRUg4rJstq0Zz5Xp2FcFAt3Svls6LUYm6nhgvae2ZpGmTyR+tjWwp7alP02jLdpuzg8dfy013v9DHVCns4e/wCJ2PlZf2mq6eZl3gcOW2z2tv8AT9CXqYgCVsnY5Wzhq4ot2CRkzUMGaFBZhtBxuZSVcdzDO02QqOGzK1xZwuFicU/56kfX0QMQ+Si5OZCqpN+ewAvpN/5xrqOXL8PUm+k16fYv+h/ZjgxjUw7K9XYpLUr7dQgByMqa9Hs5ZrvvvmxVpuah3ZZyZWVGFo7h51liHel1v3PWtEaFw+EXYwtGnRXiKahSe87z4y0jks7pJiEAcAIASQEAUgkJAyOCchaMDJoxWBp1RaoiuPzKD85hKlCW6NtOvUpvMJNeDIDG6iYSpfZVqZ5oxt5G4laVlTe2h1aPHbuHSal4r7EBi/Z1UU7VCspI3balSP1LeV3ZTjrF/odOl+IqclirD019mchTSuE/+RlHK1ZbeNyB5SOa4p75+puzwm57E/8A8/sJtdmdTSxuGp1VNwykFcjzVgR8pMbvPSRrqcApS1oza8dV6rB4prjohMPXLUAww9Qk0w2bJzpsRe9r5HiLds6FCqqkdDzl/ZTtKnLLr1TWxufB4vGVArB6rolOiCcgiUlCIpbcBYX5m5O8mbimeu+yT2dpQ28RigtVmXo1UrdFBsXIvvOQF8uMxnFSWGZ06k6cuaDafaj0d9X6BFlXY5bOQ8ph8KPUWVf1s/M8+JyPq7b3WBHJhvHKR8No3K/T3WPA8/1m1Mr0XJoUi9I5gL1inNbDhylGrSlB6LQ79nxGjWjic0pd+mSr18Oye8pU8iJrUkXuVvbXwKnrhitro6K5m+2R2nqoPLa8xL9ssQ5meY4vU+JXVOPVp5vqJrDr0VJEFjZQPHifO8oVJ80mz1dpb/CpRp9iMFpFtwmot6I308AeNoGUdCYFRvuYwOZlk1N0er4hSwslMGs55LTzz8bes2Uo8016nP4nWdO3fL0pfKvF/sXvUKiXFfFOOtXqki/BFuAPDMfplu2TlzTfWzz3GpKm6dtHaEfd7/fzLZLhwRSSAgDgBJAQBwDGQAgBAHBIXgDgBAC0gnJzYvAUqotVpo4/Mob5zCVKMt0badepT1hJrwZ85+1XSuFOMfC4dFWjTulR1u3/AFA++ueQQ9Ugb7v2RToxhrE2XF5WrpRqSzg6/ZvjC1QUmHXbZot/uoPqm7npgi540hzm4qHtGGw9egABtbI5WZf8TU+bJei6Likd9DSTfeAPoZPMRK3i9mda49eNx4f2k5RpdvLqN6VVbcQfGTua3GUd0ebe1LXzDYJGoqtOviSLBWVXWlf7z9vITW6UZdJGynXqU3mnJrweCqezX2Ytiw2M0jtp0gvRTIOb/wCqwIyFslHLPLKY1I88eVPC7jbb3EqFZVsKUt9e3t8Sy4/2WEZ0Kqt2VAVPmLiUZWk1s8npKX4ipy/uwa8Hkg8VqjisP71EleadYd/V/eaZQqR3idKlxG0rdGevfp9SLZSpswIPIiYcyL6WVlajkjBZcDTNHAOyj6zFVFoJz2FPW8zdfKbY/LTb63ocivJVb6MX0aS5349Xpoz0/RWDFCjTpj7iKveQMz4m58Z06UOWKR466rOtVlUfW8nTNhXCCBwAkgcAIAQDGQAgDgkIICCQgDgBAMK6kqwU7LEEK1r7JIyNuNjwgHzppf2LaRRz0Rp4gE32ukCMSTntB7XPbJBI1fZzjdH4ZMU5Wo9OwrUqBY1BQUhkqK1s6tNhtCwyAGZtAPTtUte6OIpIMTUppUIAWoSEo4jk1NjkGNs6ZO0pBGYsTJBZMVpDDqL1KtEDmzoB5kyMIlSa2KrpLXXAC64Y1MVU/DhFNUX5Gp7i+JmLijdGvNFZq4nSOkWKU1OHp7mWiVqV+5632dHzJ5SFFImdaUtNiIralvhKi1PoedNiwYr04LfidjfbNxfPIcpRuLiqnhRaR3eG2NjNZq1FKXZnGPo2yz4L2hVlyrU0f4SabeRuPlNcL19a9C7V/D1KWtOTXjqv0J7Ba+4Z/f6SkfzLtDzS/qJvjd03vocyrwG5h0cS8H98E9gtLUa32VVH7FYE+W+b4zjLovJy6tpWpf3INeKNuLwVKsLVaaP8Sg+siVOMt0Y0q9Wk8wk14MqemfZ/TqttYdlojipVmF+YO1l3Wladmm/k0O5afiCpTjy1k5d+Uv0/U1YDAbeOo0Pep4Kitzwas1iTbvKn9JkRhmpGH+q9zKtX5bOpX2lWk8d0V/Gi9ToHmWFpIHaCAtJAQAgBAHAMZACAEkBACQAgDgBAFACSBwCpaQ9n+Gd2qUGfDlzeolMI1CoebUXUrftWxjBOTloezTDKblaN+aYWkreZ2h6QCfwmrGHQWIap2Oer401AQ+UAl6VMKAqgKoyAAAAHYBukAytAycWN0RQrfa0kftKi/nvmqdCnLdFmjeV6P9ubXmV7Hez7DPnTL0j+U7S+TZ+srSsYvoto6tH8QXMNJpS9n7fYr2O9n1dM6TpUHbdG9cvWV5WdSO2p1aP4gt5aTTj7r+eRwNW0hgt/ToBz+sT1uJh8StT3z5llQ4dd7crfo/0Z3YP2gV1+0SnUHijeeY9JtjeS60Vqv4foS6Emvf7fUtGolEtSqYhx169RnPwgkAd19rzlm2WU5vrONxmajUjQjtBJef8AMFoAls4oWggIAQAgBACAEAxkgIAQAgBACAOAKAOAEAIAQAgDgkJACAOAEAIArQTkjMfoDD179JSQk8QNlv6lsZonb05bouUeIXFHoTf1XoztwWEWjTWmgsqgKO4TbCCgkkVq1aVWbnLd6m+ZGoIAoA4AQAkgUgBAMZICAEAIAQAgDgBACAEAIAQAgBAHACAEgkIA4AQAggIAQAgCgBAHJAQBSAE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QEhQUEBQVFBQXFRQUFhYUFRQVFBQUFBUWFxUUFhQYHCggGBonGxQVITEhJSkrLi4uFx8zODMsNygtLisBCgoKDg0OGxAQGywkICQsLCwsLCwsLC8sLCwsLCwsLCwsLCwsLiwsLCwsLC0tLCwsLCwsLCwsLCwsLCwsLCwsLP/AABEIANcA6wMBEQACEQEDEQH/xAAcAAACAgMBAQAAAAAAAAAAAAAAAQUGAgMEBwj/xABCEAACAQICBgcECQMDAwUAAAABAgADEQQhBQYSMUFREyJhcYGRoQcycrEUIzNCUmKCwfCS0eFDc7IkY6IIFlPC0v/EABsBAQACAwEBAAAAAAAAAAAAAAABBAIDBQYH/8QAOBEAAgEDAgIIBAUEAwADAAAAAAECAwQRITEFEjJBUWFxgZGhEyKx0QYUweHwIzNCUhVy8WKCkv/aAAwDAQACEQMRAD8A9okAcAIA4A4AQAgDgCgBAFAC8gBeAOAEkBACAF4AQAgBAHACAEAIAQAkgIAQAgGEgBACAOAOAEAIAQAgCkAUEnDpnSK4ak1RuAso/Ex3Ca6k1COSzaW0riqqa8+5FBwWtOKBJNS65khlUjuGV5QjcVO09XW4TaNJKOH3Nm+lrxiAcxTYdqkeoMyV1M0y4FbtaNrz/YkcPr8P9Sie9Hv6EfvNiu+1FSp+H3/hP1X2JKhrphm94unxLf8A43mxXUGU6nBLqO2H4P74JGhpzD1PdrU+4sAfIzYqsH1lKdjcQ6UH6Hcjg5ggjszmzJWaa3MrwQO8kDvAC8EDvACSAgDgBACAEAIBhACAEAcAcAIAQAgBIBiYJCQDzPXbTPT1ejQ/V0yQOTP95v2H+ZzLirzywtkez4PZfApc8l80vZdSISr1VCjfvPfNT00OnH5nzGi8xNg7wMBeBgd5JGDZRrsnuMy/CSPlJTa2MJ04z6ST8SRw+sWJTdWf9Vm/5XmarTXWU58NtZ7wXlp9CSw+utdfeFN+9SD6GbVdTW5TnwK3l0W15kjh9ex/qUSPhYH0IE2K77UU5/h+X+E/VElQ1ywzby6fEhP/ABvNiuoFOfBbqOyT8H98Elh9NYep7lamewsAfI2M2KrB7Mp1LK4p9KD9DvV77s+7ObMlVrG5leSQMGAEkDgBACAYQAgDgDgBACAEAJAFBIpAK9rnpr6NR2UP1lS4Xmq/eb9h3ytcVeWOFuzr8IsfzFXml0Y7976keaYcfePD58BOej2U/wDVGLNc3MgySwYyAO8ALwBwQOSBQB3gBeBgd4IwF4GDOjiGT3GZfhJHykptbGM6cJ9JJ+KJLD6yYpN1Zj8Vn/5AzYq9RdZTqcLtJ7wXlp9CSw+vVdffWm/gVPmDb0m1Xc1uUqnALeXRbXuSmH1/T/UosPhYN87TbG8XWilU/D0/8Jp+Kx9yUw2uOFfe5Q/nUj1FxNsbqm+spVODXcP8c+DJvDYhaihqbBlO4g3Bm6MlJZRzalOdOXLNYZtmRgYQBwBwAgBACAEgCgkUgGrE11pqzubKoJJ5ATGUlFZZtpU5VJKEd2eRaa0k2KrNUPE2UfhUe6v84kzkzm5yyz31pbRtqKgvPx6zlqtwG4ep4mYs3RXWzVIMwgkLwRgIA4A7wRgLwAvAwF4AXgYC8DAXgCvBIXgBeSMG7B0TVdUX3mYKO8m0JZeEa6s1Tg5y2SyezYTDikiou5VCjwE7MY8qSR86q1HVm5y3bybpkaxCSBwAgBACAEgCgkRkAUElD9oOmrn6PTOQsahHE71Tw3+U591Vy+VHqeB2WF+Yn5fqynJ1Rfich+5/bzlU9A9Xg1yDMIAQBwAgHRgaAqMFLFSSAtlLXYmwFgcplGPM8GmvUdODklnG+uNDpq6JYOUR6dRgWBCE3GyCWJ2gBYWOd5m6TzhNM0QvYuHPOLitN127bN667HAiFr2BNhc2BNhzPITXgtuSjjL3MTlIJC8ALwAgBAC8EhACSCZ1XxAo1kquhcBgigb9twRcX32HzE2UpcslJnO4lTdajKlF40y/Bfc9anXPBBACSAgBACAEgCgAZBIoJIrWPS4wlFn+8eqg5sf2G/wmmtU5I5L/AA+zd1WUOrd+H7nkhYuxZjcklmJ38yf5znL3Pd4UIqMUJ3v+3YJBKWDZg8M1V1RM2YgD+57AM/CZRi5PCMK1WNKm6k9kWjTZwmFKUTQFVgo22DFGvwuRvJzPlLdX4VNqPLk4Nl+dulKuqnKm9FjK9+oj1XAVTvr0D27LoPmZqxRl2ouOXEaS2hPwyn9jn09oRsIVuwdGvssBa9rXBHDeJjVoumzfYcQhdxeFhrdHNS0ZVam1VUJpre7XAAtvyJud/CYKnJx5ktDfK7owqqk5fM9kYaPxnQttgAtssFJ+4zC22OZGcQlyvJNxQ+NDkb0ys96XV5m7A4/oUqbI+sey7RCsop73Fmvck2GY3SYT5U8bv6GuvbfGqR5ujHXCynnq27PqSGDxVOoiU2NOmaj3rMqimBSp5qh3C7Hl2TbGUWlF4Wd+rQp1qNWnOVSOZcq+RN5+Z7vt07+83aSxtQh6lqirwG1Rr0BwUWtZRu5yZzlq9fZo121CmnGnmLfXpKMu976lbJlU7eBQAgBACAEAIBa9VMDt4mktsqKGq/8AuOAQPAFP6TLFGOZpdmv89jh8Sr8tvOX+75V4L+P1PSZ00ePYSTEJICAEAJACAKCRSAYswAucgMyTwHOQ2ZJNvCPJNbNNfS6xIP1a3WmOzi3ef7Tk1qnxJZ6j3vDLJWtHD6T1f28iLOQtx3n9hNZdWryYQZFv1aoLhKD4yqMyCtIHjf8A/R9AZdoJU4Oo/I85xOpK7uI2dPbeT/nYvc4xpvD12visMt2PWqU2YN3kcfOYfFpzfzx80WfyF1Qhi3rPTaMksev7HfpXRuEwZVnp1qitmtmU0yd9icj/AHmypTpUmm039CpaXd9eRlGM4xa30efsROk9JVNIVqaKoUX2UQZ22rXJPh4ATROpKtJL0Oja2lLh9GU289bfh2EnrdiFoUqeEpbgAz9vIHtJux8JuuZKEVTiUeEUpV6s7yp1vC/nctPUqUpHoS1aPwNPD4J69dFd6n2YcXte4S3fmx7BLkIRhSc5LfY4FxcVbi+jQoyaUek17/bxOLVjQi4gVHrErSQbwQDtbzmRuA+YmuhRU8uWyLPE+ITt3GFJJyk9u792QdS1zs32bm17XtfK/baaHjqOrHmwubfr8RSCTpTR1VkDrTcob2ZVJGRsd0z5JNZwaXc0Yz5HNJ9jaOdhY2OR5HIzA3J5WUKAEAIB1aMoh6g2vcUGo/wINpvlbxmUVl6mi5m4U3y7vReL0R6DqBhD0T139+u5fuW5sO65PpL1rHRzfWeW43VXxI0I7QWPMtMtnDYSTEIASQEAJAFAFIJFBJTfaDpvo0+j0z1nF6hHBOC95+XfKV1VwuReZ6Lgdjzy+PNaLbx7fL6+B59TFsz4dp4f3lE9U9dDG8gywSFfQ1dBdqNQDmFJ+W6bXSmt0ynC+tpvEai9fuZaR0vVrqlOoRspuAULwsLgchl4xOrKaSfURbWNGhOVSG8t3nJHiay4WqppWlXwApVHtWpgbIIOewerZrWuVylx1Izo8reqOBGzrUOIOrCOYS3899O56nLqPVRcSOkIBKMEJ3bZIy77bQmFo0qmpv45CpK1+TtWfD/3BhrForECvUd6bsGdiGUFgVv1d26wsLHlMa1Oam20Z8OvLZ0IQjJJpLRvDz1+5r0HoGpiKihkZaYN3ZgVFhvAvvJ3RSoynLbQzvuI0rem2pJy6ktdfsdet+khXqrRo5pT6qhdzOcsu7IDxmdzU55csdkVuD2roUnWq9KWrz1L+as79YWGDwlPDIeu4u5HLe58Tl3AzZW/pU1TW73KnD0728ldS2jt+notfEpsonpTdg8M1V1RPeZgo8ePhvmUYuTSRrrVY0oOpLZLJeNZa1bDJRpYRagVRm6qWFgLBTkRzJ8JfrudNKMDy3DKdC6nUq3LTbeibx57+SIAa11j1ay0qo4ipTF/S3ylf8zLaST8jrvg1Ba0pSj4M59IaSoVUIXDLSqZWdGNhnn1LATCdSElpHDN1va3FKacqzlHsa19SImk6AQSSuCwxNEKvv4mqtFf9tCGqHu2tgeBmaXy6den3KFaovjZe1OLk/F6L2yz1vB4cU0VF3KoUdwFp1oRUVhHhqtR1Jub3bybTMjSwkkBACAEAUAUgkIJOLS+kVw1J6r7lGQ/Ex91R3ma6k1COWWbW2lcVVTj1+y7TxvF4lq9Rnc3Zzc/27APkJyW3J5Z9ApU40aahHZGqo3LcP5eQzZFdpYtSdEdPV6Rx9XTIPYz71Hhv8pataXNLmeyONxu++BR+HHpS9l1/b1OjTWlsYtZ2UVaSXso2Ds7I3E3BFzv8ZNSrVUm1lI02VjYSoRjJxlLr11z650O/V7GvjiyYqklSmFJ6QpskHKwvz37rWtNlGbrZU1p2lTiFvCwSnbzcZZ6Oc6eH3yU/F0QKrrSJdQ7KlsywvZbW3ylJfM0j0tGpJ0ozqaPCb7tNSWo6q1tnaqtTor/AN17HyH7zcraeMvC8TnT4zQUuWmpTf8A8UZjVZn+xr0Kp5K+flaT+Wb6LT8zF8YhD+7TnHvaOd9IYzCHYZ6iEbgx2hb8t7gjumPxKtN4bZuVrY3ceeMYvvWnrjHuacXp7EVRsvWYg7wLKD37IF5jKvUlo2baXDbWk+aEFn1+pjoLGJQrLUqqWC3IC2vtbgc+WfpIozjGeZE39CpXoOnTaTfb2E3pKtg8ZUNRq9Wk5AFnS6qBwGyO87+MsTdKq88zRy7aF9ZU/hxpRku56v1+xH4vQAVGqUsRRqqoubNZu4LnnNUqGFzKSZcpcScqip1KUot92nroSeoWAuz12GSAquV+sRdiBzAsP1TbaQ1c31FHj1ziMbeO8tX4dXv9CMxWn8UtRm26lPaYkI25RwAVhbdNUq9RSbzgvUuGWcqUY8qlhbrr80bRrXUbKtTo1h+emL+Yy9Jl+Zk+kkzX/wANSjrSnKHg/wCfUhsbXFR2ZUWmCckX3Vy3CaJNN5SwdOjTdOmoyk5Ndb3ZpvMTaNRc2GZO6CG8asvWrGADYw8UwtMUhyNVrmo39RfyEt0YZqf9V7nmeIV3G0z11Zc3/wBVsvTHqXudA8yxSTEIAoAXgBeAKQSKAKQZHmGvenPpFXo6ZvTpkjLcz7mbw3Dx5zmXFTnlhbI9nway+BS+JPpS9l/NStDIdp+X+f5vmg7G7MsLh2qOqILsxAA7TJjFyeEY1asacHOWy1ZddYQ+Dw1PD4cPnm9RVbnc9YbiT5AS9WbpwUI+p5nh/JeXUriu12KLa+nYl7lewus+Jp7qxYcns3qc/WVo3NRdZ2KvCLSpvDHhp+3sWXWSu9TAJVctSc7INMMQrhiRYr3daWq8m6Kk9O44vDadOnxCVKKUks641WO/x0OXVfDphsM+MqDabMIOVjs5ciWyvymFCKp03VfkWOKVZ3NzGyg8Lr+vsvcq2Pxr13L1WLMfIDko4CVJzc3mR3re3p0IKFNYX83NCtY3GRG4jIjuMx2NrWVhl1x7GvotalbN1tssd5+s2L+Il+fz26lLf9zzFulb8VdKl0XuvLPsyE0Hq+2IBqMwpUVvd24237I7Oe6V6VBz12XadW+4nC2apxXNN7Jfr9joqNo6nkBXrfmBCg92Y+UyfwI6as0R/wCUqa5hDu3+5nQ0dg8UdmhUqUah3LVAKk8gR/fwkqnSqaReH3mNS7vrVc1aClHrcer+eHmQuksA+HcpVFmGfMEcCDxErzg4PEjqW1zTuKaqU3p/NGbtG1cSoJw5q7K+90e0VF+YGXCZQdRdHJquYWkmlXUcvbOM+p20dbsQBZylQcqiA/K02K6qdepVnwS1bzDMX3P75M203hqn22DS/OkxTPuAHzk/FpvpQ9DFWF3T/t13jskskBKx2BQCT0AoDtWYXWihqntYZU18WKzOnvl9WpSvm3BUo7zfL5db8lk9E1IwBpYVS/v1CarniS+Y9Lecv2sMQy93qeU4vXVS4aj0Y/KvInzLJyWEkgIBjIAQBQAgkUglFc12039Go7KG1WpcLzVfvP8AsO09krXFTljhbs6/CLL8xV5pdGO/e+pfc8sQX37uM5yPatgxvASwZU3KkFSQRuIJBHcRCbWqEoxksSWV3kphdZcVT3VmI5PZ/Vs/Wbo3FRdZQq8Js6m8EvDT6aHaNcKu9qVBm4MaZv8A8pn+al1pFb/g6WynNLsz+xF6U0tVxLA1mvbcoyVe4fvvmqpVlN/MdC1sqNrHFJeL62T2gMfSrYZsHXboyb9G53ZttAX5hvMSxRnGdP4UnjsORxC2rULpXlFc3avLH09CPxOqmKQ5U+kHBkZSCO4kGapW1RdWS7S4zZzWXLlfY0zowGqVQ9bEkUaQzYsy7VuzOw7zMoWsnrPRGm443RS5aHzye2E8fzwMtZdNJWCYfD5UUKi+4MRkLflHrJr1VLEIbGPDLCdFyua+s3nTs635v2JDXqr0NKjh6fVSxJtxCWAHbmb99psu3yxUFsU+BQ+NVqXFTWX33+xSpRPUGdBWZlCe8WAW2/aJy9ZKy3oYVHGMW5bY18Ost/tGZfqAffs9/h6v739ZdvMaHm/w7zf1H1aeuptf/odHhRlWrZZe9tOM/JBbvk/2qPe/59DWn+e4jzPoQ9ML7v2IPR+rGIqi5UUk/FUOzl8O/wCUrwt5y6seJ1q/GLak8J8z7I6++x1vg8BQBFSq+IflSyUHvGXr4TNwow6Ty+40RuOI3DzTgoR7Zb/zyK/iGQsejDKvAMwY+YAlaWM6HYpqaj87TfcsfqzXINhY9HYEtTw9D72Jq9I/ZQo7vNrnwm6McxUf9n7I49euo1albqpxwv8AtL9tD1NFsABuGU6iWDxUnl5YTIxCCAgGEgBAFeCQvIBoxeJWkjO5sqgsT2CYykorLNtKnKpNQjuzx3Tek2xVZqjcclH4VHur/OJM5U5ucss9/aW0bekqcfPvfWzhY8PPv/xMGWF2mMgzMoICAOSAkEhAN9HGVEFkqOo5K7KPIGZqcls2ap29KbzOCfikzGtiGf32ZviYt85Dk3uzKFKFPoRS8Fg1zE2FqpaaoYuktHG7SOvu1lF+y5A3HnlY2vlLiqwqx5amj7Tz07C4s6zrWmHF7xf6fp1+Jzf+3KZ9zG4cjmWCnxF5j+XT2mjf/wAtUWkqE0/D9jrwTYPAfWdJ9JrC+yE91e45gd5JPITZH4VLXOX3FWv+ev8A+mofDh153f6+WPFnFovb0hjQ1XMDrsB7qom5B2XsPEzXDNarllm65OHWTjT32Xa292SusOtrU6rU6KpdCV6RhtG+W0FHDPLwm+tctSxFbdZzuH8HjUpKpVk8S15Vp4ZM8ax0jgQ4+1p3LKPvFR1hbtFmET/rUs9aIoY4ffuD6Mtn2Z29HoykAygeqTHeQZG/B4c1XRF3swUeJteEsvCNdWoqUHOWyWT0PVSgKuKr1h9nSC4Wl8NPJj5gn9UvUI81RvqWiPJ8Rm6dtCk+lPM5ee387i3y8cAUAIICAa7zEkUACYApBkee+0LTe030emeqpBqEcW4L4b+/ulG5qZfKj1XA7Llj8eW728O3z+niUxefl38/CVTv76GNpBmMQAvAHeQAgBACAEAJJIXgBBAXgCJgjJIaH01UwpY0tnrWB2lvuvaxvlvm6lVlT2KN5Y0rpJVM6djI5mJJJNySSTzJ3may0kksIndT9MDDVSKhtTcWYncpGasfUePZLFtU5ZY7TkcZtfjUOZbx+nX9yu616wYOhXqChVFVSbgUgWCk71vuyPbutNk7STnpsVrfjtOFBKom5rTTr78lTxWubn7JFUc2O0fIZTZG0gt9SpW/EFxL+2lH3f29jp0bUxVWk2KbGrhlS+wdoq7uv3UVBcnIi2/stNyhCLwonMq3txVT56ja7M/oj3z2YYynX0bQqU8i210g5VQxDjzGXZaTTpqCwjG6up3FTnnvhexapmVhQAggcA03mJIiYApBkQ2tWmhg6JYW6RurTH5vxEchv8uc01qnJHvOhw6yd1WUf8Vq/Ds8zyJmLG5NySSSczfeSZzT3KSisLZAzeW4QSkK8gkd4JC8ALyCQvJIC8gBeSAvAHeAK8DIrwQG1JIyK8EGLPYXJsOZkpNvCMJzjBc0nhd5AaS1qROrRHStzHuDx4+HnLlO0e8/Q8/d8divloLPe9vJdfsVrHaQrV/tXNvwLkv885chCMOijz1e5q13mpJv6emxzLSFsh+/zy9JmaCR0foqq4uKIdbbnCptfCRY+Iy5zFtLVmcISm8RWWPT+hGwrC6MgKqSGzyYCzBuINx5jnYTGSksoVKcqcnGW5737CaCropWUkl61ZmzuAwYIABw6qL5yTA9CkAUEDgBAOcmYGQoJMKtUIpZiAqgkk7gALkmYt4WWZQi5NRjq2ePay6ZOLrNUOSDq0xyQcSOZ3ny4TmVKnPLJ72ws1a0VDrer8f2IwZfzhy/n7TAuCvIJCAOAF4AQAgBeAF4IyK8DIrwB3kmIoGTlxukKdEfWOF5Dex7lGc2QpTnsipc31C3/uS17N36EHjNZj9xdhfxOOs3wJ+5y+UuQtEuk8nBuOPTelKOF2vV+m31K9jNI1MQbMxCct/nbefSWowjHZHErXFWs81JNgiKBkR/OecyNIdGL7/55wQS2jMVRp71IPOwY/1Hd4KD2zCfP/iWaHwM5q58v/clh0fpfDtURWqbCs67bMGyBIBYm3KVp0pvc7FK/tqa+TTuwye1rXD6Sp4itRr0iyMtOlSFRA70VBQbKXvncW+NjvAmyipKTzt1FG9lSdKnGLTlhuTXa3nD8Cc/9PGN2sJiaN79HXDj4aqADLtNMnxm85h6xACCAgBAOYzAzFIJKJ7RdOZfRqZ32aqRy3rT/c+HOUrmp/gvM9LwOxy/zE1/1/V/oigj+d/8/aVD0w7wMBAHeAK8EBeAF4AXgZFeSQF4IC8ARMlLJDkorLODGaYp095LHkilvXdN8Lacu45dfi9tS0T5n3ffYgdIaxVGyQCmObOoPob+Ut07aEd9ThXXGa9XSHyru39fsRVZyhDVdo7WYAVkVu0uQGYd3nLByG9cvU4MU5Zzfw5AcAOySQWnQtF6fuU1U2HWZRUqeTdVOeYB75hKajuWKNtUrPEF9idFar96rbK1hToEeJNPPyEryuXnQ7FLhEOX53r3ENpTAmp96kTz6MIx/VTsPMSVc9qNdTgr/wAJepA1cC6b1NuY63y/tN0a0JdZzq3D7ilvH01MKKsct82FM2XI3ZMLMDyYZqfOQSSuFx2Iw2Ic4GpVptUNKqopEgsKq7SoVGTAGpaxB3SSGfUGgErLhqIxbB8QKadKwAANS3WyGW/lIIO+AOAEA5jNbMyK1i0uuDoNUNi3uov4nIyHdkSewGaqtTkjkvWFnK6rKmtt2+xfzbvPIK1UuS9QlmYkknexOZJ5CczvZ7tQUUqcFhL2RoBkG7A7wRgckgIMRXkgIICAEEGutWVBdyFHMmwmUYuTwkaqtanSXNUkku8h8RrNTB2aKtWbkgNv7+QlqFpJ9J4ONX49RhpSTl7L7+xH4rS2KO80qA/MQX8szfwEsRtqa7zkVuNXVTZqK7l98kXiau39piqjdgQ28AWE3Rio7I51StUqdOTfi2c9LB0Xy6cq3DpKdlv2uGIA7ZkajjxWGakxVxYjyPDLygHfQw5q0GYt1kdQNom7Ai2wnOwFzwFh+KRKSSyzZSpTqS5YI48XSIsSMjlftG/5jzhPKyiJwlCXLJalo0LjjUpgC116pA5jj475Qrpxl4nq+GVI1qK7Vo/53nf0THmZWydZRSN9PCN+HzkkNoz+jsM7AeUakYi9D0HRerdKocJh6lJGbYavXJUbdn91C2+1ha1+IMsU3JOKXXqzhXfw5Rq1pLKTUI+K3Z2aQ9juAqEmm1ajc3srhl8nBPrLmp5zKKzqNotKGnzQQ9IuHwtSntMBfap1AoY2yBAKibDE9rkEDgBACAaCJgbEeca54TEYvFmnTXaFOmGRAwBINi7i+83IHcs5tdTnUaS2PX8IqW9taqpN45nhvHou5fcrWJ1fxSi7UKg/SbW7xlNDhNbpnXp31rJ4jUXqRpUrkwIPbME0W99UZCZGLTHBiIyTEUEBJIObHaQp0BeowHIbye4TZTpTn0UVLq+oWy/qS17Ov0K5i9Z6lQ7GGQ3OQNtpz3KP8y7C0itZanm7njtWelJcq7d39l7kZXUXviHNV/wK11HY1Td4L5y0kksI4s5ym+abbfea6mOe2ytkT8KDZB7zvbvJMkwOQmAY2JNobwTGLk8JZOrD6Md9yzU60UXafD60t1jxN+nsAaaUXPvEGm3elip79lgP0zKnPnWTVdWzoSUW86G/QC9IliNrZbqjlfM7t5vz7JWuptNI7XBKEZwnJ9pJYrRRKkstxxVbbVh95eG0Lm3PMcZroVuV4exZ4nYKtDmh0l7rs+xyaDd9H1hXan02HyVyBdGpvkGW/utkbXtYgqeMvSjGS1PN0K86EsxbXaX7GUEXZek23RqLt0nG5lPDsIORE51SDg8HrrW4jXhzLzNCkTAstHbq/gxisQlP7u1duWyubegMJczwarmr8ClKp1paePV7npOqdPpXr4k/6j7CdlNLAW8AvlLVFZk5HnuIy+FTp2/Ysvxf8Zu1x1qo6NotUqEGoQejp8WbhcfhvLSRxmVD2MaHqscRpHEAh8SbU77zT2tpn7iQtuezfjJB6hBA4AQAgGsiYmaKrrEfo+LwuI3AnoXPYd1/Bj/TKdT5K0Zduh3OH/17SrQ618y/nl7lmp1RcgEXG8XzHfLJx3F7mvF4ClW+1po/xKCfOYypwlujZSr1aX9uTXgyBx2oeEqe6rUz+Rjbya80Ss6b20OnR49d0+k1LxX2wQGN9m9QZ0Kyt2OCp8xeaZWk10Xk6dL8R03pVg14PP2IDG6p4yl71EsOaWf0GfpNMqdSO8TpUuJ2dXapjx0IaohU2YFTyIN/KYJ5eC5py82dO0rGP01VqVTQwiNtglSbXa4NjYbgAeJnSpWsUszPJX3HKk3yW+i7et+HZ9fAhNYtX8VhWT6WpDVRtJd1ZmGQuQDcDMWJyPDdLaa6jz8st5b19zTUxIpDo6WeVqlQb3PFVPCmP/K1zwAkgxWgxF7WHNsh674JwduB0V0ili1l3XsczxtffNNSsoPHWdCz4dK4jz5wjtoaFU7gSObf2leVeb7jr0+F28N/m8SRTAJTG4fzsmpyzuXI0VFYiseAnqcsuwSHI2xo9pxawUT9FJPCqjDxV1P7eUsWjzk4/HYJKm13r6GWpKfV1D+cD/x/zMLvpIscBX9Kfj+hZbSqdxo00GagzFFFSk9+lom1nvkWS+Qfs3HjzlqjX5dJbHE4jwtVf6lPSX1/c01X+j0XbBnpcJtbdSgcquEc5F1U5hTuI3cc7XFqcVVjp5HEtripZVfmT70acLj1rZh1I5A5+I3yjKhNdR6anxK2ksqS89Cz6E01h8LQxDvUVapUUqak2azn6xx3C0zhRnhtIo3d/QnUhFy+VPmeNdtkdKe1Bujp4TRVBqtXZttbNztH3mVB2nebjulunT5IpM4N3cfHrSqdr9uoktWfZrWxNUYvTb9I5O0MPfaAP/cYGx4dUcszwmwrHqqqAAAAABYAZAAbgByggcAcAIASQY2mJkRWsuhvplA0trYa4ZXtfZZeNrjt85or0fiRwngv8PvfylZVMZWzXailv7PcRTYvRxAeod7MXRz+sXvKcraqnlP6o9BDj1tNck6eF3JNemgmOlcLv23UfDWB/wDtI57iG/3+hklwm52wn5x/Y24X2g1UNsRRU89ktTI/S1/mJMb3/ZehhU/D1OazRn64fusfQncFrzhaltotTP51y/qW485YjdU3148TmVuB3UNkpeD/AEeGT2Ex9OqL0qiOPysG+U3KSeqOZUoVKTxOLXisGWJwtOqLVEVx+ZQfnIlCMt0YwqTp9FteB8va9YSvozH1hTepSvudCV2l4G45gA95M2waaNUkVOviHqOXqMzucyzksxI4ljmZsMS7ax6vjRaUy6oXqrt0jtB7rYdew3DMb+MqQdWcsSWEjr1FY0qPNSbnN9vV342+pUqKGowGZYm195lmTUVlnMpU5VJqEd2X7QWgnrABV6oyF8lHaTz7Jz8OTyetTjRgobJE3pnV9qNLbQ7Wz79haw/EOyRUg4rJstq0Zz5Xp2FcFAt3Svls6LUYm6nhgvae2ZpGmTyR+tjWwp7alP02jLdpuzg8dfy013v9DHVCns4e/wCJ2PlZf2mq6eZl3gcOW2z2tv8AT9CXqYgCVsnY5Wzhq4ot2CRkzUMGaFBZhtBxuZSVcdzDO02QqOGzK1xZwuFicU/56kfX0QMQ+Si5OZCqpN+ewAvpN/5xrqOXL8PUm+k16fYv+h/ZjgxjUw7K9XYpLUr7dQgByMqa9Hs5ZrvvvmxVpuah3ZZyZWVGFo7h51liHel1v3PWtEaFw+EXYwtGnRXiKahSe87z4y0jks7pJiEAcAIASQEAUgkJAyOCchaMDJoxWBp1RaoiuPzKD85hKlCW6NtOvUpvMJNeDIDG6iYSpfZVqZ5oxt5G4laVlTe2h1aPHbuHSal4r7EBi/Z1UU7VCspI3balSP1LeV3ZTjrF/odOl+IqclirD019mchTSuE/+RlHK1ZbeNyB5SOa4p75+puzwm57E/8A8/sJtdmdTSxuGp1VNwykFcjzVgR8pMbvPSRrqcApS1oza8dV6rB4prjohMPXLUAww9Qk0w2bJzpsRe9r5HiLds6FCqqkdDzl/ZTtKnLLr1TWxufB4vGVArB6rolOiCcgiUlCIpbcBYX5m5O8mbimeu+yT2dpQ28RigtVmXo1UrdFBsXIvvOQF8uMxnFSWGZ06k6cuaDafaj0d9X6BFlXY5bOQ8ph8KPUWVf1s/M8+JyPq7b3WBHJhvHKR8No3K/T3WPA8/1m1Mr0XJoUi9I5gL1inNbDhylGrSlB6LQ79nxGjWjic0pd+mSr18Oye8pU8iJrUkXuVvbXwKnrhitro6K5m+2R2nqoPLa8xL9ssQ5meY4vU+JXVOPVp5vqJrDr0VJEFjZQPHifO8oVJ80mz1dpb/CpRp9iMFpFtwmot6I308AeNoGUdCYFRvuYwOZlk1N0er4hSwslMGs55LTzz8bes2Uo8016nP4nWdO3fL0pfKvF/sXvUKiXFfFOOtXqki/BFuAPDMfplu2TlzTfWzz3GpKm6dtHaEfd7/fzLZLhwRSSAgDgBJAQBwDGQAgBAHBIXgDgBAC0gnJzYvAUqotVpo4/Mob5zCVKMt0badepT1hJrwZ85+1XSuFOMfC4dFWjTulR1u3/AFA++ueQQ9Ugb7v2RToxhrE2XF5WrpRqSzg6/ZvjC1QUmHXbZot/uoPqm7npgi540hzm4qHtGGw9egABtbI5WZf8TU+bJei6Likd9DSTfeAPoZPMRK3i9mda49eNx4f2k5RpdvLqN6VVbcQfGTua3GUd0ebe1LXzDYJGoqtOviSLBWVXWlf7z9vITW6UZdJGynXqU3mnJrweCqezX2Ytiw2M0jtp0gvRTIOb/wCqwIyFslHLPLKY1I88eVPC7jbb3EqFZVsKUt9e3t8Sy4/2WEZ0Kqt2VAVPmLiUZWk1s8npKX4ipy/uwa8Hkg8VqjisP71EleadYd/V/eaZQqR3idKlxG0rdGevfp9SLZSpswIPIiYcyL6WVlajkjBZcDTNHAOyj6zFVFoJz2FPW8zdfKbY/LTb63ocivJVb6MX0aS5349Xpoz0/RWDFCjTpj7iKveQMz4m58Z06UOWKR466rOtVlUfW8nTNhXCCBwAkgcAIAQDGQAgDgkIICCQgDgBAMK6kqwU7LEEK1r7JIyNuNjwgHzppf2LaRRz0Rp4gE32ukCMSTntB7XPbJBI1fZzjdH4ZMU5Wo9OwrUqBY1BQUhkqK1s6tNhtCwyAGZtAPTtUte6OIpIMTUppUIAWoSEo4jk1NjkGNs6ZO0pBGYsTJBZMVpDDqL1KtEDmzoB5kyMIlSa2KrpLXXAC64Y1MVU/DhFNUX5Gp7i+JmLijdGvNFZq4nSOkWKU1OHp7mWiVqV+5632dHzJ5SFFImdaUtNiIralvhKi1PoedNiwYr04LfidjfbNxfPIcpRuLiqnhRaR3eG2NjNZq1FKXZnGPo2yz4L2hVlyrU0f4SabeRuPlNcL19a9C7V/D1KWtOTXjqv0J7Ba+4Z/f6SkfzLtDzS/qJvjd03vocyrwG5h0cS8H98E9gtLUa32VVH7FYE+W+b4zjLovJy6tpWpf3INeKNuLwVKsLVaaP8Sg+siVOMt0Y0q9Wk8wk14MqemfZ/TqttYdlojipVmF+YO1l3Wladmm/k0O5afiCpTjy1k5d+Uv0/U1YDAbeOo0Pep4Kitzwas1iTbvKn9JkRhmpGH+q9zKtX5bOpX2lWk8d0V/Gi9ToHmWFpIHaCAtJAQAgBAHAMZACAEkBACQAgDgBAFACSBwCpaQ9n+Gd2qUGfDlzeolMI1CoebUXUrftWxjBOTloezTDKblaN+aYWkreZ2h6QCfwmrGHQWIap2Oer401AQ+UAl6VMKAqgKoyAAAAHYBukAytAycWN0RQrfa0kftKi/nvmqdCnLdFmjeV6P9ubXmV7Hez7DPnTL0j+U7S+TZ+srSsYvoto6tH8QXMNJpS9n7fYr2O9n1dM6TpUHbdG9cvWV5WdSO2p1aP4gt5aTTj7r+eRwNW0hgt/ToBz+sT1uJh8StT3z5llQ4dd7crfo/0Z3YP2gV1+0SnUHijeeY9JtjeS60Vqv4foS6Emvf7fUtGolEtSqYhx169RnPwgkAd19rzlm2WU5vrONxmajUjQjtBJef8AMFoAls4oWggIAQAgBACAEAxkgIAQAgBACAOAKAOAEAIAQAgDgkJACAOAEAIArQTkjMfoDD179JSQk8QNlv6lsZonb05bouUeIXFHoTf1XoztwWEWjTWmgsqgKO4TbCCgkkVq1aVWbnLd6m+ZGoIAoA4AQAkgUgBAMZICAEAIAQAgDgBACAEAIAQAgBAHACAEgkIA4AQAggIAQAgCgBAHJAQBSAEA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rules of langu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http://kcwriter.com/wp-content/uploads/2011/10/Rulebook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60" y="2843530"/>
            <a:ext cx="2941320" cy="23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 rot="1113101">
            <a:off x="5707756" y="3207624"/>
            <a:ext cx="396495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364480" y="3789680"/>
            <a:ext cx="914400" cy="384132"/>
          </a:xfrm>
          <a:custGeom>
            <a:avLst/>
            <a:gdLst>
              <a:gd name="connsiteX0" fmla="*/ 0 w 914400"/>
              <a:gd name="connsiteY0" fmla="*/ 0 h 384132"/>
              <a:gd name="connsiteX1" fmla="*/ 101600 w 914400"/>
              <a:gd name="connsiteY1" fmla="*/ 10160 h 384132"/>
              <a:gd name="connsiteX2" fmla="*/ 132080 w 914400"/>
              <a:gd name="connsiteY2" fmla="*/ 20320 h 384132"/>
              <a:gd name="connsiteX3" fmla="*/ 223520 w 914400"/>
              <a:gd name="connsiteY3" fmla="*/ 30480 h 384132"/>
              <a:gd name="connsiteX4" fmla="*/ 284480 w 914400"/>
              <a:gd name="connsiteY4" fmla="*/ 50800 h 384132"/>
              <a:gd name="connsiteX5" fmla="*/ 314960 w 914400"/>
              <a:gd name="connsiteY5" fmla="*/ 60960 h 384132"/>
              <a:gd name="connsiteX6" fmla="*/ 345440 w 914400"/>
              <a:gd name="connsiteY6" fmla="*/ 91440 h 384132"/>
              <a:gd name="connsiteX7" fmla="*/ 365760 w 914400"/>
              <a:gd name="connsiteY7" fmla="*/ 193040 h 384132"/>
              <a:gd name="connsiteX8" fmla="*/ 355600 w 914400"/>
              <a:gd name="connsiteY8" fmla="*/ 375920 h 384132"/>
              <a:gd name="connsiteX9" fmla="*/ 365760 w 914400"/>
              <a:gd name="connsiteY9" fmla="*/ 254000 h 384132"/>
              <a:gd name="connsiteX10" fmla="*/ 396240 w 914400"/>
              <a:gd name="connsiteY10" fmla="*/ 193040 h 384132"/>
              <a:gd name="connsiteX11" fmla="*/ 426720 w 914400"/>
              <a:gd name="connsiteY11" fmla="*/ 182880 h 384132"/>
              <a:gd name="connsiteX12" fmla="*/ 457200 w 914400"/>
              <a:gd name="connsiteY12" fmla="*/ 162560 h 384132"/>
              <a:gd name="connsiteX13" fmla="*/ 518160 w 914400"/>
              <a:gd name="connsiteY13" fmla="*/ 142240 h 384132"/>
              <a:gd name="connsiteX14" fmla="*/ 690880 w 914400"/>
              <a:gd name="connsiteY14" fmla="*/ 152400 h 384132"/>
              <a:gd name="connsiteX15" fmla="*/ 751840 w 914400"/>
              <a:gd name="connsiteY15" fmla="*/ 162560 h 384132"/>
              <a:gd name="connsiteX16" fmla="*/ 863600 w 914400"/>
              <a:gd name="connsiteY16" fmla="*/ 193040 h 384132"/>
              <a:gd name="connsiteX17" fmla="*/ 914400 w 914400"/>
              <a:gd name="connsiteY17" fmla="*/ 213360 h 3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" h="384132">
                <a:moveTo>
                  <a:pt x="0" y="0"/>
                </a:moveTo>
                <a:cubicBezTo>
                  <a:pt x="33867" y="3387"/>
                  <a:pt x="67960" y="4985"/>
                  <a:pt x="101600" y="10160"/>
                </a:cubicBezTo>
                <a:cubicBezTo>
                  <a:pt x="112185" y="11788"/>
                  <a:pt x="121516" y="18559"/>
                  <a:pt x="132080" y="20320"/>
                </a:cubicBezTo>
                <a:cubicBezTo>
                  <a:pt x="162330" y="25362"/>
                  <a:pt x="193040" y="27093"/>
                  <a:pt x="223520" y="30480"/>
                </a:cubicBezTo>
                <a:lnTo>
                  <a:pt x="284480" y="50800"/>
                </a:lnTo>
                <a:lnTo>
                  <a:pt x="314960" y="60960"/>
                </a:lnTo>
                <a:cubicBezTo>
                  <a:pt x="325120" y="71120"/>
                  <a:pt x="337470" y="79485"/>
                  <a:pt x="345440" y="91440"/>
                </a:cubicBezTo>
                <a:cubicBezTo>
                  <a:pt x="358337" y="110785"/>
                  <a:pt x="364900" y="187017"/>
                  <a:pt x="365760" y="193040"/>
                </a:cubicBezTo>
                <a:cubicBezTo>
                  <a:pt x="362373" y="254000"/>
                  <a:pt x="355600" y="314866"/>
                  <a:pt x="355600" y="375920"/>
                </a:cubicBezTo>
                <a:cubicBezTo>
                  <a:pt x="355600" y="416701"/>
                  <a:pt x="360370" y="294423"/>
                  <a:pt x="365760" y="254000"/>
                </a:cubicBezTo>
                <a:cubicBezTo>
                  <a:pt x="367958" y="237517"/>
                  <a:pt x="383460" y="203264"/>
                  <a:pt x="396240" y="193040"/>
                </a:cubicBezTo>
                <a:cubicBezTo>
                  <a:pt x="404603" y="186350"/>
                  <a:pt x="417141" y="187669"/>
                  <a:pt x="426720" y="182880"/>
                </a:cubicBezTo>
                <a:cubicBezTo>
                  <a:pt x="437642" y="177419"/>
                  <a:pt x="446042" y="167519"/>
                  <a:pt x="457200" y="162560"/>
                </a:cubicBezTo>
                <a:cubicBezTo>
                  <a:pt x="476773" y="153861"/>
                  <a:pt x="518160" y="142240"/>
                  <a:pt x="518160" y="142240"/>
                </a:cubicBezTo>
                <a:cubicBezTo>
                  <a:pt x="575733" y="145627"/>
                  <a:pt x="633424" y="147404"/>
                  <a:pt x="690880" y="152400"/>
                </a:cubicBezTo>
                <a:cubicBezTo>
                  <a:pt x="711403" y="154185"/>
                  <a:pt x="731572" y="158875"/>
                  <a:pt x="751840" y="162560"/>
                </a:cubicBezTo>
                <a:cubicBezTo>
                  <a:pt x="815027" y="174049"/>
                  <a:pt x="796945" y="170822"/>
                  <a:pt x="863600" y="193040"/>
                </a:cubicBezTo>
                <a:cubicBezTo>
                  <a:pt x="901264" y="205595"/>
                  <a:pt x="884501" y="198411"/>
                  <a:pt x="914400" y="213360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1064" y="1029084"/>
            <a:ext cx="8988468" cy="10108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Integrated &amp; Designated ELD: </a:t>
            </a:r>
            <a:br>
              <a:rPr lang="en-US" sz="3200" b="1" dirty="0" smtClean="0"/>
            </a:br>
            <a:r>
              <a:rPr lang="en-US" sz="3200" b="1" dirty="0" smtClean="0"/>
              <a:t>Working in Tandem</a:t>
            </a:r>
            <a:endParaRPr lang="en-US" sz="3200" b="1" dirty="0"/>
          </a:p>
        </p:txBody>
      </p:sp>
      <p:sp>
        <p:nvSpPr>
          <p:cNvPr id="3" name="Text Placeholder 6"/>
          <p:cNvSpPr txBox="1">
            <a:spLocks/>
          </p:cNvSpPr>
          <p:nvPr/>
        </p:nvSpPr>
        <p:spPr>
          <a:xfrm>
            <a:off x="1688795" y="2014915"/>
            <a:ext cx="6635750" cy="342900"/>
          </a:xfrm>
          <a:prstGeom prst="rect">
            <a:avLst/>
          </a:prstGeom>
        </p:spPr>
        <p:txBody>
          <a:bodyPr/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Both/And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619822" y="2612710"/>
            <a:ext cx="3765636" cy="404761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i="1" dirty="0" smtClean="0"/>
              <a:t>Integrated ELD: </a:t>
            </a:r>
            <a:r>
              <a:rPr lang="en-US" sz="3200" dirty="0" smtClean="0"/>
              <a:t>All teachers with ELs in their classrooms use the CA ELD Standards </a:t>
            </a:r>
            <a:r>
              <a:rPr lang="en-US" sz="3200" i="1" dirty="0" smtClean="0"/>
              <a:t>in tandem with</a:t>
            </a:r>
            <a:r>
              <a:rPr lang="en-US" sz="3200" dirty="0" smtClean="0"/>
              <a:t> the CA CCSS for ELA/Literacy and other content standards.</a:t>
            </a:r>
            <a:endParaRPr lang="en-US" sz="32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10147" y="2612708"/>
            <a:ext cx="3613236" cy="404761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/>
              <a:t>Designated ELD</a:t>
            </a:r>
            <a:r>
              <a:rPr lang="en-US" b="1" dirty="0" smtClean="0"/>
              <a:t>: </a:t>
            </a:r>
            <a:r>
              <a:rPr lang="en-US" dirty="0" smtClean="0"/>
              <a:t>Teachers use the CA ELD Standards as the focal standards in ways that build </a:t>
            </a:r>
            <a:r>
              <a:rPr lang="en-US" i="1" dirty="0" smtClean="0"/>
              <a:t>into and from content instruction</a:t>
            </a:r>
            <a:r>
              <a:rPr lang="en-US" dirty="0" smtClean="0"/>
              <a:t>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565340" y="3578100"/>
            <a:ext cx="882662" cy="484632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565339" y="4724212"/>
            <a:ext cx="882663" cy="484632"/>
          </a:xfrm>
          <a:prstGeom prst="lef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6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41" y="1077720"/>
            <a:ext cx="89718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Contrastive Analysis Compares Two or More Things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33714" y="2564232"/>
            <a:ext cx="8809663" cy="135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57475" y="1912415"/>
            <a:ext cx="40535" cy="5402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9705" y="2760309"/>
            <a:ext cx="9377680" cy="686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Noticing patterns and rules in text examples      Noticing same and contrasting/comparing		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452" y="1912415"/>
            <a:ext cx="855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3200" dirty="0" smtClean="0"/>
              <a:t>Thing A			Thing 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08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41" y="1077720"/>
            <a:ext cx="89718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Contrastive Analysis Compares Two or More Things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34081" y="3950073"/>
            <a:ext cx="8809663" cy="135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" idx="2"/>
          </p:cNvCxnSpPr>
          <p:nvPr/>
        </p:nvCxnSpPr>
        <p:spPr>
          <a:xfrm>
            <a:off x="4877743" y="1662496"/>
            <a:ext cx="40535" cy="5402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3040" y="1797760"/>
            <a:ext cx="9636760" cy="246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Primary Language (foreign)	 	English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English				Primary Language (foreign)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English Dialect (AAVE, Chicano English)	Standard English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Standard </a:t>
            </a:r>
            <a:r>
              <a:rPr lang="en-US" dirty="0" smtClean="0"/>
              <a:t>English			English </a:t>
            </a:r>
            <a:r>
              <a:rPr lang="en-US" dirty="0"/>
              <a:t>Dialect (AAVE, Chicano English</a:t>
            </a:r>
            <a:r>
              <a:rPr lang="en-US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Everyday English			Academic English</a:t>
            </a:r>
            <a:r>
              <a:rPr lang="en-US" dirty="0"/>
              <a:t>	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Personal memoir</a:t>
            </a:r>
            <a:r>
              <a:rPr lang="en-US" dirty="0" smtClean="0"/>
              <a:t>		</a:t>
            </a:r>
            <a:r>
              <a:rPr lang="en-US" dirty="0"/>
              <a:t> </a:t>
            </a:r>
            <a:r>
              <a:rPr lang="en-US" dirty="0" smtClean="0"/>
              <a:t>	I</a:t>
            </a:r>
            <a:r>
              <a:rPr lang="en-US" dirty="0" smtClean="0"/>
              <a:t>nformational report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Etc.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4481" y="4156310"/>
            <a:ext cx="9377680" cy="686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Noticing patterns and rules in text examples      Noticing same and contrasting/comparing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0" y="27432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Designated ELD Lesson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5920" y="1798320"/>
            <a:ext cx="8961120" cy="20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63440" y="1818640"/>
            <a:ext cx="0" cy="5293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360" y="1818640"/>
            <a:ext cx="3749040" cy="484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I was little, I was falling a lot.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he was in night </a:t>
            </a:r>
            <a:r>
              <a:rPr lang="en-US" dirty="0" smtClean="0"/>
              <a:t>school, my </a:t>
            </a:r>
            <a:r>
              <a:rPr lang="en-US" dirty="0"/>
              <a:t>dad was doing homework every </a:t>
            </a:r>
            <a:r>
              <a:rPr lang="en-US" dirty="0" smtClean="0"/>
              <a:t>night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In the fourth grade, we were writing all the time.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Before she moved, my grandmother was hugging me every time she saw me.</a:t>
            </a:r>
          </a:p>
          <a:p>
            <a:endParaRPr lang="en-US" dirty="0" smtClean="0"/>
          </a:p>
          <a:p>
            <a:r>
              <a:rPr lang="en-US" dirty="0" smtClean="0"/>
              <a:t>RULE: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" y="1259840"/>
            <a:ext cx="8402320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SPANISH				ENGLISH			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02200" y="1818640"/>
            <a:ext cx="4536440" cy="246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I was little, I fell  a lot.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he was in night </a:t>
            </a:r>
            <a:r>
              <a:rPr lang="en-US" dirty="0" smtClean="0"/>
              <a:t>school, my </a:t>
            </a:r>
            <a:r>
              <a:rPr lang="en-US" dirty="0"/>
              <a:t>dad did homework every </a:t>
            </a:r>
            <a:r>
              <a:rPr lang="en-US" dirty="0" smtClean="0"/>
              <a:t>night.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0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0" y="27432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Designated ELD Lesson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5920" y="1798320"/>
            <a:ext cx="8961120" cy="20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63440" y="1818640"/>
            <a:ext cx="0" cy="5293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360" y="2062480"/>
            <a:ext cx="3749040" cy="424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have many brother and sister.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My uncle has two car.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All the student got into trouble.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 did three page of math.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RULE: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" y="1259840"/>
            <a:ext cx="8402320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HMONG				ENGLISH			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02200" y="2062480"/>
            <a:ext cx="4536440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have many brothers </a:t>
            </a:r>
            <a:r>
              <a:rPr lang="en-US" dirty="0"/>
              <a:t>and </a:t>
            </a:r>
            <a:r>
              <a:rPr lang="en-US" dirty="0" smtClean="0"/>
              <a:t>sisters.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My uncle has two cars.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da-burton\AppData\Local\Microsoft\Windows\Temporary Internet Files\Content.IE5\GLLL0FKG\normdist_intro1[1]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6" b="89840" l="7283" r="96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947551"/>
            <a:ext cx="8550233" cy="19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7148" y="997527"/>
            <a:ext cx="479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Personal Narratives</a:t>
            </a:r>
            <a:endParaRPr lang="en-US" sz="32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46265" y="3289466"/>
            <a:ext cx="1382732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Exposition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98328" y="2586653"/>
            <a:ext cx="1675656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Falling Action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01734" y="2326866"/>
            <a:ext cx="1583377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Rising Action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72348" y="1929739"/>
            <a:ext cx="1382732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Climax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81060" y="3247261"/>
            <a:ext cx="1382732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Resolution</a:t>
            </a:r>
            <a:endParaRPr lang="en-US" b="1" dirty="0"/>
          </a:p>
        </p:txBody>
      </p:sp>
      <p:sp>
        <p:nvSpPr>
          <p:cNvPr id="6" name="Explosion 1 5"/>
          <p:cNvSpPr/>
          <p:nvPr/>
        </p:nvSpPr>
        <p:spPr>
          <a:xfrm>
            <a:off x="5498275" y="2120384"/>
            <a:ext cx="374073" cy="397127"/>
          </a:xfrm>
          <a:prstGeom prst="irregularSeal1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49188" y="3956308"/>
            <a:ext cx="122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Story Arc</a:t>
            </a:r>
            <a:endParaRPr lang="en-US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237631" y="4975761"/>
            <a:ext cx="4447680" cy="157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Person Point of View</a:t>
            </a:r>
          </a:p>
          <a:p>
            <a:endParaRPr lang="en-US" b="1" dirty="0"/>
          </a:p>
          <a:p>
            <a:r>
              <a:rPr lang="en-US" b="1" dirty="0" smtClean="0"/>
              <a:t>Figurative Language</a:t>
            </a:r>
          </a:p>
          <a:p>
            <a:endParaRPr lang="en-US" b="1" dirty="0"/>
          </a:p>
          <a:p>
            <a:r>
              <a:rPr lang="en-US" b="1" dirty="0" smtClean="0"/>
              <a:t>Mood/Tone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1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9683-00B4-4106-94BE-DCBE475237DC}" type="slidenum">
              <a:rPr lang="en-US" smtClean="0"/>
              <a:t>16</a:t>
            </a:fld>
            <a:endParaRPr lang="en-US" dirty="0"/>
          </a:p>
        </p:txBody>
      </p:sp>
      <p:pic>
        <p:nvPicPr>
          <p:cNvPr id="3074" name="Picture 2" descr="http://upload.wikimedia.org/wikipedia/commons/0/09/Inverted_pyramid_in_comprehensive_f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15" y="1108392"/>
            <a:ext cx="622935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23760" y="2844800"/>
            <a:ext cx="2407920" cy="187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common speaker tags, i.e. use these whenever possible: </a:t>
            </a:r>
          </a:p>
          <a:p>
            <a:r>
              <a:rPr lang="en-US" b="1" dirty="0" smtClean="0"/>
              <a:t>Said</a:t>
            </a:r>
          </a:p>
          <a:p>
            <a:r>
              <a:rPr lang="en-US" b="1" dirty="0" smtClean="0"/>
              <a:t>Asked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4480" y="3017520"/>
            <a:ext cx="2550160" cy="9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“Objective” modifiers only, e.g. blue, retired, four,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9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451" y="1525520"/>
            <a:ext cx="8971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Using Rules to Teach </a:t>
            </a:r>
            <a:r>
              <a:rPr lang="en-US" sz="4400" dirty="0"/>
              <a:t>G</a:t>
            </a:r>
            <a:r>
              <a:rPr lang="en-US" sz="4400" dirty="0" smtClean="0"/>
              <a:t>enres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91841" y="2630880"/>
            <a:ext cx="911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Create an account of a video you’ll watch that is written according to your designated genre.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Share your account with another.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How is it similar?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How is it different?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Can your partner guess some of the rule of your genre?  </a:t>
            </a:r>
            <a:endParaRPr lang="en-US" sz="3600" dirty="0"/>
          </a:p>
        </p:txBody>
      </p:sp>
      <p:pic>
        <p:nvPicPr>
          <p:cNvPr id="2050" name="Picture 2" descr="http://icons.iconarchive.com/icons/icons-land/vista-hardware-devices/256/Security-Camera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55" y="-1414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3440" y="27432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Integrated ELD </a:t>
            </a:r>
            <a:r>
              <a:rPr lang="en-US" sz="2800" dirty="0" smtClean="0"/>
              <a:t>Lesson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75920" y="1798320"/>
            <a:ext cx="8961120" cy="20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663440" y="1818640"/>
            <a:ext cx="0" cy="5293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7360" y="2062480"/>
            <a:ext cx="3749040" cy="9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0" y="1259840"/>
            <a:ext cx="8402320" cy="686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Personal narrative				News story		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02200" y="2062480"/>
            <a:ext cx="4536440" cy="3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655" y="1067709"/>
            <a:ext cx="764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Think-Table Group-Share</a:t>
            </a:r>
          </a:p>
          <a:p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92922" y="2069055"/>
            <a:ext cx="8823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Review your handouts and notes from this session and ponder this question: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8668" y="3604380"/>
            <a:ext cx="5701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might you teach differently as a result of this breakout? 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Is there anything form this breakout that you might be able to share wit others?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Be ready to share.</a:t>
            </a:r>
            <a:endParaRPr lang="en-US" dirty="0"/>
          </a:p>
        </p:txBody>
      </p:sp>
      <p:pic>
        <p:nvPicPr>
          <p:cNvPr id="5" name="Picture 4" descr="C:\Program Files\Microsoft Office\Clipart\standard\stddir2\DD02005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9" y="375920"/>
            <a:ext cx="1442070" cy="16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099" y="1133346"/>
            <a:ext cx="936468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PURPOSE and OUTCOMES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Discuss rule-based language learning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Learn one strategy, contrastive analysis, for making the rules of language, contexts, genres, etc. explicit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01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2515" y="1063944"/>
            <a:ext cx="8478203" cy="988070"/>
          </a:xfrm>
          <a:prstGeom prst="rect">
            <a:avLst/>
          </a:prstGeom>
        </p:spPr>
        <p:txBody>
          <a:bodyPr/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Language and culture			</a:t>
            </a:r>
            <a:endParaRPr lang="en-US" dirty="0"/>
          </a:p>
        </p:txBody>
      </p:sp>
      <p:pic>
        <p:nvPicPr>
          <p:cNvPr id="3" name="Picture 2" descr="http://inter-lingua-online.randilou.com/wp-content/uploads/world_ha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22098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2515" y="2257088"/>
            <a:ext cx="8490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Language is the road map of culture.  It tells you </a:t>
            </a:r>
            <a:r>
              <a:rPr lang="en-US" sz="5400" dirty="0" smtClean="0"/>
              <a:t>where </a:t>
            </a:r>
            <a:r>
              <a:rPr lang="en-US" sz="5400" dirty="0"/>
              <a:t>its people came from and where they are going.</a:t>
            </a:r>
          </a:p>
          <a:p>
            <a:endParaRPr lang="en-US" sz="3200" dirty="0"/>
          </a:p>
          <a:p>
            <a:r>
              <a:rPr lang="en-US" sz="3200" dirty="0"/>
              <a:t>-Rita Mae Brown</a:t>
            </a:r>
          </a:p>
        </p:txBody>
      </p:sp>
    </p:spTree>
    <p:extLst>
      <p:ext uri="{BB962C8B-B14F-4D97-AF65-F5344CB8AC3E}">
        <p14:creationId xmlns:p14="http://schemas.microsoft.com/office/powerpoint/2010/main" val="12667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1979" y="436368"/>
            <a:ext cx="8013700" cy="808223"/>
          </a:xfrm>
          <a:prstGeom prst="rect">
            <a:avLst/>
          </a:prstGeom>
        </p:spPr>
        <p:txBody>
          <a:bodyPr/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The Framework</a:t>
            </a:r>
            <a:endParaRPr lang="en-US" sz="3600" b="1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269854" y="1072914"/>
            <a:ext cx="8016228" cy="6067641"/>
          </a:xfrm>
          <a:prstGeom prst="rect">
            <a:avLst/>
          </a:prstGeom>
          <a:noFill/>
          <a:ln w="28575" cmpd="sng">
            <a:noFill/>
          </a:ln>
        </p:spPr>
        <p:txBody>
          <a:bodyPr/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1 Introduction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2 Key Considerations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3 Grades TK-1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4 Grades 2-3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5 Grades 4-5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6 Grades 6-8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		Ch. 7 Grades 9-12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8 Assessment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9 Access and Equity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Ch.10 Learning in the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11 PL, Leadership, and Program Support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/>
              <a:t>Ch. 12 Guidance for Instructional Materials </a:t>
            </a:r>
            <a:endParaRPr lang="en-US" sz="2800" dirty="0"/>
          </a:p>
        </p:txBody>
      </p:sp>
      <p:sp>
        <p:nvSpPr>
          <p:cNvPr id="6" name="5-Point Star 5"/>
          <p:cNvSpPr/>
          <p:nvPr/>
        </p:nvSpPr>
        <p:spPr>
          <a:xfrm>
            <a:off x="3666829" y="4969415"/>
            <a:ext cx="1015918" cy="74620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520" y="1920240"/>
            <a:ext cx="9286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Read the excerpts from Chapter Nine of the CA ELA/ELD Framework 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3484880"/>
            <a:ext cx="9286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 prepared to discuss with a partner:</a:t>
            </a:r>
          </a:p>
          <a:p>
            <a:r>
              <a:rPr lang="en-US" sz="3200" dirty="0" smtClean="0"/>
              <a:t>How </a:t>
            </a:r>
            <a:r>
              <a:rPr lang="en-US" sz="3200" dirty="0"/>
              <a:t>does this </a:t>
            </a:r>
            <a:r>
              <a:rPr lang="en-US" sz="3200" dirty="0" smtClean="0"/>
              <a:t>reading challenge or affirm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your </a:t>
            </a:r>
            <a:r>
              <a:rPr lang="en-US" sz="3200" dirty="0"/>
              <a:t>thinking about </a:t>
            </a:r>
            <a:r>
              <a:rPr lang="en-US" sz="3200" dirty="0" smtClean="0"/>
              <a:t>language 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your </a:t>
            </a:r>
            <a:r>
              <a:rPr lang="en-US" sz="3200" dirty="0"/>
              <a:t>experiences with teaching and learning language?</a:t>
            </a:r>
            <a:endParaRPr lang="en-US" sz="3600" dirty="0"/>
          </a:p>
          <a:p>
            <a:endParaRPr lang="en-US" sz="3200" dirty="0"/>
          </a:p>
        </p:txBody>
      </p:sp>
      <p:pic>
        <p:nvPicPr>
          <p:cNvPr id="1026" name="Picture 2" descr="http://commoncore.tcoe.org/images/default-source/ELA/ca-ela-eld-framework-adbox.jpg?sfvrsn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95" y="40263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1979" y="436368"/>
            <a:ext cx="8013700" cy="808223"/>
          </a:xfrm>
          <a:prstGeom prst="rect">
            <a:avLst/>
          </a:prstGeom>
        </p:spPr>
        <p:txBody>
          <a:bodyPr/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5642" y="1244591"/>
            <a:ext cx="84552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/>
              <a:t>Jamila</a:t>
            </a:r>
            <a:r>
              <a:rPr lang="en-US" sz="7200" dirty="0" smtClean="0"/>
              <a:t> </a:t>
            </a:r>
            <a:r>
              <a:rPr lang="en-US" sz="7200" dirty="0" err="1" smtClean="0"/>
              <a:t>Lyiscott</a:t>
            </a:r>
            <a:endParaRPr lang="en-US" sz="7200" dirty="0" smtClean="0"/>
          </a:p>
          <a:p>
            <a:pPr algn="ctr"/>
            <a:r>
              <a:rPr lang="en-US" sz="6600" dirty="0" smtClean="0"/>
              <a:t>Poet and Educator</a:t>
            </a:r>
          </a:p>
          <a:p>
            <a:pPr algn="ctr"/>
            <a:endParaRPr lang="en-US" sz="6600" dirty="0"/>
          </a:p>
          <a:p>
            <a:pPr algn="ctr"/>
            <a:endParaRPr lang="en-US" sz="7200" dirty="0" smtClean="0"/>
          </a:p>
          <a:p>
            <a:pPr algn="ctr"/>
            <a:r>
              <a:rPr lang="en-US" sz="7200" dirty="0" smtClean="0"/>
              <a:t>TED Talk</a:t>
            </a:r>
            <a:endParaRPr lang="en-US" sz="7200" dirty="0"/>
          </a:p>
        </p:txBody>
      </p:sp>
      <p:pic>
        <p:nvPicPr>
          <p:cNvPr id="2050" name="Picture 2" descr="https://img-ssl.tedcdn.com/r/images.ted.com/images/ted/d2d31f9b0230d317e469a16441aa3338d1977eda_254x191.jp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93" y="3532950"/>
            <a:ext cx="24193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6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42296" y="6780118"/>
            <a:ext cx="2211705" cy="389467"/>
          </a:xfrm>
          <a:prstGeom prst="rect">
            <a:avLst/>
          </a:prstGeom>
        </p:spPr>
        <p:txBody>
          <a:bodyPr/>
          <a:lstStyle/>
          <a:p>
            <a:fld id="{7A059683-00B4-4106-94BE-DCBE475237DC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JamilaLyiscott_2014S-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89"/>
            <a:ext cx="9829799" cy="55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989265"/>
            <a:ext cx="9286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 your table group, discuss: </a:t>
            </a:r>
          </a:p>
          <a:p>
            <a:endParaRPr lang="en-US" sz="4000" dirty="0"/>
          </a:p>
          <a:p>
            <a:r>
              <a:rPr lang="en-US" sz="4000" dirty="0" smtClean="0"/>
              <a:t>What was </a:t>
            </a:r>
            <a:r>
              <a:rPr lang="en-US" sz="4000" dirty="0" err="1" smtClean="0"/>
              <a:t>Jamila</a:t>
            </a:r>
            <a:r>
              <a:rPr lang="en-US" sz="4000" dirty="0" smtClean="0"/>
              <a:t> </a:t>
            </a:r>
            <a:r>
              <a:rPr lang="en-US" sz="4000" dirty="0" err="1" smtClean="0"/>
              <a:t>Lyiscot’s</a:t>
            </a:r>
            <a:r>
              <a:rPr lang="en-US" sz="4000" dirty="0" smtClean="0"/>
              <a:t> purpose in creating this performance?</a:t>
            </a:r>
          </a:p>
          <a:p>
            <a:endParaRPr lang="en-US" sz="4000" dirty="0"/>
          </a:p>
          <a:p>
            <a:r>
              <a:rPr lang="en-US" sz="4000" dirty="0" smtClean="0"/>
              <a:t>What are some of the language choices she made and why?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363193" y="1361440"/>
            <a:ext cx="3190240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TED Talk</a:t>
            </a:r>
          </a:p>
          <a:p>
            <a:endParaRPr lang="en-US" dirty="0"/>
          </a:p>
        </p:txBody>
      </p:sp>
      <p:pic>
        <p:nvPicPr>
          <p:cNvPr id="5" name="Picture 2" descr="https://img-ssl.tedcdn.com/r/images.ted.com/images/ted/d2d31f9b0230d317e469a16441aa3338d1977eda_254x191.jp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33" y="169990"/>
            <a:ext cx="24193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" y="1280160"/>
            <a:ext cx="9123680" cy="578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 approach to language that is based on making choices according to context (or topic, audience, and purpose) can be universally helpful in the classroom, for example:</a:t>
            </a:r>
          </a:p>
          <a:p>
            <a:endParaRPr lang="en-US" dirty="0"/>
          </a:p>
          <a:p>
            <a:r>
              <a:rPr lang="en-US" sz="2400" dirty="0" smtClean="0"/>
              <a:t>What type of language should I use to write this note to my advocacy teacher? </a:t>
            </a:r>
          </a:p>
          <a:p>
            <a:endParaRPr lang="en-US" sz="2400" dirty="0"/>
          </a:p>
          <a:p>
            <a:r>
              <a:rPr lang="en-US" sz="2400" dirty="0"/>
              <a:t>What type of language should I use</a:t>
            </a:r>
            <a:r>
              <a:rPr lang="en-US" sz="2400" dirty="0" smtClean="0"/>
              <a:t> to compose this poem?</a:t>
            </a:r>
          </a:p>
          <a:p>
            <a:endParaRPr lang="en-US" sz="2400" dirty="0"/>
          </a:p>
          <a:p>
            <a:r>
              <a:rPr lang="en-US" sz="2400" dirty="0" smtClean="0"/>
              <a:t>Which transition words should I use I use to connect my ideas in this biography?  In my personal essay?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24340</TotalTime>
  <Words>937</Words>
  <Application>Microsoft Office PowerPoint</Application>
  <PresentationFormat>Custom</PresentationFormat>
  <Paragraphs>178</Paragraphs>
  <Slides>19</Slides>
  <Notes>7</Notes>
  <HiddenSlides>1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Office Theme</vt:lpstr>
      <vt:lpstr>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A. Forrest</dc:creator>
  <cp:lastModifiedBy>Admin</cp:lastModifiedBy>
  <cp:revision>809</cp:revision>
  <cp:lastPrinted>2015-03-12T18:51:09Z</cp:lastPrinted>
  <dcterms:created xsi:type="dcterms:W3CDTF">2013-05-24T21:33:12Z</dcterms:created>
  <dcterms:modified xsi:type="dcterms:W3CDTF">2015-03-12T18:53:33Z</dcterms:modified>
</cp:coreProperties>
</file>