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2E29"/>
    <a:srgbClr val="C72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969" autoAdjust="0"/>
    <p:restoredTop sz="97328" autoAdjust="0"/>
  </p:normalViewPr>
  <p:slideViewPr>
    <p:cSldViewPr snapToGrid="0">
      <p:cViewPr>
        <p:scale>
          <a:sx n="170" d="100"/>
          <a:sy n="170" d="100"/>
        </p:scale>
        <p:origin x="-48" y="-4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8"/>
          </a:xfrm>
          <a:prstGeom prst="rect">
            <a:avLst/>
          </a:prstGeom>
        </p:spPr>
        <p:txBody>
          <a:bodyPr vert="horz" lIns="91930" tIns="45964" rIns="91930" bIns="45964" rtlCol="0"/>
          <a:lstStyle>
            <a:lvl1pPr algn="l">
              <a:defRPr sz="1200"/>
            </a:lvl1pPr>
          </a:lstStyle>
          <a:p>
            <a:endParaRPr dirty="0"/>
          </a:p>
        </p:txBody>
      </p:sp>
      <p:sp>
        <p:nvSpPr>
          <p:cNvPr id="3" name="Date Placeholder 2"/>
          <p:cNvSpPr>
            <a:spLocks noGrp="1"/>
          </p:cNvSpPr>
          <p:nvPr>
            <p:ph type="dt" sz="quarter" idx="1"/>
          </p:nvPr>
        </p:nvSpPr>
        <p:spPr>
          <a:xfrm>
            <a:off x="3936768" y="4"/>
            <a:ext cx="3011699" cy="463408"/>
          </a:xfrm>
          <a:prstGeom prst="rect">
            <a:avLst/>
          </a:prstGeom>
        </p:spPr>
        <p:txBody>
          <a:bodyPr vert="horz" lIns="91930" tIns="45964" rIns="91930" bIns="45964" rtlCol="0"/>
          <a:lstStyle>
            <a:lvl1pPr algn="r">
              <a:defRPr sz="1200"/>
            </a:lvl1pPr>
          </a:lstStyle>
          <a:p>
            <a:fld id="{38D6FE3C-34D8-4B4B-9273-D907B0A3B964}" type="datetimeFigureOut">
              <a:rPr lang="en-US"/>
              <a:t>1/16/2018</a:t>
            </a:fld>
            <a:endParaRPr dirty="0"/>
          </a:p>
        </p:txBody>
      </p:sp>
      <p:sp>
        <p:nvSpPr>
          <p:cNvPr id="4" name="Footer Placeholder 3"/>
          <p:cNvSpPr>
            <a:spLocks noGrp="1"/>
          </p:cNvSpPr>
          <p:nvPr>
            <p:ph type="ftr" sz="quarter" idx="2"/>
          </p:nvPr>
        </p:nvSpPr>
        <p:spPr>
          <a:xfrm>
            <a:off x="0" y="8772671"/>
            <a:ext cx="3011699" cy="463407"/>
          </a:xfrm>
          <a:prstGeom prst="rect">
            <a:avLst/>
          </a:prstGeom>
        </p:spPr>
        <p:txBody>
          <a:bodyPr vert="horz" lIns="91930" tIns="45964" rIns="91930" bIns="45964" rtlCol="0" anchor="b"/>
          <a:lstStyle>
            <a:lvl1pPr algn="l">
              <a:defRPr sz="1200"/>
            </a:lvl1pPr>
          </a:lstStyle>
          <a:p>
            <a:endParaRPr dirty="0"/>
          </a:p>
        </p:txBody>
      </p:sp>
      <p:sp>
        <p:nvSpPr>
          <p:cNvPr id="5" name="Slide Number Placeholder 4"/>
          <p:cNvSpPr>
            <a:spLocks noGrp="1"/>
          </p:cNvSpPr>
          <p:nvPr>
            <p:ph type="sldNum" sz="quarter" idx="3"/>
          </p:nvPr>
        </p:nvSpPr>
        <p:spPr>
          <a:xfrm>
            <a:off x="3936768" y="8772671"/>
            <a:ext cx="3011699" cy="463407"/>
          </a:xfrm>
          <a:prstGeom prst="rect">
            <a:avLst/>
          </a:prstGeom>
        </p:spPr>
        <p:txBody>
          <a:bodyPr vert="horz" lIns="91930" tIns="45964" rIns="91930" bIns="45964"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8"/>
          </a:xfrm>
          <a:prstGeom prst="rect">
            <a:avLst/>
          </a:prstGeom>
        </p:spPr>
        <p:txBody>
          <a:bodyPr vert="horz" lIns="91930" tIns="45964" rIns="91930" bIns="45964" rtlCol="0"/>
          <a:lstStyle>
            <a:lvl1pPr algn="l">
              <a:defRPr sz="1200"/>
            </a:lvl1pPr>
          </a:lstStyle>
          <a:p>
            <a:endParaRPr dirty="0"/>
          </a:p>
        </p:txBody>
      </p:sp>
      <p:sp>
        <p:nvSpPr>
          <p:cNvPr id="3" name="Date Placeholder 2"/>
          <p:cNvSpPr>
            <a:spLocks noGrp="1"/>
          </p:cNvSpPr>
          <p:nvPr>
            <p:ph type="dt" idx="1"/>
          </p:nvPr>
        </p:nvSpPr>
        <p:spPr>
          <a:xfrm>
            <a:off x="3936768" y="4"/>
            <a:ext cx="3011699" cy="463408"/>
          </a:xfrm>
          <a:prstGeom prst="rect">
            <a:avLst/>
          </a:prstGeom>
        </p:spPr>
        <p:txBody>
          <a:bodyPr vert="horz" lIns="91930" tIns="45964" rIns="91930" bIns="45964" rtlCol="0"/>
          <a:lstStyle>
            <a:lvl1pPr algn="r">
              <a:defRPr sz="1200"/>
            </a:lvl1pPr>
          </a:lstStyle>
          <a:p>
            <a:fld id="{1D0FF5F4-5691-49AF-9E16-FB22826F7264}" type="datetimeFigureOut">
              <a:rPr lang="en-US"/>
              <a:t>1/16/2018</a:t>
            </a:fld>
            <a:endParaRPr dirty="0"/>
          </a:p>
        </p:txBody>
      </p:sp>
      <p:sp>
        <p:nvSpPr>
          <p:cNvPr id="4" name="Slide Image Placeholder 3"/>
          <p:cNvSpPr>
            <a:spLocks noGrp="1" noRot="1" noChangeAspect="1"/>
          </p:cNvSpPr>
          <p:nvPr>
            <p:ph type="sldImg" idx="2"/>
          </p:nvPr>
        </p:nvSpPr>
        <p:spPr>
          <a:xfrm>
            <a:off x="1457325" y="1150938"/>
            <a:ext cx="4035425" cy="3119437"/>
          </a:xfrm>
          <a:prstGeom prst="rect">
            <a:avLst/>
          </a:prstGeom>
          <a:noFill/>
          <a:ln w="12700">
            <a:solidFill>
              <a:prstClr val="black"/>
            </a:solidFill>
          </a:ln>
        </p:spPr>
        <p:txBody>
          <a:bodyPr vert="horz" lIns="91930" tIns="45964" rIns="91930" bIns="45964" rtlCol="0" anchor="ctr"/>
          <a:lstStyle/>
          <a:p>
            <a:endParaRPr dirty="0"/>
          </a:p>
        </p:txBody>
      </p:sp>
      <p:sp>
        <p:nvSpPr>
          <p:cNvPr id="5" name="Notes Placeholder 4"/>
          <p:cNvSpPr>
            <a:spLocks noGrp="1"/>
          </p:cNvSpPr>
          <p:nvPr>
            <p:ph type="body" sz="quarter" idx="3"/>
          </p:nvPr>
        </p:nvSpPr>
        <p:spPr>
          <a:xfrm>
            <a:off x="695008" y="4444863"/>
            <a:ext cx="5560060" cy="3636705"/>
          </a:xfrm>
          <a:prstGeom prst="rect">
            <a:avLst/>
          </a:prstGeom>
        </p:spPr>
        <p:txBody>
          <a:bodyPr vert="horz" lIns="91930" tIns="45964" rIns="91930" bIns="4596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772671"/>
            <a:ext cx="3011699" cy="463407"/>
          </a:xfrm>
          <a:prstGeom prst="rect">
            <a:avLst/>
          </a:prstGeom>
        </p:spPr>
        <p:txBody>
          <a:bodyPr vert="horz" lIns="91930" tIns="45964" rIns="91930" bIns="45964" rtlCol="0" anchor="b"/>
          <a:lstStyle>
            <a:lvl1pPr algn="l">
              <a:defRPr sz="1200"/>
            </a:lvl1pPr>
          </a:lstStyle>
          <a:p>
            <a:endParaRPr dirty="0"/>
          </a:p>
        </p:txBody>
      </p:sp>
      <p:sp>
        <p:nvSpPr>
          <p:cNvPr id="7" name="Slide Number Placeholder 6"/>
          <p:cNvSpPr>
            <a:spLocks noGrp="1"/>
          </p:cNvSpPr>
          <p:nvPr>
            <p:ph type="sldNum" sz="quarter" idx="5"/>
          </p:nvPr>
        </p:nvSpPr>
        <p:spPr>
          <a:xfrm>
            <a:off x="3936768" y="8772671"/>
            <a:ext cx="3011699" cy="463407"/>
          </a:xfrm>
          <a:prstGeom prst="rect">
            <a:avLst/>
          </a:prstGeom>
        </p:spPr>
        <p:txBody>
          <a:bodyPr vert="horz" lIns="91930" tIns="45964" rIns="91930" bIns="45964"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dirty="0"/>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dirty="0"/>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dirty="0"/>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dirty="0"/>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dirty="0"/>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dirty="0"/>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098071"/>
            <a:ext cx="2449512" cy="367640"/>
          </a:xfrm>
        </p:spPr>
        <p:txBody>
          <a:bodyPr anchor="ctr">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1346569"/>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business </a:t>
            </a:r>
            <a:r>
              <a:rPr lang="en-US" dirty="0" smtClean="0"/>
              <a:t>contact information</a:t>
            </a:r>
            <a:endParaRPr dirty="0"/>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dirty="0"/>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dirty="0"/>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1/16/2018</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p:cNvSpPr>
            <a:spLocks noGrp="1"/>
          </p:cNvSpPr>
          <p:nvPr>
            <p:ph type="body" sz="quarter" idx="18"/>
          </p:nvPr>
        </p:nvSpPr>
        <p:spPr>
          <a:xfrm>
            <a:off x="7048500" y="6915323"/>
            <a:ext cx="2589457" cy="408840"/>
          </a:xfrm>
        </p:spPr>
        <p:style>
          <a:lnRef idx="2">
            <a:schemeClr val="accent1"/>
          </a:lnRef>
          <a:fillRef idx="1">
            <a:schemeClr val="lt1"/>
          </a:fillRef>
          <a:effectRef idx="0">
            <a:schemeClr val="accent1"/>
          </a:effectRef>
          <a:fontRef idx="minor">
            <a:schemeClr val="dk1"/>
          </a:fontRef>
        </p:style>
        <p:txBody>
          <a:bodyPr/>
          <a:lstStyle/>
          <a:p>
            <a:r>
              <a:rPr lang="en-US" dirty="0" smtClean="0"/>
              <a:t>[</a:t>
            </a:r>
            <a:endParaRPr lang="en-US" dirty="0"/>
          </a:p>
        </p:txBody>
      </p:sp>
      <p:sp>
        <p:nvSpPr>
          <p:cNvPr id="27" name="Rectangle 26"/>
          <p:cNvSpPr/>
          <p:nvPr/>
        </p:nvSpPr>
        <p:spPr>
          <a:xfrm>
            <a:off x="321142" y="6916542"/>
            <a:ext cx="2607799" cy="40884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26" name="Rectangle 25"/>
          <p:cNvSpPr/>
          <p:nvPr/>
        </p:nvSpPr>
        <p:spPr>
          <a:xfrm>
            <a:off x="3648076" y="6915322"/>
            <a:ext cx="2628900" cy="4100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5" name="Text Placeholder 14"/>
          <p:cNvSpPr>
            <a:spLocks noGrp="1"/>
          </p:cNvSpPr>
          <p:nvPr>
            <p:ph type="body" sz="quarter" idx="13"/>
          </p:nvPr>
        </p:nvSpPr>
        <p:spPr>
          <a:xfrm>
            <a:off x="7142163" y="684017"/>
            <a:ext cx="2449512" cy="1262062"/>
          </a:xfrm>
        </p:spPr>
        <p:txBody>
          <a:bodyPr/>
          <a:lstStyle/>
          <a:p>
            <a:r>
              <a:rPr lang="en-US" sz="1600" i="1" dirty="0"/>
              <a:t>Sacramento City Unified School District</a:t>
            </a:r>
          </a:p>
          <a:p>
            <a:r>
              <a:rPr lang="en-US" sz="4800" b="1" dirty="0" smtClean="0"/>
              <a:t>CAC</a:t>
            </a:r>
            <a:r>
              <a:rPr lang="en-US" b="1" dirty="0" smtClean="0"/>
              <a:t>  </a:t>
            </a:r>
            <a:endParaRPr lang="en-US" b="1" dirty="0"/>
          </a:p>
        </p:txBody>
      </p:sp>
      <p:sp>
        <p:nvSpPr>
          <p:cNvPr id="17" name="Text Placeholder 16"/>
          <p:cNvSpPr>
            <a:spLocks noGrp="1"/>
          </p:cNvSpPr>
          <p:nvPr>
            <p:ph type="body" sz="quarter" idx="15"/>
          </p:nvPr>
        </p:nvSpPr>
        <p:spPr>
          <a:xfrm>
            <a:off x="245443" y="4280528"/>
            <a:ext cx="2852395" cy="2582725"/>
          </a:xfrm>
          <a:solidFill>
            <a:schemeClr val="bg1"/>
          </a:solidFill>
        </p:spPr>
        <p:txBody>
          <a:bodyPr/>
          <a:lstStyle/>
          <a:p>
            <a:r>
              <a:rPr lang="es-ES" sz="1400" b="1" u="sng" dirty="0" smtClean="0">
                <a:solidFill>
                  <a:srgbClr val="B52E29"/>
                </a:solidFill>
              </a:rPr>
              <a:t>Correo Electrónico de CAC: </a:t>
            </a:r>
          </a:p>
          <a:p>
            <a:r>
              <a:rPr lang="es-ES" b="1" u="sng" dirty="0" smtClean="0">
                <a:solidFill>
                  <a:schemeClr val="tx1">
                    <a:lumMod val="75000"/>
                  </a:schemeClr>
                </a:solidFill>
              </a:rPr>
              <a:t>cacscusd@gmail.com</a:t>
            </a:r>
          </a:p>
          <a:p>
            <a:endParaRPr lang="en-US" b="1" u="sng" dirty="0">
              <a:solidFill>
                <a:schemeClr val="tx1">
                  <a:lumMod val="75000"/>
                </a:schemeClr>
              </a:solidFill>
            </a:endParaRPr>
          </a:p>
          <a:p>
            <a:r>
              <a:rPr lang="en-US" sz="1400" b="1" u="sng" dirty="0">
                <a:solidFill>
                  <a:srgbClr val="B52E29"/>
                </a:solidFill>
              </a:rPr>
              <a:t>CAC </a:t>
            </a:r>
            <a:r>
              <a:rPr lang="en-US" sz="1400" b="1" u="sng" dirty="0" smtClean="0">
                <a:solidFill>
                  <a:srgbClr val="B52E29"/>
                </a:solidFill>
              </a:rPr>
              <a:t>Facebook: </a:t>
            </a:r>
            <a:endParaRPr lang="en-US" sz="1400" b="1" u="sng" dirty="0">
              <a:solidFill>
                <a:srgbClr val="B52E29"/>
              </a:solidFill>
            </a:endParaRPr>
          </a:p>
          <a:p>
            <a:r>
              <a:rPr lang="en-US" b="1" u="sng" dirty="0" smtClean="0">
                <a:solidFill>
                  <a:schemeClr val="tx1">
                    <a:lumMod val="75000"/>
                  </a:schemeClr>
                </a:solidFill>
                <a:latin typeface="Constantia" charset="0"/>
              </a:rPr>
              <a:t>www.facebook.com/scusdcac</a:t>
            </a:r>
          </a:p>
          <a:p>
            <a:endParaRPr lang="en-US" b="1" i="1" dirty="0" smtClean="0">
              <a:solidFill>
                <a:srgbClr val="0070C0"/>
              </a:solidFill>
              <a:latin typeface="Constantia" charset="0"/>
            </a:endParaRPr>
          </a:p>
          <a:p>
            <a:r>
              <a:rPr lang="es-MX" sz="1400" b="1" u="sng" dirty="0" smtClean="0">
                <a:solidFill>
                  <a:srgbClr val="B52E29"/>
                </a:solidFill>
              </a:rPr>
              <a:t>Dirección Postal </a:t>
            </a:r>
            <a:r>
              <a:rPr lang="en-US" sz="1400" b="1" u="sng" dirty="0" smtClean="0">
                <a:solidFill>
                  <a:srgbClr val="B52E29"/>
                </a:solidFill>
              </a:rPr>
              <a:t>de CAC:</a:t>
            </a:r>
            <a:r>
              <a:rPr lang="en-US" sz="1400" b="1" u="sng" dirty="0">
                <a:solidFill>
                  <a:srgbClr val="B52E29"/>
                </a:solidFill>
              </a:rPr>
              <a:t/>
            </a:r>
            <a:br>
              <a:rPr lang="en-US" sz="1400" b="1" u="sng" dirty="0">
                <a:solidFill>
                  <a:srgbClr val="B52E29"/>
                </a:solidFill>
              </a:rPr>
            </a:br>
            <a:r>
              <a:rPr lang="en-US" b="1" dirty="0">
                <a:solidFill>
                  <a:schemeClr val="tx1">
                    <a:lumMod val="75000"/>
                  </a:schemeClr>
                </a:solidFill>
              </a:rPr>
              <a:t>ATTN: Parent Resource Center-CAC</a:t>
            </a:r>
            <a:br>
              <a:rPr lang="en-US" b="1" dirty="0">
                <a:solidFill>
                  <a:schemeClr val="tx1">
                    <a:lumMod val="75000"/>
                  </a:schemeClr>
                </a:solidFill>
              </a:rPr>
            </a:br>
            <a:r>
              <a:rPr lang="en-US" b="1" dirty="0">
                <a:solidFill>
                  <a:schemeClr val="tx1">
                    <a:lumMod val="75000"/>
                  </a:schemeClr>
                </a:solidFill>
              </a:rPr>
              <a:t>5735 47th Ave, Sacramento, CA 95824</a:t>
            </a:r>
            <a:endParaRPr lang="en-US" b="1" i="1" u="sng" dirty="0">
              <a:solidFill>
                <a:srgbClr val="0070C0"/>
              </a:solidFill>
              <a:latin typeface="Arial" panose="020B0604020202020204" pitchFamily="34" charset="0"/>
              <a:cs typeface="Arial" panose="020B0604020202020204" pitchFamily="34" charset="0"/>
            </a:endParaRPr>
          </a:p>
          <a:p>
            <a:r>
              <a:rPr lang="en-US" b="1" i="1" u="sng" dirty="0">
                <a:solidFill>
                  <a:srgbClr val="0070C0"/>
                </a:solidFill>
                <a:latin typeface="Constantia" charset="0"/>
              </a:rPr>
              <a:t/>
            </a:r>
            <a:br>
              <a:rPr lang="en-US" b="1" i="1" u="sng" dirty="0">
                <a:solidFill>
                  <a:srgbClr val="0070C0"/>
                </a:solidFill>
                <a:latin typeface="Constantia" charset="0"/>
              </a:rPr>
            </a:br>
            <a:r>
              <a:rPr lang="es-MX" sz="1400" b="1" u="sng" dirty="0">
                <a:solidFill>
                  <a:srgbClr val="B52E29"/>
                </a:solidFill>
                <a:latin typeface="Constantia" charset="0"/>
              </a:rPr>
              <a:t>A</a:t>
            </a:r>
            <a:r>
              <a:rPr lang="es-MX" sz="1400" b="1" u="sng" dirty="0" smtClean="0">
                <a:solidFill>
                  <a:srgbClr val="B52E29"/>
                </a:solidFill>
                <a:latin typeface="Constantia" charset="0"/>
              </a:rPr>
              <a:t>nótese para recibir avisos sobre eventos</a:t>
            </a:r>
            <a:r>
              <a:rPr lang="en-US" sz="1400" b="1" u="sng" dirty="0" smtClean="0">
                <a:solidFill>
                  <a:srgbClr val="B52E29"/>
                </a:solidFill>
                <a:latin typeface="Constantia" charset="0"/>
              </a:rPr>
              <a:t>:</a:t>
            </a:r>
            <a:endParaRPr lang="en-US" sz="1400" b="1" u="sng" dirty="0">
              <a:solidFill>
                <a:srgbClr val="B52E29"/>
              </a:solidFill>
              <a:latin typeface="Constantia" charset="0"/>
            </a:endParaRPr>
          </a:p>
          <a:p>
            <a:r>
              <a:rPr lang="en-US" b="1" u="sng" dirty="0">
                <a:solidFill>
                  <a:srgbClr val="0070C0"/>
                </a:solidFill>
                <a:latin typeface="Arial" panose="020B0604020202020204" pitchFamily="34" charset="0"/>
                <a:cs typeface="Arial" panose="020B0604020202020204" pitchFamily="34" charset="0"/>
              </a:rPr>
              <a:t>http://eepurl.com/ETLz5</a:t>
            </a:r>
          </a:p>
          <a:p>
            <a:endParaRPr lang="en-US" b="1" i="1" u="sng" dirty="0" smtClean="0">
              <a:solidFill>
                <a:srgbClr val="0070C0"/>
              </a:solidFill>
              <a:latin typeface="Constantia" charset="0"/>
            </a:endParaRPr>
          </a:p>
        </p:txBody>
      </p:sp>
      <p:sp>
        <p:nvSpPr>
          <p:cNvPr id="21" name="Text Placeholder 20"/>
          <p:cNvSpPr>
            <a:spLocks noGrp="1"/>
          </p:cNvSpPr>
          <p:nvPr>
            <p:ph type="body" sz="quarter" idx="19"/>
          </p:nvPr>
        </p:nvSpPr>
        <p:spPr>
          <a:xfrm>
            <a:off x="460375" y="2029606"/>
            <a:ext cx="2345578" cy="2171157"/>
          </a:xfrm>
          <a:ln/>
        </p:spPr>
        <p:style>
          <a:lnRef idx="2">
            <a:schemeClr val="accent2"/>
          </a:lnRef>
          <a:fillRef idx="1">
            <a:schemeClr val="lt1"/>
          </a:fillRef>
          <a:effectRef idx="0">
            <a:schemeClr val="accent2"/>
          </a:effectRef>
          <a:fontRef idx="minor">
            <a:schemeClr val="dk1"/>
          </a:fontRef>
        </p:style>
        <p:txBody>
          <a:bodyPr/>
          <a:lstStyle/>
          <a:p>
            <a:pPr algn="ctr"/>
            <a:r>
              <a:rPr lang="es-MX" b="1" u="sng" dirty="0" smtClean="0">
                <a:solidFill>
                  <a:schemeClr val="tx2"/>
                </a:solidFill>
              </a:rPr>
              <a:t>Nuestra Visión</a:t>
            </a:r>
            <a:r>
              <a:rPr lang="en-US" b="1" u="sng" dirty="0" smtClean="0">
                <a:solidFill>
                  <a:schemeClr val="tx2"/>
                </a:solidFill>
              </a:rPr>
              <a:t>:</a:t>
            </a:r>
            <a:endParaRPr lang="en-US" b="1" u="sng" dirty="0">
              <a:solidFill>
                <a:schemeClr val="tx2"/>
              </a:solidFill>
            </a:endParaRPr>
          </a:p>
          <a:p>
            <a:pPr algn="ctr"/>
            <a:r>
              <a:rPr lang="es-MX" i="1" dirty="0" smtClean="0">
                <a:solidFill>
                  <a:schemeClr val="tx2"/>
                </a:solidFill>
              </a:rPr>
              <a:t>“Ser una asociación colaborativa continua e inclusiva de padres, estudiantes, personal de SCUSD y la comunidad que promueva el empoderamiento, la educación y la participación utilizando prácticas inclusivas enfocadas en los estudiantes.”</a:t>
            </a:r>
            <a:r>
              <a:rPr lang="en-US" i="1" dirty="0" smtClean="0">
                <a:solidFill>
                  <a:schemeClr val="tx2"/>
                </a:solidFill>
              </a:rPr>
              <a:t> </a:t>
            </a:r>
            <a:endParaRPr lang="en-US" i="1" dirty="0">
              <a:solidFill>
                <a:schemeClr val="tx2"/>
              </a:solidFill>
            </a:endParaRPr>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961829" y="6807832"/>
            <a:ext cx="2743200" cy="461665"/>
          </a:xfrm>
          <a:prstGeom prst="rect">
            <a:avLst/>
          </a:prstGeom>
        </p:spPr>
        <p:txBody>
          <a:bodyPr rtlCol="0">
            <a:spAutoFit/>
          </a:bodyPr>
          <a:lstStyle/>
          <a:p>
            <a:pPr algn="ctr"/>
            <a:r>
              <a:rPr lang="en-US" sz="2400" dirty="0" smtClean="0">
                <a:solidFill>
                  <a:schemeClr val="tx2"/>
                </a:solidFill>
              </a:rPr>
              <a:t>2017-2018</a:t>
            </a:r>
            <a:endParaRPr lang="en-US" sz="2400" dirty="0">
              <a:solidFill>
                <a:schemeClr val="tx2"/>
              </a:solidFill>
            </a:endParaRPr>
          </a:p>
        </p:txBody>
      </p:sp>
      <p:sp>
        <p:nvSpPr>
          <p:cNvPr id="7" name="TextBox 6"/>
          <p:cNvSpPr txBox="1"/>
          <p:nvPr/>
        </p:nvSpPr>
        <p:spPr>
          <a:xfrm>
            <a:off x="3291840" y="842264"/>
            <a:ext cx="3383279" cy="3377848"/>
          </a:xfrm>
          <a:prstGeom prst="rect">
            <a:avLst/>
          </a:prstGeom>
        </p:spPr>
        <p:txBody>
          <a:bodyPr wrap="square" rtlCol="0">
            <a:spAutoFit/>
          </a:bodyPr>
          <a:lstStyle/>
          <a:p>
            <a:pPr algn="ctr"/>
            <a:r>
              <a:rPr lang="es-ES" sz="1400" b="1" u="sng" dirty="0" smtClean="0">
                <a:solidFill>
                  <a:srgbClr val="B52E29"/>
                </a:solidFill>
              </a:rPr>
              <a:t>Comité Ejecutivo del CAC  2017/2018</a:t>
            </a:r>
          </a:p>
          <a:p>
            <a:pPr algn="ctr"/>
            <a:r>
              <a:rPr lang="es-ES" sz="1050" b="1" dirty="0" smtClean="0">
                <a:solidFill>
                  <a:schemeClr val="tx1">
                    <a:lumMod val="75000"/>
                  </a:schemeClr>
                </a:solidFill>
              </a:rPr>
              <a:t>Angie Sutherland - Presidenta: </a:t>
            </a:r>
            <a:r>
              <a:rPr lang="es-ES" sz="1050" dirty="0" smtClean="0">
                <a:solidFill>
                  <a:schemeClr val="tx1">
                    <a:lumMod val="75000"/>
                  </a:schemeClr>
                </a:solidFill>
              </a:rPr>
              <a:t>(916) 862-8091</a:t>
            </a:r>
          </a:p>
          <a:p>
            <a:pPr algn="ctr"/>
            <a:r>
              <a:rPr lang="es-ES" sz="1050" u="sng" dirty="0" smtClean="0">
                <a:solidFill>
                  <a:schemeClr val="tx1">
                    <a:lumMod val="75000"/>
                  </a:schemeClr>
                </a:solidFill>
              </a:rPr>
              <a:t>angiesutherland2@yahoo.com</a:t>
            </a:r>
          </a:p>
          <a:p>
            <a:pPr algn="ctr"/>
            <a:r>
              <a:rPr lang="es-ES" sz="1050" b="1" dirty="0" err="1" smtClean="0">
                <a:solidFill>
                  <a:schemeClr val="tx1">
                    <a:lumMod val="75000"/>
                  </a:schemeClr>
                </a:solidFill>
              </a:rPr>
              <a:t>Angel</a:t>
            </a:r>
            <a:r>
              <a:rPr lang="es-ES" sz="1050" b="1" dirty="0" smtClean="0">
                <a:solidFill>
                  <a:schemeClr val="tx1">
                    <a:lumMod val="75000"/>
                  </a:schemeClr>
                </a:solidFill>
              </a:rPr>
              <a:t> Garcia - Vicepresidenta: </a:t>
            </a:r>
            <a:r>
              <a:rPr lang="es-ES" sz="1050" dirty="0" smtClean="0">
                <a:solidFill>
                  <a:schemeClr val="tx1">
                    <a:lumMod val="75000"/>
                  </a:schemeClr>
                </a:solidFill>
              </a:rPr>
              <a:t>(916) 247-4952</a:t>
            </a:r>
          </a:p>
          <a:p>
            <a:pPr algn="ctr"/>
            <a:r>
              <a:rPr lang="es-ES" sz="1050" u="sng" dirty="0" smtClean="0">
                <a:solidFill>
                  <a:schemeClr val="tx1">
                    <a:lumMod val="75000"/>
                  </a:schemeClr>
                </a:solidFill>
              </a:rPr>
              <a:t>angelmarie1981@Hotmail.com</a:t>
            </a:r>
          </a:p>
          <a:p>
            <a:pPr algn="ctr"/>
            <a:r>
              <a:rPr lang="es-ES" sz="1050" b="1" dirty="0" smtClean="0">
                <a:solidFill>
                  <a:schemeClr val="tx1">
                    <a:lumMod val="75000"/>
                  </a:schemeClr>
                </a:solidFill>
              </a:rPr>
              <a:t>Grace Trujillo – Tesorera (Habla E</a:t>
            </a:r>
            <a:r>
              <a:rPr lang="es-ES" sz="1050" b="1" dirty="0" smtClean="0"/>
              <a:t>spañol</a:t>
            </a:r>
            <a:r>
              <a:rPr lang="es-ES" sz="1050" b="1" dirty="0" smtClean="0">
                <a:solidFill>
                  <a:schemeClr val="tx1">
                    <a:lumMod val="75000"/>
                  </a:schemeClr>
                </a:solidFill>
              </a:rPr>
              <a:t>): </a:t>
            </a:r>
          </a:p>
          <a:p>
            <a:pPr algn="ctr"/>
            <a:r>
              <a:rPr lang="es-ES" sz="1050" dirty="0" smtClean="0">
                <a:solidFill>
                  <a:schemeClr val="tx1">
                    <a:lumMod val="75000"/>
                  </a:schemeClr>
                </a:solidFill>
              </a:rPr>
              <a:t>(916) 833-0466, </a:t>
            </a:r>
            <a:r>
              <a:rPr lang="es-ES" sz="1050" u="sng" dirty="0" smtClean="0">
                <a:solidFill>
                  <a:schemeClr val="tx2"/>
                </a:solidFill>
              </a:rPr>
              <a:t>grace.espindola@yahoo.com</a:t>
            </a:r>
          </a:p>
          <a:p>
            <a:pPr algn="ctr"/>
            <a:r>
              <a:rPr lang="es-ES" sz="1050" b="1" dirty="0" err="1" smtClean="0">
                <a:solidFill>
                  <a:schemeClr val="tx1">
                    <a:lumMod val="75000"/>
                  </a:schemeClr>
                </a:solidFill>
              </a:rPr>
              <a:t>Renee</a:t>
            </a:r>
            <a:r>
              <a:rPr lang="es-ES" sz="1050" b="1" dirty="0" smtClean="0">
                <a:solidFill>
                  <a:schemeClr val="tx1">
                    <a:lumMod val="75000"/>
                  </a:schemeClr>
                </a:solidFill>
              </a:rPr>
              <a:t> </a:t>
            </a:r>
            <a:r>
              <a:rPr lang="es-ES" sz="1050" b="1" dirty="0" err="1" smtClean="0">
                <a:solidFill>
                  <a:schemeClr val="tx1">
                    <a:lumMod val="75000"/>
                  </a:schemeClr>
                </a:solidFill>
              </a:rPr>
              <a:t>Webster</a:t>
            </a:r>
            <a:r>
              <a:rPr lang="es-ES" sz="1050" b="1" dirty="0" smtClean="0">
                <a:solidFill>
                  <a:schemeClr val="tx1">
                    <a:lumMod val="75000"/>
                  </a:schemeClr>
                </a:solidFill>
              </a:rPr>
              <a:t>-Hawkins- Secretaria: </a:t>
            </a:r>
            <a:br>
              <a:rPr lang="es-ES" sz="1050" b="1" dirty="0" smtClean="0">
                <a:solidFill>
                  <a:schemeClr val="tx1">
                    <a:lumMod val="75000"/>
                  </a:schemeClr>
                </a:solidFill>
              </a:rPr>
            </a:br>
            <a:r>
              <a:rPr lang="es-ES" sz="1050" dirty="0" smtClean="0">
                <a:solidFill>
                  <a:schemeClr val="tx1">
                    <a:lumMod val="75000"/>
                  </a:schemeClr>
                </a:solidFill>
              </a:rPr>
              <a:t>(916) 804-1107, </a:t>
            </a:r>
            <a:r>
              <a:rPr lang="es-ES" sz="1050" u="sng" dirty="0" smtClean="0">
                <a:solidFill>
                  <a:schemeClr val="tx1">
                    <a:lumMod val="75000"/>
                  </a:schemeClr>
                </a:solidFill>
              </a:rPr>
              <a:t>mamahawk64@gmail.com</a:t>
            </a:r>
          </a:p>
          <a:p>
            <a:pPr algn="ctr"/>
            <a:r>
              <a:rPr lang="es-ES" sz="1050" b="1" dirty="0" smtClean="0">
                <a:solidFill>
                  <a:schemeClr val="tx1">
                    <a:lumMod val="75000"/>
                  </a:schemeClr>
                </a:solidFill>
              </a:rPr>
              <a:t>Jessica Tavera-</a:t>
            </a:r>
            <a:r>
              <a:rPr lang="es-ES" sz="1050" b="1" dirty="0" err="1" smtClean="0">
                <a:solidFill>
                  <a:schemeClr val="tx1">
                    <a:lumMod val="75000"/>
                  </a:schemeClr>
                </a:solidFill>
              </a:rPr>
              <a:t>Vellines</a:t>
            </a:r>
            <a:r>
              <a:rPr lang="es-ES" sz="1050" b="1" dirty="0" smtClean="0">
                <a:solidFill>
                  <a:schemeClr val="tx1">
                    <a:lumMod val="75000"/>
                  </a:schemeClr>
                </a:solidFill>
              </a:rPr>
              <a:t> – Miembro General:</a:t>
            </a:r>
          </a:p>
          <a:p>
            <a:pPr algn="ctr"/>
            <a:r>
              <a:rPr lang="es-ES" sz="1050" u="sng" dirty="0" smtClean="0">
                <a:solidFill>
                  <a:schemeClr val="tx1">
                    <a:lumMod val="75000"/>
                  </a:schemeClr>
                </a:solidFill>
              </a:rPr>
              <a:t>jtavera.vellines@gmail.com</a:t>
            </a:r>
            <a:br>
              <a:rPr lang="es-ES" sz="1050" u="sng" dirty="0" smtClean="0">
                <a:solidFill>
                  <a:schemeClr val="tx1">
                    <a:lumMod val="75000"/>
                  </a:schemeClr>
                </a:solidFill>
              </a:rPr>
            </a:br>
            <a:r>
              <a:rPr lang="es-ES" sz="1050" b="1" dirty="0" smtClean="0">
                <a:solidFill>
                  <a:schemeClr val="tx1">
                    <a:lumMod val="75000"/>
                  </a:schemeClr>
                </a:solidFill>
              </a:rPr>
              <a:t>Sarah </a:t>
            </a:r>
            <a:r>
              <a:rPr lang="es-ES" sz="1050" b="1" dirty="0" err="1" smtClean="0">
                <a:solidFill>
                  <a:schemeClr val="tx1">
                    <a:lumMod val="75000"/>
                  </a:schemeClr>
                </a:solidFill>
              </a:rPr>
              <a:t>Inman</a:t>
            </a:r>
            <a:r>
              <a:rPr lang="es-ES" sz="1050" b="1" dirty="0" smtClean="0">
                <a:solidFill>
                  <a:schemeClr val="tx1">
                    <a:lumMod val="75000"/>
                  </a:schemeClr>
                </a:solidFill>
              </a:rPr>
              <a:t> - Miembro General :</a:t>
            </a:r>
          </a:p>
          <a:p>
            <a:pPr algn="ctr"/>
            <a:r>
              <a:rPr lang="es-ES" sz="1050" u="sng" dirty="0" smtClean="0">
                <a:solidFill>
                  <a:schemeClr val="tx1">
                    <a:lumMod val="75000"/>
                  </a:schemeClr>
                </a:solidFill>
              </a:rPr>
              <a:t>sarahtelschow@yahoo.com</a:t>
            </a:r>
          </a:p>
          <a:p>
            <a:pPr algn="ctr"/>
            <a:r>
              <a:rPr lang="es-ES" sz="1050" b="1" dirty="0" err="1" smtClean="0">
                <a:solidFill>
                  <a:schemeClr val="tx1">
                    <a:lumMod val="75000"/>
                  </a:schemeClr>
                </a:solidFill>
              </a:rPr>
              <a:t>Kalvir</a:t>
            </a:r>
            <a:r>
              <a:rPr lang="es-ES" sz="1050" b="1" dirty="0" smtClean="0">
                <a:solidFill>
                  <a:schemeClr val="tx1">
                    <a:lumMod val="75000"/>
                  </a:schemeClr>
                </a:solidFill>
              </a:rPr>
              <a:t> </a:t>
            </a:r>
            <a:r>
              <a:rPr lang="es-ES" sz="1050" b="1" dirty="0" err="1" smtClean="0">
                <a:solidFill>
                  <a:schemeClr val="tx1">
                    <a:lumMod val="75000"/>
                  </a:schemeClr>
                </a:solidFill>
              </a:rPr>
              <a:t>Dhesi</a:t>
            </a:r>
            <a:r>
              <a:rPr lang="es-ES" sz="1050" b="1" dirty="0" smtClean="0">
                <a:solidFill>
                  <a:schemeClr val="tx1">
                    <a:lumMod val="75000"/>
                  </a:schemeClr>
                </a:solidFill>
              </a:rPr>
              <a:t> – Miembro General</a:t>
            </a:r>
          </a:p>
          <a:p>
            <a:pPr algn="ctr"/>
            <a:r>
              <a:rPr lang="es-ES" sz="1050" b="1" dirty="0" smtClean="0">
                <a:solidFill>
                  <a:schemeClr val="tx1">
                    <a:lumMod val="75000"/>
                  </a:schemeClr>
                </a:solidFill>
              </a:rPr>
              <a:t>Katy </a:t>
            </a:r>
            <a:r>
              <a:rPr lang="es-ES" sz="1050" b="1" dirty="0" err="1" smtClean="0">
                <a:solidFill>
                  <a:schemeClr val="tx1">
                    <a:lumMod val="75000"/>
                  </a:schemeClr>
                </a:solidFill>
              </a:rPr>
              <a:t>Conner</a:t>
            </a:r>
            <a:r>
              <a:rPr lang="es-ES" sz="1050" b="1" dirty="0" smtClean="0">
                <a:solidFill>
                  <a:schemeClr val="tx1">
                    <a:lumMod val="75000"/>
                  </a:schemeClr>
                </a:solidFill>
              </a:rPr>
              <a:t> – Parlamentaria</a:t>
            </a:r>
          </a:p>
          <a:p>
            <a:pPr algn="ctr"/>
            <a:endParaRPr lang="es-ES" sz="1050" b="1" u="sng" dirty="0" smtClean="0">
              <a:solidFill>
                <a:schemeClr val="tx1">
                  <a:lumMod val="75000"/>
                </a:schemeClr>
              </a:solidFill>
            </a:endParaRPr>
          </a:p>
          <a:p>
            <a:pPr algn="ctr"/>
            <a:r>
              <a:rPr lang="es-ES" sz="1050" b="1" u="sng" dirty="0" smtClean="0">
                <a:solidFill>
                  <a:schemeClr val="tx1">
                    <a:lumMod val="75000"/>
                  </a:schemeClr>
                </a:solidFill>
              </a:rPr>
              <a:t>Subcomités Ad-Hoc del CAC: Presidentas </a:t>
            </a:r>
          </a:p>
          <a:p>
            <a:pPr algn="ctr"/>
            <a:r>
              <a:rPr lang="es-ES" sz="1050" b="1" dirty="0" smtClean="0">
                <a:solidFill>
                  <a:schemeClr val="tx1">
                    <a:lumMod val="75000"/>
                  </a:schemeClr>
                </a:solidFill>
              </a:rPr>
              <a:t>Recursos de Padres: Benita Ayala (916) 284-3577</a:t>
            </a:r>
            <a:br>
              <a:rPr lang="es-ES" sz="1050" b="1" dirty="0" smtClean="0">
                <a:solidFill>
                  <a:schemeClr val="tx1">
                    <a:lumMod val="75000"/>
                  </a:schemeClr>
                </a:solidFill>
              </a:rPr>
            </a:br>
            <a:r>
              <a:rPr lang="es-ES" sz="1050" b="1" dirty="0" smtClean="0">
                <a:solidFill>
                  <a:schemeClr val="tx1">
                    <a:lumMod val="75000"/>
                  </a:schemeClr>
                </a:solidFill>
              </a:rPr>
              <a:t>Resultados Estudiantiles: </a:t>
            </a:r>
            <a:r>
              <a:rPr lang="es-ES" sz="1050" b="1" dirty="0" err="1" smtClean="0">
                <a:solidFill>
                  <a:schemeClr val="tx1">
                    <a:lumMod val="75000"/>
                  </a:schemeClr>
                </a:solidFill>
              </a:rPr>
              <a:t>Renee</a:t>
            </a:r>
            <a:r>
              <a:rPr lang="es-ES" sz="1050" b="1" dirty="0" smtClean="0">
                <a:solidFill>
                  <a:schemeClr val="tx1">
                    <a:lumMod val="75000"/>
                  </a:schemeClr>
                </a:solidFill>
              </a:rPr>
              <a:t> </a:t>
            </a:r>
            <a:r>
              <a:rPr lang="es-ES" sz="1050" b="1" dirty="0" err="1" smtClean="0">
                <a:solidFill>
                  <a:schemeClr val="tx1">
                    <a:lumMod val="75000"/>
                  </a:schemeClr>
                </a:solidFill>
              </a:rPr>
              <a:t>Webster</a:t>
            </a:r>
            <a:r>
              <a:rPr lang="es-ES" sz="1050" b="1" dirty="0" smtClean="0">
                <a:solidFill>
                  <a:schemeClr val="tx1">
                    <a:lumMod val="75000"/>
                  </a:schemeClr>
                </a:solidFill>
              </a:rPr>
              <a:t>-Hawkins</a:t>
            </a:r>
          </a:p>
          <a:p>
            <a:pPr algn="ctr"/>
            <a:endParaRPr lang="en-US" sz="1050" b="1" dirty="0">
              <a:solidFill>
                <a:schemeClr val="tx1">
                  <a:lumMod val="75000"/>
                </a:schemeClr>
              </a:solidFill>
            </a:endParaRPr>
          </a:p>
        </p:txBody>
      </p:sp>
      <p:sp>
        <p:nvSpPr>
          <p:cNvPr id="12" name="TextBox 11"/>
          <p:cNvSpPr txBox="1"/>
          <p:nvPr/>
        </p:nvSpPr>
        <p:spPr>
          <a:xfrm>
            <a:off x="3455141" y="4127765"/>
            <a:ext cx="3048000" cy="2731517"/>
          </a:xfrm>
          <a:prstGeom prst="rect">
            <a:avLst/>
          </a:prstGeom>
        </p:spPr>
        <p:txBody>
          <a:bodyPr wrap="square" rtlCol="0">
            <a:spAutoFit/>
          </a:bodyPr>
          <a:lstStyle/>
          <a:p>
            <a:pPr algn="ctr"/>
            <a:r>
              <a:rPr lang="es-ES" sz="1400" b="1" u="sng" dirty="0" smtClean="0">
                <a:solidFill>
                  <a:srgbClr val="B52E29"/>
                </a:solidFill>
                <a:latin typeface="Constantia" charset="0"/>
              </a:rPr>
              <a:t>Contactos del Distrito</a:t>
            </a:r>
          </a:p>
          <a:p>
            <a:pPr algn="ctr"/>
            <a:r>
              <a:rPr lang="es-ES" sz="1050" b="1" u="sng" dirty="0" smtClean="0">
                <a:latin typeface="Constantia" charset="0"/>
              </a:rPr>
              <a:t>Directora de Educación Especial/SELPA</a:t>
            </a:r>
            <a:br>
              <a:rPr lang="es-ES" sz="1050" b="1" u="sng" dirty="0" smtClean="0">
                <a:latin typeface="Constantia" charset="0"/>
              </a:rPr>
            </a:br>
            <a:r>
              <a:rPr lang="es-ES" sz="1050" b="1" dirty="0" smtClean="0">
                <a:latin typeface="Constantia" charset="0"/>
              </a:rPr>
              <a:t>Becky Bryant </a:t>
            </a:r>
            <a:r>
              <a:rPr lang="es-ES" sz="1050" dirty="0" smtClean="0">
                <a:latin typeface="Constantia" charset="0"/>
              </a:rPr>
              <a:t>(916) 643-9163</a:t>
            </a:r>
          </a:p>
          <a:p>
            <a:pPr algn="ctr"/>
            <a:r>
              <a:rPr lang="es-ES" sz="1050" b="1" u="sng" dirty="0" smtClean="0">
                <a:latin typeface="Constantia" charset="0"/>
              </a:rPr>
              <a:t>Supervisores de Educación Especial:</a:t>
            </a:r>
          </a:p>
          <a:p>
            <a:pPr algn="ctr"/>
            <a:r>
              <a:rPr lang="es-ES" sz="1050" b="1" dirty="0" err="1" smtClean="0">
                <a:latin typeface="Constantia" charset="0"/>
              </a:rPr>
              <a:t>Kathryn</a:t>
            </a:r>
            <a:r>
              <a:rPr lang="es-ES" sz="1050" b="1" dirty="0" smtClean="0">
                <a:latin typeface="Constantia" charset="0"/>
              </a:rPr>
              <a:t> Brown </a:t>
            </a:r>
            <a:r>
              <a:rPr lang="es-ES" sz="1050" dirty="0" smtClean="0"/>
              <a:t>(916) 643-2131</a:t>
            </a:r>
            <a:endParaRPr lang="es-ES" sz="1050" b="1" dirty="0" smtClean="0">
              <a:latin typeface="Constantia" charset="0"/>
            </a:endParaRPr>
          </a:p>
          <a:p>
            <a:pPr algn="ctr"/>
            <a:r>
              <a:rPr lang="es-ES" sz="1050" b="1" dirty="0" smtClean="0">
                <a:latin typeface="Constantia" charset="0"/>
              </a:rPr>
              <a:t>Lynne Ruvalcaba - </a:t>
            </a:r>
            <a:r>
              <a:rPr lang="es-ES" sz="1050" dirty="0" smtClean="0"/>
              <a:t>(916) 643-9122</a:t>
            </a:r>
          </a:p>
          <a:p>
            <a:pPr algn="ctr"/>
            <a:r>
              <a:rPr lang="es-ES" sz="1050" b="1" dirty="0" smtClean="0">
                <a:latin typeface="Constantia" charset="0"/>
              </a:rPr>
              <a:t>Michael </a:t>
            </a:r>
            <a:r>
              <a:rPr lang="es-ES" sz="1050" b="1" dirty="0" err="1" smtClean="0">
                <a:latin typeface="Constantia" charset="0"/>
              </a:rPr>
              <a:t>Kast</a:t>
            </a:r>
            <a:r>
              <a:rPr lang="es-ES" sz="1050" b="1" dirty="0" smtClean="0">
                <a:latin typeface="Constantia" charset="0"/>
              </a:rPr>
              <a:t> - </a:t>
            </a:r>
            <a:r>
              <a:rPr lang="es-ES" sz="1050" dirty="0" smtClean="0"/>
              <a:t>(916) 643-9122</a:t>
            </a:r>
          </a:p>
          <a:p>
            <a:pPr algn="ctr"/>
            <a:r>
              <a:rPr lang="es-ES" sz="1050" b="1" u="sng" dirty="0" smtClean="0">
                <a:latin typeface="Constantia" charset="0"/>
              </a:rPr>
              <a:t>www.scusd.edu/special-education</a:t>
            </a:r>
          </a:p>
          <a:p>
            <a:pPr algn="ctr"/>
            <a:r>
              <a:rPr lang="es-ES" sz="1050" b="1" u="sng" dirty="0" smtClean="0">
                <a:latin typeface="Constantia" charset="0"/>
              </a:rPr>
              <a:t/>
            </a:r>
            <a:br>
              <a:rPr lang="es-ES" sz="1050" b="1" u="sng" dirty="0" smtClean="0">
                <a:latin typeface="Constantia" charset="0"/>
              </a:rPr>
            </a:br>
            <a:r>
              <a:rPr lang="es-ES" sz="1050" b="1" u="sng" dirty="0" smtClean="0">
                <a:latin typeface="Constantia" charset="0"/>
              </a:rPr>
              <a:t>Superintendente:</a:t>
            </a:r>
          </a:p>
          <a:p>
            <a:pPr algn="ctr"/>
            <a:r>
              <a:rPr lang="es-ES" sz="1050" b="1" dirty="0" smtClean="0">
                <a:latin typeface="Constantia" charset="0"/>
              </a:rPr>
              <a:t>Jorge Aguilar </a:t>
            </a:r>
            <a:r>
              <a:rPr lang="es-ES" sz="1050" dirty="0" smtClean="0">
                <a:latin typeface="Constantia" charset="0"/>
              </a:rPr>
              <a:t>(916) 643-9000</a:t>
            </a:r>
          </a:p>
          <a:p>
            <a:pPr algn="ctr"/>
            <a:r>
              <a:rPr lang="es-ES" sz="1050" b="1" u="sng" dirty="0" smtClean="0">
                <a:latin typeface="Constantia" charset="0"/>
              </a:rPr>
              <a:t>www.scusd.edu/superintendent</a:t>
            </a:r>
          </a:p>
          <a:p>
            <a:pPr algn="ctr"/>
            <a:endParaRPr lang="es-ES" sz="1050" b="1" u="sng" dirty="0" smtClean="0">
              <a:latin typeface="Constantia" charset="0"/>
            </a:endParaRPr>
          </a:p>
          <a:p>
            <a:pPr algn="ctr"/>
            <a:r>
              <a:rPr lang="es-ES" sz="1050" b="1" u="sng" dirty="0" smtClean="0">
                <a:latin typeface="Constantia" charset="0"/>
              </a:rPr>
              <a:t>Junta Directiva de Educación:</a:t>
            </a:r>
          </a:p>
          <a:p>
            <a:pPr algn="ctr"/>
            <a:r>
              <a:rPr lang="es-ES" sz="1050" b="1" u="sng" dirty="0" smtClean="0">
                <a:latin typeface="Constantia" charset="0"/>
              </a:rPr>
              <a:t>www.scusd.edu/board-meetings</a:t>
            </a:r>
          </a:p>
          <a:p>
            <a:pPr algn="ctr"/>
            <a:endParaRPr lang="en-US" sz="1050" b="1" dirty="0">
              <a:latin typeface="Constantia" charset="0"/>
            </a:endParaRPr>
          </a:p>
        </p:txBody>
      </p:sp>
      <p:sp>
        <p:nvSpPr>
          <p:cNvPr id="2" name="AutoShape 2" descr="data:image/jpeg;base64,/9j/4AAQSkZJRgABAQAAAQABAAD/2wBDAAkGBwgHBgkIBwgKCgkLDRYPDQwMDRsUFRAWIB0iIiAdHx8kKDQsJCYxJx8fLT0tMTU3Ojo6Iys/RD84QzQ5Ojf/2wBDAQoKCg0MDRoPDxo3JR8lNzc3Nzc3Nzc3Nzc3Nzc3Nzc3Nzc3Nzc3Nzc3Nzc3Nzc3Nzc3Nzc3Nzc3Nzc3Nzc3Nzf/wAARCAAeAB4DASIAAhEBAxEB/8QAGAABAQEBAQAAAAAAAAAAAAAABQYEAgf/xAAwEAACAAUDAgQCCwAAAAAAAAABAgADBAURBhIhB0ETMVGyFZEiRFNhYmNzdIGi0f/EABYBAQEBAAAAAAAAAAAAAAAAAAQDBf/EABwRAAIDAAMBAAAAAAAAAAAAAAECAAMRBBITof/aAAwDAQACEQMRAD8Ar9SXmoFymyhMZVRyqqCQAAceXqcHmCPi1T9s3zP+wTq2vnydR1qDayidMwCPxmOtN1VBWV5l3qcKam8Nm3h8fS4wPI/fGwiAVg5BMSWyXFBZLtU0yT5lYkneoYI25iAfLPPEaNIXKfUTZ9NMYzAgJGWPBBwcZ7HI4jfqYWtrbKW61jUtKXXa6vt3HBwPI9sn+IkumFQ8+7VgYgy1lvtAHbeuD8oHvpUzEfJbOrgCS2sFzqSuP50z3tBSpxHquodELc656qmnoniNudXU8N3II9fSDl6czh9Zp/7w2nl0hACZF6nLEibOqAzpuj/cp7GgjpOu241P6Le5IXr9I3W4SRKrLqs6WpyquWIBxjML6W02liExjMWZUOoXIXCquc4Hfk8kmCtbWnHNYOmVCsbO2T//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142" y="4943476"/>
            <a:ext cx="374725" cy="400050"/>
          </a:xfrm>
          <a:prstGeom prst="rect">
            <a:avLst/>
          </a:prstGeom>
        </p:spPr>
      </p:pic>
      <p:sp>
        <p:nvSpPr>
          <p:cNvPr id="24" name="TextBox 23"/>
          <p:cNvSpPr txBox="1"/>
          <p:nvPr/>
        </p:nvSpPr>
        <p:spPr>
          <a:xfrm>
            <a:off x="751017" y="366263"/>
            <a:ext cx="1837765" cy="369332"/>
          </a:xfrm>
          <a:prstGeom prst="rect">
            <a:avLst/>
          </a:prstGeom>
          <a:solidFill>
            <a:srgbClr val="0070C0"/>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smtClean="0"/>
              <a:t>SCUSD CAC</a:t>
            </a:r>
            <a:endParaRPr lang="en-US" dirty="0"/>
          </a:p>
        </p:txBody>
      </p:sp>
      <p:sp>
        <p:nvSpPr>
          <p:cNvPr id="25" name="TextBox 24"/>
          <p:cNvSpPr txBox="1"/>
          <p:nvPr/>
        </p:nvSpPr>
        <p:spPr>
          <a:xfrm>
            <a:off x="4060261" y="361380"/>
            <a:ext cx="1837765" cy="369332"/>
          </a:xfrm>
          <a:prstGeom prst="rect">
            <a:avLst/>
          </a:prstGeom>
          <a:solidFill>
            <a:schemeClr val="accent1"/>
          </a:solidFill>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smtClean="0"/>
              <a:t>SCUSD CAC</a:t>
            </a:r>
            <a:endParaRPr lang="en-US" dirty="0"/>
          </a:p>
        </p:txBody>
      </p:sp>
      <p:sp>
        <p:nvSpPr>
          <p:cNvPr id="18" name="TextBox 17"/>
          <p:cNvSpPr txBox="1"/>
          <p:nvPr/>
        </p:nvSpPr>
        <p:spPr>
          <a:xfrm>
            <a:off x="-133349" y="6915323"/>
            <a:ext cx="3038476" cy="338554"/>
          </a:xfrm>
          <a:prstGeom prst="rect">
            <a:avLst/>
          </a:prstGeom>
          <a:noFill/>
        </p:spPr>
        <p:txBody>
          <a:bodyPr wrap="square" rtlCol="0">
            <a:spAutoFit/>
          </a:bodyPr>
          <a:lstStyle/>
          <a:p>
            <a:pPr algn="r"/>
            <a:r>
              <a:rPr lang="es-ES" sz="1600" dirty="0" smtClean="0">
                <a:solidFill>
                  <a:schemeClr val="tx2"/>
                </a:solidFill>
              </a:rPr>
              <a:t>Estamos aquí para ayudarle</a:t>
            </a:r>
            <a:endParaRPr lang="es-ES" sz="1600" dirty="0">
              <a:solidFill>
                <a:schemeClr val="tx2"/>
              </a:solidFill>
            </a:endParaRPr>
          </a:p>
        </p:txBody>
      </p:sp>
      <p:sp>
        <p:nvSpPr>
          <p:cNvPr id="30" name="Text Placeholder 19"/>
          <p:cNvSpPr txBox="1">
            <a:spLocks/>
          </p:cNvSpPr>
          <p:nvPr/>
        </p:nvSpPr>
        <p:spPr>
          <a:xfrm>
            <a:off x="3648075" y="6875816"/>
            <a:ext cx="2705099" cy="393681"/>
          </a:xfrm>
          <a:prstGeom prst="rect">
            <a:avLst/>
          </a:prstGeom>
        </p:spPr>
        <p:txBody>
          <a:bodyPr vert="horz" lIns="91440" tIns="45720" rIns="91440" bIns="45720" rtlCol="0" anchor="ctr">
            <a:noAutofit/>
          </a:bodyPr>
          <a:lstStyle>
            <a:lvl1pPr marL="0" indent="0" algn="ctr" defTabSz="1005840" rtl="0" eaLnBrk="1" latinLnBrk="0" hangingPunct="1">
              <a:lnSpc>
                <a:spcPct val="100000"/>
              </a:lnSpc>
              <a:spcBef>
                <a:spcPts val="0"/>
              </a:spcBef>
              <a:buFont typeface="Arial" panose="020B0604020202020204" pitchFamily="34" charset="0"/>
              <a:buNone/>
              <a:defRPr sz="1100" kern="1200">
                <a:solidFill>
                  <a:schemeClr val="bg1"/>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en-US" sz="1600" b="1" dirty="0" smtClean="0">
                <a:solidFill>
                  <a:schemeClr val="tx2"/>
                </a:solidFill>
              </a:rPr>
              <a:t>www.cacscusd.org</a:t>
            </a:r>
            <a:endParaRPr lang="en-US" sz="1600" b="1" dirty="0">
              <a:solidFill>
                <a:schemeClr val="tx2"/>
              </a:solidFill>
            </a:endParaRPr>
          </a:p>
        </p:txBody>
      </p:sp>
      <p:sp>
        <p:nvSpPr>
          <p:cNvPr id="29" name="TextBox 28"/>
          <p:cNvSpPr txBox="1"/>
          <p:nvPr/>
        </p:nvSpPr>
        <p:spPr>
          <a:xfrm>
            <a:off x="7706757" y="7325383"/>
            <a:ext cx="1320008"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2017.07.20-v.6</a:t>
            </a:r>
            <a:endParaRPr lang="en-US" sz="1100"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064" y="872037"/>
            <a:ext cx="1691934" cy="1047585"/>
          </a:xfrm>
          <a:prstGeom prst="rect">
            <a:avLst/>
          </a:prstGeom>
        </p:spPr>
      </p:pic>
      <p:sp>
        <p:nvSpPr>
          <p:cNvPr id="19" name="Rectangle 18"/>
          <p:cNvSpPr/>
          <p:nvPr/>
        </p:nvSpPr>
        <p:spPr>
          <a:xfrm>
            <a:off x="6898919" y="2093202"/>
            <a:ext cx="2876611" cy="584775"/>
          </a:xfrm>
          <a:prstGeom prst="rect">
            <a:avLst/>
          </a:prstGeom>
        </p:spPr>
        <p:txBody>
          <a:bodyPr wrap="square">
            <a:spAutoFit/>
          </a:bodyPr>
          <a:lstStyle/>
          <a:p>
            <a:pPr algn="ctr"/>
            <a:r>
              <a:rPr lang="es-MX" sz="1600" b="1" i="1" dirty="0" smtClean="0">
                <a:solidFill>
                  <a:srgbClr val="B52E29"/>
                </a:solidFill>
              </a:rPr>
              <a:t>Comité Asesor Comunitario para Educación Especial</a:t>
            </a:r>
            <a:endParaRPr lang="es-MX" sz="1600" b="1" i="1" dirty="0">
              <a:solidFill>
                <a:srgbClr val="B52E29"/>
              </a:solidFill>
            </a:endParaRPr>
          </a:p>
        </p:txBody>
      </p:sp>
      <p:pic>
        <p:nvPicPr>
          <p:cNvPr id="4" name="Picture 3"/>
          <p:cNvPicPr>
            <a:picLocks noChangeAspect="1"/>
          </p:cNvPicPr>
          <p:nvPr/>
        </p:nvPicPr>
        <p:blipFill rotWithShape="1">
          <a:blip r:embed="rId5" cstate="print">
            <a:extLst>
              <a:ext uri="{28A0092B-C50C-407E-A947-70E740481C1C}">
                <a14:useLocalDpi xmlns:a14="http://schemas.microsoft.com/office/drawing/2010/main" val="0"/>
              </a:ext>
            </a:extLst>
          </a:blip>
          <a:srcRect l="31745" t="18058" r="30387" b="23035"/>
          <a:stretch/>
        </p:blipFill>
        <p:spPr>
          <a:xfrm rot="5400000">
            <a:off x="6989168" y="4370056"/>
            <a:ext cx="1581542" cy="1383845"/>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b="33985"/>
          <a:stretch/>
        </p:blipFill>
        <p:spPr>
          <a:xfrm>
            <a:off x="7088017" y="2945616"/>
            <a:ext cx="1371885" cy="1334912"/>
          </a:xfrm>
          <a:prstGeom prst="rect">
            <a:avLst/>
          </a:prstGeom>
        </p:spPr>
      </p:pic>
      <p:sp>
        <p:nvSpPr>
          <p:cNvPr id="8" name="TextBox 7"/>
          <p:cNvSpPr txBox="1"/>
          <p:nvPr/>
        </p:nvSpPr>
        <p:spPr>
          <a:xfrm>
            <a:off x="6857675" y="6037939"/>
            <a:ext cx="2847354" cy="646331"/>
          </a:xfrm>
          <a:prstGeom prst="rect">
            <a:avLst/>
          </a:prstGeom>
          <a:noFill/>
        </p:spPr>
        <p:txBody>
          <a:bodyPr wrap="square" rtlCol="0">
            <a:spAutoFit/>
          </a:bodyPr>
          <a:lstStyle/>
          <a:p>
            <a:pPr algn="ctr"/>
            <a:r>
              <a:rPr lang="es-MX" sz="1200" b="1" dirty="0" smtClean="0">
                <a:solidFill>
                  <a:srgbClr val="002060"/>
                </a:solidFill>
              </a:rPr>
              <a:t>Envíe sus preguntas/preocupaciones sobre CAC a</a:t>
            </a:r>
            <a:r>
              <a:rPr lang="en-US" sz="1200" b="1" dirty="0" smtClean="0">
                <a:solidFill>
                  <a:srgbClr val="002060"/>
                </a:solidFill>
              </a:rPr>
              <a:t>: </a:t>
            </a:r>
            <a:r>
              <a:rPr lang="en-US" sz="1200" b="1" dirty="0" smtClean="0">
                <a:solidFill>
                  <a:srgbClr val="C00000"/>
                </a:solidFill>
              </a:rPr>
              <a:t/>
            </a:r>
            <a:br>
              <a:rPr lang="en-US" sz="1200" b="1" dirty="0" smtClean="0">
                <a:solidFill>
                  <a:srgbClr val="C00000"/>
                </a:solidFill>
              </a:rPr>
            </a:br>
            <a:r>
              <a:rPr lang="en-US" sz="1200" b="1" u="sng" dirty="0">
                <a:solidFill>
                  <a:srgbClr val="0070C0"/>
                </a:solidFill>
              </a:rPr>
              <a:t>cacscusd@gmail.com</a:t>
            </a:r>
          </a:p>
        </p:txBody>
      </p:sp>
      <p:pic>
        <p:nvPicPr>
          <p:cNvPr id="5" name="Picture 4"/>
          <p:cNvPicPr>
            <a:picLocks noChangeAspect="1"/>
          </p:cNvPicPr>
          <p:nvPr/>
        </p:nvPicPr>
        <p:blipFill rotWithShape="1">
          <a:blip r:embed="rId7">
            <a:extLst>
              <a:ext uri="{28A0092B-C50C-407E-A947-70E740481C1C}">
                <a14:useLocalDpi xmlns:a14="http://schemas.microsoft.com/office/drawing/2010/main" val="0"/>
              </a:ext>
            </a:extLst>
          </a:blip>
          <a:srcRect l="15409" t="32567" r="35112" b="32129"/>
          <a:stretch/>
        </p:blipFill>
        <p:spPr>
          <a:xfrm rot="5400000">
            <a:off x="7581244" y="3832952"/>
            <a:ext cx="2922672" cy="1175657"/>
          </a:xfrm>
          <a:prstGeom prst="rect">
            <a:avLst/>
          </a:prstGeom>
        </p:spPr>
      </p:pic>
      <p:sp>
        <p:nvSpPr>
          <p:cNvPr id="9" name="Rectangle 8"/>
          <p:cNvSpPr/>
          <p:nvPr/>
        </p:nvSpPr>
        <p:spPr>
          <a:xfrm>
            <a:off x="7088015" y="2946243"/>
            <a:ext cx="2542394" cy="2922673"/>
          </a:xfrm>
          <a:prstGeom prst="rect">
            <a:avLst/>
          </a:prstGeom>
          <a:noFill/>
          <a:ln w="31750"/>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ectangle 62"/>
          <p:cNvSpPr/>
          <p:nvPr/>
        </p:nvSpPr>
        <p:spPr>
          <a:xfrm>
            <a:off x="7191245" y="6865209"/>
            <a:ext cx="2444261" cy="647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p:cNvSpPr/>
          <p:nvPr/>
        </p:nvSpPr>
        <p:spPr>
          <a:xfrm>
            <a:off x="447770" y="6801504"/>
            <a:ext cx="2444261" cy="7260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Rectangle 4"/>
          <p:cNvSpPr/>
          <p:nvPr/>
        </p:nvSpPr>
        <p:spPr>
          <a:xfrm>
            <a:off x="3801036" y="6865209"/>
            <a:ext cx="2545978" cy="539638"/>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4" name="Text Placeholder 3"/>
          <p:cNvSpPr>
            <a:spLocks noGrp="1"/>
          </p:cNvSpPr>
          <p:nvPr>
            <p:ph type="body" sz="quarter" idx="20"/>
          </p:nvPr>
        </p:nvSpPr>
        <p:spPr>
          <a:xfrm>
            <a:off x="450223" y="665674"/>
            <a:ext cx="2427448" cy="372551"/>
          </a:xfrm>
        </p:spPr>
        <p:txBody>
          <a:bodyPr/>
          <a:lstStyle/>
          <a:p>
            <a:pPr algn="ctr"/>
            <a:r>
              <a:rPr lang="es-MX" dirty="0" smtClean="0"/>
              <a:t>Talleres</a:t>
            </a:r>
            <a:r>
              <a:rPr lang="en-US" dirty="0" smtClean="0"/>
              <a:t>:</a:t>
            </a:r>
            <a:endParaRPr lang="en-US" dirty="0"/>
          </a:p>
        </p:txBody>
      </p:sp>
      <p:sp>
        <p:nvSpPr>
          <p:cNvPr id="28" name="Text Placeholder 27"/>
          <p:cNvSpPr>
            <a:spLocks noGrp="1"/>
          </p:cNvSpPr>
          <p:nvPr>
            <p:ph type="body" sz="quarter" idx="21"/>
          </p:nvPr>
        </p:nvSpPr>
        <p:spPr>
          <a:xfrm>
            <a:off x="3883025" y="578781"/>
            <a:ext cx="2404930" cy="4136650"/>
          </a:xfrm>
        </p:spPr>
        <p:txBody>
          <a:bodyPr/>
          <a:lstStyle/>
          <a:p>
            <a:pPr lvl="0" algn="ctr">
              <a:lnSpc>
                <a:spcPct val="100000"/>
              </a:lnSpc>
            </a:pPr>
            <a:r>
              <a:rPr lang="es-ES" sz="1200" b="1" dirty="0">
                <a:solidFill>
                  <a:srgbClr val="595959">
                    <a:lumMod val="75000"/>
                  </a:srgbClr>
                </a:solidFill>
              </a:rPr>
              <a:t>¿Qué es el CAC?</a:t>
            </a:r>
            <a:r>
              <a:rPr lang="es-ES" sz="1400" b="1" dirty="0">
                <a:solidFill>
                  <a:srgbClr val="595959">
                    <a:lumMod val="75000"/>
                  </a:srgbClr>
                </a:solidFill>
              </a:rPr>
              <a:t/>
            </a:r>
            <a:br>
              <a:rPr lang="es-ES" sz="1400" b="1" dirty="0">
                <a:solidFill>
                  <a:srgbClr val="595959">
                    <a:lumMod val="75000"/>
                  </a:srgbClr>
                </a:solidFill>
              </a:rPr>
            </a:br>
            <a:r>
              <a:rPr lang="es-ES" sz="950" dirty="0">
                <a:solidFill>
                  <a:srgbClr val="595959">
                    <a:lumMod val="75000"/>
                  </a:srgbClr>
                </a:solidFill>
                <a:latin typeface="Constantia" charset="0"/>
              </a:rPr>
              <a:t>El comité CAC ha sido establecido por el Código de Educación de California[EC 56190-56194] y ha sido diseñado con el espíritu e intención legislativa de establecer un foro local para la participación activa de los padres en la educación especial. Los miembros del CAC tienen la oportunidad de participar en las decisiones concernientes a las políticas de educación especial como un grupo asesor para el Área del Plan Local de Educación Especial (SELPA) y la Junta </a:t>
            </a:r>
            <a:r>
              <a:rPr lang="es-ES" sz="950" dirty="0" smtClean="0">
                <a:solidFill>
                  <a:srgbClr val="595959">
                    <a:lumMod val="75000"/>
                  </a:srgbClr>
                </a:solidFill>
                <a:latin typeface="Constantia" charset="0"/>
              </a:rPr>
              <a:t>Directiva del </a:t>
            </a:r>
            <a:r>
              <a:rPr lang="es-ES" sz="950" dirty="0">
                <a:solidFill>
                  <a:srgbClr val="595959">
                    <a:lumMod val="75000"/>
                  </a:srgbClr>
                </a:solidFill>
                <a:latin typeface="Constantia" charset="0"/>
              </a:rPr>
              <a:t>Distrito Escolar Unificado de la Ciudad de Sacramento (SCUSD</a:t>
            </a:r>
            <a:r>
              <a:rPr lang="es-ES" sz="950" dirty="0" smtClean="0">
                <a:solidFill>
                  <a:srgbClr val="595959">
                    <a:lumMod val="75000"/>
                  </a:srgbClr>
                </a:solidFill>
                <a:latin typeface="Constantia" charset="0"/>
              </a:rPr>
              <a:t>). </a:t>
            </a:r>
            <a:endParaRPr lang="es-ES" sz="950" dirty="0">
              <a:solidFill>
                <a:srgbClr val="595959">
                  <a:lumMod val="75000"/>
                </a:srgbClr>
              </a:solidFill>
              <a:latin typeface="Constantia" charset="0"/>
            </a:endParaRPr>
          </a:p>
          <a:p>
            <a:pPr lvl="0" algn="ctr">
              <a:lnSpc>
                <a:spcPct val="100000"/>
              </a:lnSpc>
            </a:pPr>
            <a:r>
              <a:rPr lang="es-ES" sz="1200" b="1" dirty="0">
                <a:solidFill>
                  <a:srgbClr val="595959">
                    <a:lumMod val="75000"/>
                  </a:srgbClr>
                </a:solidFill>
              </a:rPr>
              <a:t>Responsabilidades del CAC:</a:t>
            </a:r>
            <a:r>
              <a:rPr lang="es-ES" sz="1400" b="1" dirty="0">
                <a:solidFill>
                  <a:srgbClr val="595959">
                    <a:lumMod val="75000"/>
                  </a:srgbClr>
                </a:solidFill>
              </a:rPr>
              <a:t/>
            </a:r>
            <a:br>
              <a:rPr lang="es-ES" sz="1400" b="1" dirty="0">
                <a:solidFill>
                  <a:srgbClr val="595959">
                    <a:lumMod val="75000"/>
                  </a:srgbClr>
                </a:solidFill>
              </a:rPr>
            </a:br>
            <a:r>
              <a:rPr lang="es-ES" sz="900" dirty="0" smtClean="0">
                <a:solidFill>
                  <a:srgbClr val="595959">
                    <a:lumMod val="75000"/>
                  </a:srgbClr>
                </a:solidFill>
                <a:latin typeface="Constantia" charset="0"/>
              </a:rPr>
              <a:t>El </a:t>
            </a:r>
            <a:r>
              <a:rPr lang="es-ES" sz="900" dirty="0">
                <a:solidFill>
                  <a:srgbClr val="595959">
                    <a:lumMod val="75000"/>
                  </a:srgbClr>
                </a:solidFill>
                <a:latin typeface="Constantia" charset="0"/>
              </a:rPr>
              <a:t>CAC brinda recursos y capacitaciones a los padres, docentes y el público; promueve la participación de los padres, estudiantes y maestros; aporta sugerencias para la elaboración del Plan Local de educación especial; brinda asesoramiento para el SELPA y la Junta Directiva; brinda actividades de apoyo en nombre de personas que tienen necesidades </a:t>
            </a:r>
            <a:r>
              <a:rPr lang="es-ES" sz="900" dirty="0" smtClean="0">
                <a:solidFill>
                  <a:srgbClr val="595959">
                    <a:lumMod val="75000"/>
                  </a:srgbClr>
                </a:solidFill>
                <a:latin typeface="Constantia" charset="0"/>
              </a:rPr>
              <a:t>especiales; ¡y </a:t>
            </a:r>
            <a:r>
              <a:rPr lang="es-ES" sz="900" dirty="0">
                <a:solidFill>
                  <a:srgbClr val="595959">
                    <a:lumMod val="75000"/>
                  </a:srgbClr>
                </a:solidFill>
                <a:latin typeface="Constantia" charset="0"/>
              </a:rPr>
              <a:t>MÁS!</a:t>
            </a:r>
          </a:p>
        </p:txBody>
      </p:sp>
      <p:sp>
        <p:nvSpPr>
          <p:cNvPr id="68" name="Text Placeholder 67"/>
          <p:cNvSpPr>
            <a:spLocks noGrp="1"/>
          </p:cNvSpPr>
          <p:nvPr>
            <p:ph type="body" sz="quarter" idx="28"/>
          </p:nvPr>
        </p:nvSpPr>
        <p:spPr>
          <a:xfrm>
            <a:off x="7129747" y="732001"/>
            <a:ext cx="2552133" cy="287174"/>
          </a:xfrm>
        </p:spPr>
        <p:txBody>
          <a:bodyPr/>
          <a:lstStyle/>
          <a:p>
            <a:pPr algn="ctr"/>
            <a:r>
              <a:rPr lang="es-ES_tradnl" sz="1800" dirty="0" smtClean="0">
                <a:solidFill>
                  <a:schemeClr val="accent6">
                    <a:lumMod val="50000"/>
                  </a:schemeClr>
                </a:solidFill>
              </a:rPr>
              <a:t>Reuniones Generales</a:t>
            </a:r>
            <a:r>
              <a:rPr lang="es-ES_tradnl" sz="2000" dirty="0" smtClean="0">
                <a:solidFill>
                  <a:schemeClr val="accent6">
                    <a:lumMod val="50000"/>
                  </a:schemeClr>
                </a:solidFill>
              </a:rPr>
              <a:t>:</a:t>
            </a:r>
            <a:endParaRPr lang="es-ES_tradnl" sz="2000" dirty="0">
              <a:solidFill>
                <a:schemeClr val="accent6">
                  <a:lumMod val="50000"/>
                </a:schemeClr>
              </a:solidFill>
            </a:endParaRPr>
          </a:p>
        </p:txBody>
      </p:sp>
      <p:sp>
        <p:nvSpPr>
          <p:cNvPr id="42" name="Text Placeholder 41"/>
          <p:cNvSpPr>
            <a:spLocks noGrp="1"/>
          </p:cNvSpPr>
          <p:nvPr>
            <p:ph type="body" sz="quarter" idx="31"/>
          </p:nvPr>
        </p:nvSpPr>
        <p:spPr>
          <a:xfrm>
            <a:off x="84147" y="933451"/>
            <a:ext cx="3299133" cy="4781549"/>
          </a:xfrm>
        </p:spPr>
        <p:txBody>
          <a:bodyPr/>
          <a:lstStyle/>
          <a:p>
            <a:pPr marL="0" indent="0">
              <a:buNone/>
            </a:pPr>
            <a:r>
              <a:rPr lang="es-ES" sz="1100" b="1" dirty="0" smtClean="0">
                <a:solidFill>
                  <a:schemeClr val="tx1">
                    <a:lumMod val="75000"/>
                  </a:schemeClr>
                </a:solidFill>
                <a:latin typeface="Constantia" charset="0"/>
              </a:rPr>
              <a:t>Los talleres son de 6:30-8:30 p.m., los días martes. </a:t>
            </a:r>
            <a:r>
              <a:rPr lang="es-ES" sz="1000" b="1" dirty="0" smtClean="0">
                <a:solidFill>
                  <a:srgbClr val="B52E29"/>
                </a:solidFill>
                <a:latin typeface="Constantia" charset="0"/>
              </a:rPr>
              <a:t>Se proveerá cuidado de niños de 2 años o mayores. Habrá intérpretes disponibles en español*</a:t>
            </a:r>
            <a:r>
              <a:rPr lang="es-ES" sz="1000" dirty="0" smtClean="0">
                <a:solidFill>
                  <a:schemeClr val="tx1">
                    <a:lumMod val="75000"/>
                  </a:schemeClr>
                </a:solidFill>
                <a:latin typeface="Constantia" charset="0"/>
              </a:rPr>
              <a:t>. </a:t>
            </a:r>
            <a:r>
              <a:rPr lang="es-ES" sz="1000" i="1" dirty="0" smtClean="0">
                <a:solidFill>
                  <a:schemeClr val="tx1">
                    <a:lumMod val="75000"/>
                  </a:schemeClr>
                </a:solidFill>
                <a:latin typeface="Constantia" charset="0"/>
              </a:rPr>
              <a:t>Las fechas/horas/lugares/temas de las reuniones pueden cambiar.</a:t>
            </a:r>
          </a:p>
          <a:p>
            <a:pPr marL="0" indent="0">
              <a:buNone/>
            </a:pPr>
            <a:r>
              <a:rPr lang="en-US" sz="1100" b="1" dirty="0">
                <a:solidFill>
                  <a:schemeClr val="tx2"/>
                </a:solidFill>
                <a:latin typeface="Constantia" charset="0"/>
              </a:rPr>
              <a:t>9/19/17</a:t>
            </a:r>
            <a:r>
              <a:rPr lang="en-US" sz="1100" dirty="0">
                <a:solidFill>
                  <a:schemeClr val="tx2"/>
                </a:solidFill>
                <a:latin typeface="Constantia" charset="0"/>
              </a:rPr>
              <a:t> </a:t>
            </a:r>
            <a:r>
              <a:rPr lang="en-US" sz="1100" dirty="0" smtClean="0">
                <a:solidFill>
                  <a:schemeClr val="tx2"/>
                </a:solidFill>
                <a:latin typeface="Constantia" charset="0"/>
              </a:rPr>
              <a:t>–</a:t>
            </a:r>
            <a:r>
              <a:rPr lang="es-ES" sz="1100" b="1" dirty="0" smtClean="0">
                <a:solidFill>
                  <a:schemeClr val="accent3">
                    <a:lumMod val="50000"/>
                  </a:schemeClr>
                </a:solidFill>
                <a:latin typeface="Constantia" charset="0"/>
              </a:rPr>
              <a:t>Mejores Prácticas para Crear un Ambiente </a:t>
            </a:r>
            <a:r>
              <a:rPr lang="es-ES" sz="1100" b="1" dirty="0">
                <a:solidFill>
                  <a:schemeClr val="accent3">
                    <a:lumMod val="50000"/>
                  </a:schemeClr>
                </a:solidFill>
                <a:latin typeface="Constantia" charset="0"/>
              </a:rPr>
              <a:t>I</a:t>
            </a:r>
            <a:r>
              <a:rPr lang="es-ES" sz="1100" b="1" dirty="0" smtClean="0">
                <a:solidFill>
                  <a:schemeClr val="accent3">
                    <a:lumMod val="50000"/>
                  </a:schemeClr>
                </a:solidFill>
                <a:latin typeface="Constantia" charset="0"/>
              </a:rPr>
              <a:t>nclusivo para los Estudiantes con Discapacidades </a:t>
            </a:r>
            <a:r>
              <a:rPr lang="es-ES" sz="1000" i="1" dirty="0" smtClean="0">
                <a:solidFill>
                  <a:schemeClr val="tx2"/>
                </a:solidFill>
                <a:latin typeface="Constantia" charset="0"/>
              </a:rPr>
              <a:t>Foro de los Directores </a:t>
            </a:r>
            <a:r>
              <a:rPr lang="es-ES" sz="1000" b="1" dirty="0" smtClean="0">
                <a:solidFill>
                  <a:srgbClr val="B52E29"/>
                </a:solidFill>
                <a:latin typeface="Constantia" charset="0"/>
              </a:rPr>
              <a:t>* </a:t>
            </a:r>
            <a:endParaRPr lang="es-ES" sz="1000" i="1" dirty="0" smtClean="0">
              <a:solidFill>
                <a:schemeClr val="tx2"/>
              </a:solidFill>
              <a:latin typeface="Constantia" charset="0"/>
            </a:endParaRPr>
          </a:p>
          <a:p>
            <a:pPr marL="0" indent="0">
              <a:buNone/>
            </a:pPr>
            <a:r>
              <a:rPr lang="es-ES" sz="1100" b="1" dirty="0" smtClean="0">
                <a:solidFill>
                  <a:schemeClr val="tx2"/>
                </a:solidFill>
                <a:latin typeface="Constantia" charset="0"/>
              </a:rPr>
              <a:t>10/17/17</a:t>
            </a:r>
            <a:r>
              <a:rPr lang="es-ES" sz="1100" dirty="0" smtClean="0">
                <a:solidFill>
                  <a:schemeClr val="tx2"/>
                </a:solidFill>
                <a:latin typeface="Constantia" charset="0"/>
              </a:rPr>
              <a:t> – </a:t>
            </a:r>
            <a:r>
              <a:rPr lang="es-ES" sz="1100" b="1" dirty="0" smtClean="0">
                <a:solidFill>
                  <a:schemeClr val="accent3">
                    <a:lumMod val="50000"/>
                  </a:schemeClr>
                </a:solidFill>
                <a:latin typeface="Constantia" charset="0"/>
              </a:rPr>
              <a:t>Implementación de la Política para la Dislexia</a:t>
            </a:r>
            <a:r>
              <a:rPr lang="es-ES" sz="1100" b="1" dirty="0" smtClean="0">
                <a:solidFill>
                  <a:schemeClr val="accent6">
                    <a:lumMod val="50000"/>
                  </a:schemeClr>
                </a:solidFill>
                <a:latin typeface="Constantia" charset="0"/>
              </a:rPr>
              <a:t/>
            </a:r>
            <a:br>
              <a:rPr lang="es-ES" sz="1100" b="1" dirty="0" smtClean="0">
                <a:solidFill>
                  <a:schemeClr val="accent6">
                    <a:lumMod val="50000"/>
                  </a:schemeClr>
                </a:solidFill>
                <a:latin typeface="Constantia" charset="0"/>
              </a:rPr>
            </a:br>
            <a:r>
              <a:rPr lang="es-ES" sz="1000" i="1" dirty="0" smtClean="0">
                <a:solidFill>
                  <a:schemeClr val="tx1">
                    <a:lumMod val="75000"/>
                  </a:schemeClr>
                </a:solidFill>
                <a:latin typeface="Constantia" charset="0"/>
              </a:rPr>
              <a:t>Directrices e Implementación Estatal en SCUSD </a:t>
            </a:r>
            <a:r>
              <a:rPr lang="es-ES" sz="1000" b="1" dirty="0" smtClean="0">
                <a:solidFill>
                  <a:srgbClr val="B52E29"/>
                </a:solidFill>
                <a:latin typeface="Constantia" charset="0"/>
              </a:rPr>
              <a:t>* </a:t>
            </a:r>
            <a:endParaRPr lang="es-ES" sz="1000" i="1" dirty="0" smtClean="0">
              <a:solidFill>
                <a:schemeClr val="tx1">
                  <a:lumMod val="75000"/>
                </a:schemeClr>
              </a:solidFill>
              <a:latin typeface="Constantia" charset="0"/>
            </a:endParaRPr>
          </a:p>
          <a:p>
            <a:pPr marL="0" indent="0">
              <a:buNone/>
            </a:pPr>
            <a:r>
              <a:rPr lang="es-ES" sz="1100" b="1" dirty="0" smtClean="0">
                <a:solidFill>
                  <a:schemeClr val="tx2"/>
                </a:solidFill>
                <a:latin typeface="Constantia" charset="0"/>
              </a:rPr>
              <a:t>12/2/17 (Sábado) – </a:t>
            </a:r>
            <a:r>
              <a:rPr lang="es-ES" sz="1100" b="1" dirty="0" smtClean="0">
                <a:solidFill>
                  <a:schemeClr val="accent3">
                    <a:lumMod val="50000"/>
                  </a:schemeClr>
                </a:solidFill>
                <a:latin typeface="Constantia" charset="0"/>
              </a:rPr>
              <a:t>Día Nacional de la Educación Especial </a:t>
            </a:r>
            <a:r>
              <a:rPr lang="es-ES" sz="1000" i="1" dirty="0" smtClean="0">
                <a:solidFill>
                  <a:schemeClr val="tx2"/>
                </a:solidFill>
                <a:latin typeface="Constantia" charset="0"/>
              </a:rPr>
              <a:t>(Celebración del aniversario de IDEA con el CAC… contáctenos para recibir información sobre las actividades)</a:t>
            </a:r>
          </a:p>
          <a:p>
            <a:pPr marL="0" indent="0">
              <a:buNone/>
            </a:pPr>
            <a:r>
              <a:rPr lang="es-ES" sz="1100" b="1" dirty="0" smtClean="0">
                <a:solidFill>
                  <a:schemeClr val="tx2"/>
                </a:solidFill>
                <a:latin typeface="Constantia" charset="0"/>
              </a:rPr>
              <a:t>2/20/18</a:t>
            </a:r>
            <a:r>
              <a:rPr lang="es-ES" sz="1100" dirty="0" smtClean="0">
                <a:solidFill>
                  <a:schemeClr val="tx2"/>
                </a:solidFill>
                <a:latin typeface="Constantia" charset="0"/>
              </a:rPr>
              <a:t> – </a:t>
            </a:r>
            <a:r>
              <a:rPr lang="es-ES" sz="1100" b="1" dirty="0" smtClean="0">
                <a:solidFill>
                  <a:schemeClr val="accent3">
                    <a:lumMod val="50000"/>
                  </a:schemeClr>
                </a:solidFill>
                <a:latin typeface="Constantia" charset="0"/>
              </a:rPr>
              <a:t>Planificación de la Transición Integral para Estudiantes con Discapacidades </a:t>
            </a:r>
            <a:r>
              <a:rPr lang="es-ES" sz="1000" i="1" dirty="0" smtClean="0">
                <a:solidFill>
                  <a:schemeClr val="tx1">
                    <a:lumMod val="75000"/>
                  </a:schemeClr>
                </a:solidFill>
                <a:latin typeface="Constantia" charset="0"/>
              </a:rPr>
              <a:t>Un proceso de planificación oportuna y completa es esencial para la preparación universitaria, profesional y para la vida </a:t>
            </a:r>
            <a:r>
              <a:rPr lang="es-ES" sz="1000" b="1" dirty="0" smtClean="0">
                <a:solidFill>
                  <a:srgbClr val="B52E29"/>
                </a:solidFill>
                <a:latin typeface="Constantia" charset="0"/>
              </a:rPr>
              <a:t>* </a:t>
            </a:r>
            <a:endParaRPr lang="es-ES" sz="1000" i="1" dirty="0" smtClean="0">
              <a:solidFill>
                <a:schemeClr val="tx1">
                  <a:lumMod val="75000"/>
                </a:schemeClr>
              </a:solidFill>
              <a:latin typeface="Constantia" charset="0"/>
            </a:endParaRPr>
          </a:p>
          <a:p>
            <a:pPr marL="0" indent="0">
              <a:buNone/>
            </a:pPr>
            <a:r>
              <a:rPr lang="es-ES" sz="1100" b="1" dirty="0" smtClean="0">
                <a:solidFill>
                  <a:schemeClr val="tx2"/>
                </a:solidFill>
                <a:latin typeface="Constantia" charset="0"/>
              </a:rPr>
              <a:t>Primavera (A determinar)–</a:t>
            </a:r>
            <a:r>
              <a:rPr lang="es-ES" sz="1100" dirty="0" smtClean="0">
                <a:solidFill>
                  <a:schemeClr val="tx2"/>
                </a:solidFill>
                <a:latin typeface="Constantia" charset="0"/>
              </a:rPr>
              <a:t> </a:t>
            </a:r>
            <a:r>
              <a:rPr lang="es-ES" sz="1100" b="1" dirty="0" smtClean="0">
                <a:solidFill>
                  <a:schemeClr val="accent3">
                    <a:lumMod val="50000"/>
                  </a:schemeClr>
                </a:solidFill>
                <a:latin typeface="Constantia" charset="0"/>
              </a:rPr>
              <a:t>Conferencia de Padres de la Región 3 </a:t>
            </a:r>
            <a:r>
              <a:rPr lang="es-ES" sz="1000" i="1" dirty="0" smtClean="0">
                <a:solidFill>
                  <a:schemeClr val="tx1">
                    <a:lumMod val="75000"/>
                  </a:schemeClr>
                </a:solidFill>
                <a:latin typeface="Constantia" charset="0"/>
              </a:rPr>
              <a:t>(Preinscripción (916) 643-9122)</a:t>
            </a:r>
          </a:p>
          <a:p>
            <a:pPr marL="0" indent="0">
              <a:spcBef>
                <a:spcPts val="0"/>
              </a:spcBef>
              <a:buNone/>
            </a:pPr>
            <a:endParaRPr lang="es-ES" sz="1000" b="1" dirty="0" smtClean="0">
              <a:solidFill>
                <a:schemeClr val="tx1">
                  <a:lumMod val="75000"/>
                </a:schemeClr>
              </a:solidFill>
              <a:latin typeface="Constantia" charset="0"/>
            </a:endParaRPr>
          </a:p>
          <a:p>
            <a:pPr marL="0" indent="0">
              <a:spcBef>
                <a:spcPts val="0"/>
              </a:spcBef>
              <a:buNone/>
            </a:pPr>
            <a:r>
              <a:rPr lang="es-ES" sz="1000" b="1" dirty="0" smtClean="0">
                <a:solidFill>
                  <a:schemeClr val="tx1">
                    <a:lumMod val="75000"/>
                  </a:schemeClr>
                </a:solidFill>
                <a:latin typeface="Constantia" charset="0"/>
              </a:rPr>
              <a:t>CAC también desea colaborar con otras organizaciones para brindar y promover recursos y capacitaciones de padres. Contáctenos a: </a:t>
            </a:r>
            <a:r>
              <a:rPr lang="es-ES" sz="1000" b="1" u="sng" dirty="0" smtClean="0">
                <a:solidFill>
                  <a:schemeClr val="tx1">
                    <a:lumMod val="75000"/>
                  </a:schemeClr>
                </a:solidFill>
                <a:latin typeface="Constantia" charset="0"/>
              </a:rPr>
              <a:t>cacscsusd@gmail.com.</a:t>
            </a:r>
            <a:endParaRPr lang="es-ES" sz="1000" i="1" dirty="0" smtClean="0">
              <a:solidFill>
                <a:schemeClr val="tx1">
                  <a:lumMod val="75000"/>
                </a:schemeClr>
              </a:solidFill>
              <a:latin typeface="Constantia" charset="0"/>
            </a:endParaRPr>
          </a:p>
          <a:p>
            <a:pPr marL="0" indent="0">
              <a:buNone/>
            </a:pPr>
            <a:endParaRPr lang="en-US" sz="1000" i="1" dirty="0" smtClean="0">
              <a:solidFill>
                <a:schemeClr val="tx1">
                  <a:lumMod val="75000"/>
                </a:schemeClr>
              </a:solidFill>
              <a:latin typeface="Constantia" charset="0"/>
            </a:endParaRPr>
          </a:p>
          <a:p>
            <a:pPr marL="0" indent="0">
              <a:buNone/>
            </a:pPr>
            <a:r>
              <a:rPr lang="en-US" sz="1000" b="1" u="sng" dirty="0">
                <a:solidFill>
                  <a:schemeClr val="tx1">
                    <a:lumMod val="75000"/>
                  </a:schemeClr>
                </a:solidFill>
                <a:latin typeface="Constantia" charset="0"/>
              </a:rPr>
              <a:t/>
            </a:r>
            <a:br>
              <a:rPr lang="en-US" sz="1000" b="1" u="sng" dirty="0">
                <a:solidFill>
                  <a:schemeClr val="tx1">
                    <a:lumMod val="75000"/>
                  </a:schemeClr>
                </a:solidFill>
                <a:latin typeface="Constantia" charset="0"/>
              </a:rPr>
            </a:br>
            <a:endParaRPr lang="en-US" sz="1050" dirty="0">
              <a:latin typeface="Constantia" charset="0"/>
            </a:endParaRPr>
          </a:p>
        </p:txBody>
      </p:sp>
      <p:sp>
        <p:nvSpPr>
          <p:cNvPr id="92" name="Text Placeholder 91"/>
          <p:cNvSpPr>
            <a:spLocks noGrp="1"/>
          </p:cNvSpPr>
          <p:nvPr>
            <p:ph type="body" sz="quarter" idx="33"/>
          </p:nvPr>
        </p:nvSpPr>
        <p:spPr>
          <a:xfrm>
            <a:off x="6838949" y="969991"/>
            <a:ext cx="3133725" cy="5832418"/>
          </a:xfrm>
        </p:spPr>
        <p:txBody>
          <a:bodyPr/>
          <a:lstStyle/>
          <a:p>
            <a:pPr marL="0" lvl="0" indent="0">
              <a:buNone/>
            </a:pPr>
            <a:r>
              <a:rPr lang="es-ES" sz="1100" b="1" dirty="0" smtClean="0">
                <a:solidFill>
                  <a:schemeClr val="tx1">
                    <a:lumMod val="75000"/>
                  </a:schemeClr>
                </a:solidFill>
                <a:latin typeface="Constantia" charset="0"/>
              </a:rPr>
              <a:t>Las reuniones son </a:t>
            </a:r>
            <a:r>
              <a:rPr lang="es-ES" sz="1100" b="1" dirty="0">
                <a:solidFill>
                  <a:schemeClr val="tx1">
                    <a:lumMod val="75000"/>
                  </a:schemeClr>
                </a:solidFill>
                <a:latin typeface="Constantia" charset="0"/>
              </a:rPr>
              <a:t>de 6:30-8:30 p.m., los días martes. </a:t>
            </a:r>
            <a:r>
              <a:rPr lang="es-ES" sz="1000" b="1" dirty="0">
                <a:solidFill>
                  <a:srgbClr val="B52E29"/>
                </a:solidFill>
                <a:latin typeface="Constantia" charset="0"/>
              </a:rPr>
              <a:t>Se proveerá cuidado de niños de 2 años o mayores. Habrá intérpretes disponibles en </a:t>
            </a:r>
            <a:r>
              <a:rPr lang="es-ES" sz="1000" b="1" dirty="0" smtClean="0">
                <a:solidFill>
                  <a:srgbClr val="B52E29"/>
                </a:solidFill>
                <a:latin typeface="Constantia" charset="0"/>
              </a:rPr>
              <a:t>español*</a:t>
            </a:r>
            <a:r>
              <a:rPr lang="es-ES" sz="1000" dirty="0" smtClean="0">
                <a:solidFill>
                  <a:schemeClr val="tx1">
                    <a:lumMod val="75000"/>
                  </a:schemeClr>
                </a:solidFill>
                <a:latin typeface="Constantia" charset="0"/>
              </a:rPr>
              <a:t>. </a:t>
            </a:r>
            <a:r>
              <a:rPr lang="es-ES" sz="1000" i="1" dirty="0" smtClean="0">
                <a:solidFill>
                  <a:schemeClr val="tx1">
                    <a:lumMod val="75000"/>
                  </a:schemeClr>
                </a:solidFill>
                <a:latin typeface="Constantia" charset="0"/>
              </a:rPr>
              <a:t>Las </a:t>
            </a:r>
            <a:r>
              <a:rPr lang="es-ES" sz="1000" i="1" dirty="0">
                <a:solidFill>
                  <a:schemeClr val="tx1">
                    <a:lumMod val="75000"/>
                  </a:schemeClr>
                </a:solidFill>
                <a:latin typeface="Constantia" charset="0"/>
              </a:rPr>
              <a:t>fechas/horas/lugares/temas de las reuniones pueden </a:t>
            </a:r>
            <a:r>
              <a:rPr lang="es-ES" sz="1000" i="1" dirty="0" smtClean="0">
                <a:solidFill>
                  <a:schemeClr val="tx1">
                    <a:lumMod val="75000"/>
                  </a:schemeClr>
                </a:solidFill>
                <a:latin typeface="Constantia" charset="0"/>
              </a:rPr>
              <a:t>cambiar. </a:t>
            </a:r>
            <a:r>
              <a:rPr lang="es-MX" sz="1000" b="1" dirty="0" smtClean="0">
                <a:solidFill>
                  <a:srgbClr val="0070C0"/>
                </a:solidFill>
              </a:rPr>
              <a:t>Si tiene alguna duda específica que quiera discutir con la Directora, los Supervisores de Educación Especial u otros padres miembros del CAC, por favor llegue a las 6:00pm, no necesita hacer cita.</a:t>
            </a:r>
            <a:r>
              <a:rPr lang="es-MX" b="1" i="1" dirty="0" smtClean="0">
                <a:solidFill>
                  <a:srgbClr val="0070C0"/>
                </a:solidFill>
              </a:rPr>
              <a:t> </a:t>
            </a:r>
            <a:r>
              <a:rPr lang="es-MX" sz="1000" b="1" dirty="0" smtClean="0">
                <a:solidFill>
                  <a:srgbClr val="0070C0"/>
                </a:solidFill>
              </a:rPr>
              <a:t>Temas especiales pueden ser agregados además de los temas de las reuniones generales</a:t>
            </a:r>
            <a:r>
              <a:rPr lang="en-US" sz="1000" b="1" dirty="0" smtClean="0">
                <a:solidFill>
                  <a:srgbClr val="0070C0"/>
                </a:solidFill>
              </a:rPr>
              <a:t>:</a:t>
            </a:r>
            <a:r>
              <a:rPr lang="en-US" sz="1000" b="1" dirty="0" smtClean="0">
                <a:solidFill>
                  <a:schemeClr val="tx1">
                    <a:lumMod val="75000"/>
                  </a:schemeClr>
                </a:solidFill>
              </a:rPr>
              <a:t/>
            </a:r>
            <a:br>
              <a:rPr lang="en-US" sz="1000" b="1" dirty="0" smtClean="0">
                <a:solidFill>
                  <a:schemeClr val="tx1">
                    <a:lumMod val="75000"/>
                  </a:schemeClr>
                </a:solidFill>
              </a:rPr>
            </a:br>
            <a:r>
              <a:rPr lang="es-ES" sz="1100" b="1" dirty="0" smtClean="0">
                <a:solidFill>
                  <a:srgbClr val="000000"/>
                </a:solidFill>
                <a:latin typeface="Constantia" charset="0"/>
              </a:rPr>
              <a:t>8/22/17</a:t>
            </a:r>
            <a:r>
              <a:rPr lang="es-ES" dirty="0" smtClean="0">
                <a:solidFill>
                  <a:srgbClr val="000000"/>
                </a:solidFill>
                <a:latin typeface="Constantia" charset="0"/>
              </a:rPr>
              <a:t> </a:t>
            </a:r>
            <a:r>
              <a:rPr lang="es-ES" sz="1100" dirty="0" smtClean="0">
                <a:solidFill>
                  <a:srgbClr val="000000"/>
                </a:solidFill>
                <a:latin typeface="Constantia" charset="0"/>
              </a:rPr>
              <a:t>– </a:t>
            </a:r>
            <a:r>
              <a:rPr lang="es-ES" sz="1100" b="1" dirty="0" smtClean="0">
                <a:solidFill>
                  <a:srgbClr val="966F0D"/>
                </a:solidFill>
                <a:latin typeface="Constantia" charset="0"/>
              </a:rPr>
              <a:t>Conozca al nuevo Superintendente de SCUSD, Jorge A. Aguilar</a:t>
            </a:r>
          </a:p>
          <a:p>
            <a:pPr marL="0" lvl="0" indent="0">
              <a:buNone/>
            </a:pPr>
            <a:r>
              <a:rPr lang="en-US" sz="1100" b="1" dirty="0" smtClean="0">
                <a:solidFill>
                  <a:srgbClr val="000000"/>
                </a:solidFill>
                <a:latin typeface="Constantia" charset="0"/>
              </a:rPr>
              <a:t>9/26/17 </a:t>
            </a:r>
            <a:r>
              <a:rPr lang="es-ES_tradnl" sz="1100" b="1" dirty="0" smtClean="0">
                <a:solidFill>
                  <a:srgbClr val="000000"/>
                </a:solidFill>
                <a:latin typeface="Constantia" charset="0"/>
              </a:rPr>
              <a:t>– </a:t>
            </a:r>
            <a:r>
              <a:rPr lang="es-ES_tradnl" sz="1100" b="1" dirty="0" smtClean="0">
                <a:solidFill>
                  <a:srgbClr val="966F0D"/>
                </a:solidFill>
                <a:latin typeface="Constantia" charset="0"/>
              </a:rPr>
              <a:t>Recepción y Bienvenida  </a:t>
            </a:r>
            <a:r>
              <a:rPr lang="es-ES_tradnl" sz="1000" i="1" dirty="0" smtClean="0">
                <a:solidFill>
                  <a:srgbClr val="000000"/>
                </a:solidFill>
                <a:latin typeface="Constantia" charset="0"/>
              </a:rPr>
              <a:t>Reunión Social con el Personal de Educación Especial y del Distrito, Padres y Miembros Comunitarios</a:t>
            </a:r>
            <a:r>
              <a:rPr lang="es-ES_tradnl" sz="1000" b="1" dirty="0" smtClean="0">
                <a:solidFill>
                  <a:srgbClr val="B52E29"/>
                </a:solidFill>
                <a:latin typeface="Constantia" charset="0"/>
              </a:rPr>
              <a:t>* </a:t>
            </a:r>
            <a:endParaRPr lang="es-ES_tradnl" sz="1000" i="1" dirty="0" smtClean="0">
              <a:solidFill>
                <a:srgbClr val="000000"/>
              </a:solidFill>
              <a:latin typeface="Constantia" charset="0"/>
            </a:endParaRPr>
          </a:p>
          <a:p>
            <a:pPr marL="0" lvl="0" indent="0">
              <a:buNone/>
            </a:pPr>
            <a:r>
              <a:rPr lang="es-ES_tradnl" sz="1100" b="1" dirty="0" smtClean="0">
                <a:solidFill>
                  <a:srgbClr val="000000"/>
                </a:solidFill>
                <a:latin typeface="Constantia" charset="0"/>
              </a:rPr>
              <a:t>10/24/17</a:t>
            </a:r>
            <a:r>
              <a:rPr lang="es-ES_tradnl" sz="1000" dirty="0" smtClean="0">
                <a:solidFill>
                  <a:srgbClr val="000000"/>
                </a:solidFill>
                <a:latin typeface="Constantia" charset="0"/>
              </a:rPr>
              <a:t> </a:t>
            </a:r>
            <a:r>
              <a:rPr lang="es-ES_tradnl" sz="1100" dirty="0" smtClean="0">
                <a:solidFill>
                  <a:srgbClr val="000000"/>
                </a:solidFill>
                <a:latin typeface="Constantia" charset="0"/>
              </a:rPr>
              <a:t>– </a:t>
            </a:r>
            <a:r>
              <a:rPr lang="es-ES_tradnl" sz="1100" b="1" dirty="0" smtClean="0">
                <a:solidFill>
                  <a:srgbClr val="966F0D"/>
                </a:solidFill>
                <a:latin typeface="Constantia" charset="0"/>
              </a:rPr>
              <a:t>Discusión de Mesa Redonda del Plan Estratégico de Educación Especial</a:t>
            </a:r>
            <a:r>
              <a:rPr lang="es-ES_tradnl" sz="1000" b="1" dirty="0" smtClean="0">
                <a:solidFill>
                  <a:srgbClr val="B52E29"/>
                </a:solidFill>
                <a:latin typeface="Constantia" charset="0"/>
              </a:rPr>
              <a:t>* </a:t>
            </a:r>
            <a:endParaRPr lang="es-ES_tradnl" sz="1000" i="1" dirty="0" smtClean="0">
              <a:solidFill>
                <a:srgbClr val="966F0D"/>
              </a:solidFill>
              <a:latin typeface="Constantia" charset="0"/>
            </a:endParaRPr>
          </a:p>
          <a:p>
            <a:pPr marL="0" lvl="0" indent="0">
              <a:buNone/>
            </a:pPr>
            <a:r>
              <a:rPr lang="es-ES_tradnl" sz="1100" b="1" dirty="0" smtClean="0">
                <a:solidFill>
                  <a:srgbClr val="000000"/>
                </a:solidFill>
                <a:latin typeface="Constantia" charset="0"/>
              </a:rPr>
              <a:t>11/28/17 – </a:t>
            </a:r>
            <a:r>
              <a:rPr lang="es-ES_tradnl" sz="1100" b="1" dirty="0" smtClean="0">
                <a:solidFill>
                  <a:srgbClr val="F0C456">
                    <a:lumMod val="50000"/>
                  </a:srgbClr>
                </a:solidFill>
                <a:latin typeface="Constantia" charset="0"/>
              </a:rPr>
              <a:t>Concientización de la Salud Mental</a:t>
            </a:r>
          </a:p>
          <a:p>
            <a:pPr marL="0" lvl="0" indent="0">
              <a:buNone/>
            </a:pPr>
            <a:r>
              <a:rPr lang="es-ES_tradnl" sz="1100" b="1" dirty="0" smtClean="0">
                <a:solidFill>
                  <a:srgbClr val="000000"/>
                </a:solidFill>
                <a:latin typeface="Constantia" charset="0"/>
              </a:rPr>
              <a:t>1/23/18</a:t>
            </a:r>
            <a:r>
              <a:rPr lang="es-ES_tradnl" sz="1100" dirty="0" smtClean="0">
                <a:solidFill>
                  <a:srgbClr val="000000"/>
                </a:solidFill>
                <a:latin typeface="Constantia" charset="0"/>
              </a:rPr>
              <a:t> – </a:t>
            </a:r>
            <a:r>
              <a:rPr lang="es-ES_tradnl" sz="1100" b="1" dirty="0" smtClean="0">
                <a:solidFill>
                  <a:srgbClr val="F0C456">
                    <a:lumMod val="50000"/>
                  </a:srgbClr>
                </a:solidFill>
                <a:latin typeface="Constantia" charset="0"/>
              </a:rPr>
              <a:t>Vida Independiente y Empoderamiento  </a:t>
            </a:r>
            <a:r>
              <a:rPr lang="es-ES_tradnl" sz="1000" i="1" dirty="0" smtClean="0">
                <a:solidFill>
                  <a:srgbClr val="000000"/>
                </a:solidFill>
                <a:latin typeface="Constantia" charset="0"/>
              </a:rPr>
              <a:t>Día </a:t>
            </a:r>
            <a:r>
              <a:rPr lang="es-ES_tradnl" sz="1000" i="1" dirty="0">
                <a:solidFill>
                  <a:srgbClr val="000000"/>
                </a:solidFill>
                <a:latin typeface="Constantia" charset="0"/>
              </a:rPr>
              <a:t>de Ed Roberts </a:t>
            </a:r>
            <a:r>
              <a:rPr lang="es-ES_tradnl" sz="1000" b="1" dirty="0" smtClean="0">
                <a:solidFill>
                  <a:srgbClr val="B52E29"/>
                </a:solidFill>
                <a:latin typeface="Constantia" charset="0"/>
              </a:rPr>
              <a:t>*  </a:t>
            </a:r>
            <a:r>
              <a:rPr lang="es-ES_tradnl" sz="1000" i="1" dirty="0" smtClean="0">
                <a:solidFill>
                  <a:srgbClr val="000000"/>
                </a:solidFill>
                <a:latin typeface="Constantia" charset="0"/>
              </a:rPr>
              <a:t>                                                                              </a:t>
            </a:r>
          </a:p>
          <a:p>
            <a:pPr marL="0" lvl="0" indent="0">
              <a:buNone/>
            </a:pPr>
            <a:r>
              <a:rPr lang="es-ES_tradnl" sz="1100" b="1" dirty="0" smtClean="0">
                <a:solidFill>
                  <a:srgbClr val="000000"/>
                </a:solidFill>
                <a:latin typeface="Constantia" charset="0"/>
              </a:rPr>
              <a:t>2/27/18</a:t>
            </a:r>
            <a:r>
              <a:rPr lang="es-ES_tradnl" sz="1100" dirty="0" smtClean="0">
                <a:solidFill>
                  <a:srgbClr val="000000"/>
                </a:solidFill>
                <a:latin typeface="Constantia" charset="0"/>
              </a:rPr>
              <a:t> – </a:t>
            </a:r>
            <a:r>
              <a:rPr lang="es-ES_tradnl" sz="1100" b="1" dirty="0" smtClean="0">
                <a:solidFill>
                  <a:srgbClr val="F0C456">
                    <a:lumMod val="50000"/>
                  </a:srgbClr>
                </a:solidFill>
                <a:latin typeface="Constantia" charset="0"/>
              </a:rPr>
              <a:t>Temas – A determinar </a:t>
            </a:r>
            <a:r>
              <a:rPr lang="es-ES_tradnl" sz="1000" b="1" dirty="0" smtClean="0">
                <a:solidFill>
                  <a:srgbClr val="B52E29"/>
                </a:solidFill>
                <a:latin typeface="Constantia" charset="0"/>
              </a:rPr>
              <a:t>* </a:t>
            </a:r>
            <a:endParaRPr lang="es-ES_tradnl" sz="1000" i="1" dirty="0" smtClean="0">
              <a:solidFill>
                <a:srgbClr val="000000"/>
              </a:solidFill>
              <a:latin typeface="Constantia" charset="0"/>
            </a:endParaRPr>
          </a:p>
          <a:p>
            <a:pPr marL="0" lvl="0" indent="0">
              <a:buNone/>
            </a:pPr>
            <a:r>
              <a:rPr lang="es-ES_tradnl" sz="1100" b="1" dirty="0" smtClean="0">
                <a:solidFill>
                  <a:srgbClr val="000000"/>
                </a:solidFill>
                <a:latin typeface="Constantia" charset="0"/>
              </a:rPr>
              <a:t>3/20/18</a:t>
            </a:r>
            <a:r>
              <a:rPr lang="es-ES_tradnl" sz="1100" dirty="0" smtClean="0">
                <a:solidFill>
                  <a:srgbClr val="000000"/>
                </a:solidFill>
                <a:latin typeface="Constantia" charset="0"/>
              </a:rPr>
              <a:t> – </a:t>
            </a:r>
            <a:r>
              <a:rPr lang="es-ES_tradnl" sz="1100" b="1" dirty="0">
                <a:solidFill>
                  <a:srgbClr val="F0C456">
                    <a:lumMod val="50000"/>
                  </a:srgbClr>
                </a:solidFill>
                <a:latin typeface="Constantia" charset="0"/>
              </a:rPr>
              <a:t>Temas – A determinar </a:t>
            </a:r>
            <a:r>
              <a:rPr lang="es-ES_tradnl" sz="1100" b="1" dirty="0" smtClean="0">
                <a:solidFill>
                  <a:srgbClr val="B52E29"/>
                </a:solidFill>
                <a:latin typeface="Constantia" charset="0"/>
              </a:rPr>
              <a:t>* </a:t>
            </a:r>
            <a:endParaRPr lang="es-ES_tradnl" sz="1100" i="1" dirty="0" smtClean="0">
              <a:solidFill>
                <a:srgbClr val="000000"/>
              </a:solidFill>
              <a:latin typeface="Constantia" charset="0"/>
            </a:endParaRPr>
          </a:p>
          <a:p>
            <a:pPr marL="0" lvl="0" indent="0">
              <a:buNone/>
            </a:pPr>
            <a:r>
              <a:rPr lang="es-ES_tradnl" sz="1100" b="1" dirty="0" smtClean="0">
                <a:solidFill>
                  <a:srgbClr val="000000"/>
                </a:solidFill>
                <a:latin typeface="Constantia" charset="0"/>
              </a:rPr>
              <a:t>4/24/18</a:t>
            </a:r>
            <a:r>
              <a:rPr lang="es-ES_tradnl" sz="1100" dirty="0" smtClean="0">
                <a:solidFill>
                  <a:srgbClr val="000000"/>
                </a:solidFill>
                <a:latin typeface="Constantia" charset="0"/>
              </a:rPr>
              <a:t> – </a:t>
            </a:r>
            <a:r>
              <a:rPr lang="es-ES_tradnl" sz="1100" b="1" dirty="0" smtClean="0">
                <a:solidFill>
                  <a:srgbClr val="F0C456">
                    <a:lumMod val="50000"/>
                  </a:srgbClr>
                </a:solidFill>
                <a:latin typeface="Constantia" charset="0"/>
              </a:rPr>
              <a:t>Nominación de Oficiales del CAC</a:t>
            </a:r>
            <a:r>
              <a:rPr lang="es-ES_tradnl" sz="1100" b="1" dirty="0" smtClean="0">
                <a:solidFill>
                  <a:srgbClr val="B52E29"/>
                </a:solidFill>
                <a:latin typeface="Constantia" charset="0"/>
              </a:rPr>
              <a:t>*  </a:t>
            </a:r>
            <a:endParaRPr lang="es-ES_tradnl" sz="1100" b="1" dirty="0" smtClean="0">
              <a:solidFill>
                <a:srgbClr val="F0C456">
                  <a:lumMod val="50000"/>
                </a:srgbClr>
              </a:solidFill>
              <a:latin typeface="Constantia" charset="0"/>
            </a:endParaRPr>
          </a:p>
          <a:p>
            <a:pPr marL="0" lvl="0" indent="0">
              <a:spcAft>
                <a:spcPts val="1200"/>
              </a:spcAft>
              <a:buNone/>
            </a:pPr>
            <a:r>
              <a:rPr lang="es-ES_tradnl" sz="1100" b="1" dirty="0" smtClean="0">
                <a:solidFill>
                  <a:srgbClr val="000000"/>
                </a:solidFill>
                <a:latin typeface="Constantia" charset="0"/>
              </a:rPr>
              <a:t>5/22/18</a:t>
            </a:r>
            <a:r>
              <a:rPr lang="es-ES_tradnl" sz="1100" dirty="0" smtClean="0">
                <a:solidFill>
                  <a:srgbClr val="000000"/>
                </a:solidFill>
                <a:latin typeface="Constantia" charset="0"/>
              </a:rPr>
              <a:t> – </a:t>
            </a:r>
            <a:r>
              <a:rPr lang="es-ES_tradnl" sz="1100" b="1" dirty="0" smtClean="0">
                <a:solidFill>
                  <a:srgbClr val="F0C456">
                    <a:lumMod val="50000"/>
                  </a:srgbClr>
                </a:solidFill>
                <a:latin typeface="Constantia" charset="0"/>
              </a:rPr>
              <a:t>Resultados de Ambientes Escolares Inclusivos y Elección de Oficiales del CAC</a:t>
            </a:r>
            <a:r>
              <a:rPr lang="es-ES_tradnl" sz="1000" b="1" dirty="0" smtClean="0">
                <a:solidFill>
                  <a:srgbClr val="B52E29"/>
                </a:solidFill>
                <a:latin typeface="Constantia" charset="0"/>
              </a:rPr>
              <a:t>*  </a:t>
            </a:r>
          </a:p>
          <a:p>
            <a:pPr marL="0" lvl="0" indent="0">
              <a:spcBef>
                <a:spcPts val="0"/>
              </a:spcBef>
              <a:buNone/>
            </a:pPr>
            <a:r>
              <a:rPr lang="es-ES_tradnl" b="1" i="1" dirty="0" smtClean="0">
                <a:solidFill>
                  <a:srgbClr val="E5554B">
                    <a:lumMod val="75000"/>
                  </a:srgbClr>
                </a:solidFill>
                <a:latin typeface="Constantia" charset="0"/>
              </a:rPr>
              <a:t>Fechas de Juntas Especiales </a:t>
            </a:r>
            <a:r>
              <a:rPr lang="es-ES_tradnl" b="1" i="1" dirty="0">
                <a:solidFill>
                  <a:srgbClr val="E5554B">
                    <a:lumMod val="75000"/>
                  </a:srgbClr>
                </a:solidFill>
                <a:latin typeface="Constantia" charset="0"/>
              </a:rPr>
              <a:t>P</a:t>
            </a:r>
            <a:r>
              <a:rPr lang="es-ES_tradnl" b="1" i="1" dirty="0" smtClean="0">
                <a:solidFill>
                  <a:srgbClr val="E5554B">
                    <a:lumMod val="75000"/>
                  </a:srgbClr>
                </a:solidFill>
                <a:latin typeface="Constantia" charset="0"/>
              </a:rPr>
              <a:t>ueden Ser Agregadas</a:t>
            </a:r>
            <a:r>
              <a:rPr lang="es-ES_tradnl" sz="1000" b="1" i="1" dirty="0" smtClean="0">
                <a:solidFill>
                  <a:srgbClr val="E5554B">
                    <a:lumMod val="75000"/>
                  </a:srgbClr>
                </a:solidFill>
                <a:latin typeface="Constantia" charset="0"/>
              </a:rPr>
              <a:t/>
            </a:r>
            <a:br>
              <a:rPr lang="es-ES_tradnl" sz="1000" b="1" i="1" dirty="0" smtClean="0">
                <a:solidFill>
                  <a:srgbClr val="E5554B">
                    <a:lumMod val="75000"/>
                  </a:srgbClr>
                </a:solidFill>
                <a:latin typeface="Constantia" charset="0"/>
              </a:rPr>
            </a:br>
            <a:r>
              <a:rPr lang="es-ES_tradnl" sz="800" b="1" i="1" dirty="0" smtClean="0">
                <a:solidFill>
                  <a:srgbClr val="0070C0"/>
                </a:solidFill>
                <a:latin typeface="Constantia" charset="0"/>
              </a:rPr>
              <a:t>CAC también brindará recursos sobre temas </a:t>
            </a:r>
            <a:r>
              <a:rPr lang="es-ES_tradnl" sz="800" b="1" i="1" dirty="0">
                <a:solidFill>
                  <a:srgbClr val="0070C0"/>
                </a:solidFill>
                <a:latin typeface="Constantia" charset="0"/>
              </a:rPr>
              <a:t>e</a:t>
            </a:r>
            <a:r>
              <a:rPr lang="es-ES_tradnl" sz="800" b="1" i="1" dirty="0" smtClean="0">
                <a:solidFill>
                  <a:srgbClr val="0070C0"/>
                </a:solidFill>
                <a:latin typeface="Constantia" charset="0"/>
              </a:rPr>
              <a:t>speciales:  </a:t>
            </a:r>
            <a:r>
              <a:rPr lang="es-ES_tradnl" sz="800" i="1" dirty="0" smtClean="0">
                <a:solidFill>
                  <a:srgbClr val="0070C0"/>
                </a:solidFill>
                <a:latin typeface="Constantia" charset="0"/>
              </a:rPr>
              <a:t>Octubre – </a:t>
            </a:r>
            <a:r>
              <a:rPr lang="es-ES_tradnl" sz="800" b="1" i="1" dirty="0" smtClean="0">
                <a:solidFill>
                  <a:srgbClr val="0070C0"/>
                </a:solidFill>
                <a:latin typeface="Constantia" charset="0"/>
              </a:rPr>
              <a:t>Prevención del Abuso o </a:t>
            </a:r>
            <a:r>
              <a:rPr lang="es-ES_tradnl" sz="800" b="1" i="1" dirty="0" err="1" smtClean="0">
                <a:solidFill>
                  <a:srgbClr val="0070C0"/>
                </a:solidFill>
                <a:latin typeface="Constantia" charset="0"/>
              </a:rPr>
              <a:t>Bullying</a:t>
            </a:r>
            <a:r>
              <a:rPr lang="es-ES_tradnl" sz="800" i="1" dirty="0" smtClean="0">
                <a:solidFill>
                  <a:srgbClr val="0070C0"/>
                </a:solidFill>
                <a:latin typeface="Constantia" charset="0"/>
              </a:rPr>
              <a:t>; </a:t>
            </a:r>
            <a:r>
              <a:rPr lang="es-ES_tradnl" sz="800" b="1" i="1" dirty="0" smtClean="0">
                <a:solidFill>
                  <a:srgbClr val="0070C0"/>
                </a:solidFill>
                <a:latin typeface="Constantia" charset="0"/>
              </a:rPr>
              <a:t>Concientización de la Dislexia</a:t>
            </a:r>
            <a:r>
              <a:rPr lang="es-ES_tradnl" sz="800" i="1" dirty="0" smtClean="0">
                <a:solidFill>
                  <a:srgbClr val="0070C0"/>
                </a:solidFill>
                <a:latin typeface="Constantia" charset="0"/>
              </a:rPr>
              <a:t>; </a:t>
            </a:r>
            <a:r>
              <a:rPr lang="es-ES_tradnl" sz="800" b="1" i="1" dirty="0" smtClean="0">
                <a:solidFill>
                  <a:srgbClr val="0070C0"/>
                </a:solidFill>
                <a:latin typeface="Constantia" charset="0"/>
              </a:rPr>
              <a:t>Historia de Discapacidades </a:t>
            </a:r>
            <a:r>
              <a:rPr lang="es-ES_tradnl" sz="800" i="1" dirty="0" smtClean="0">
                <a:solidFill>
                  <a:srgbClr val="0070C0"/>
                </a:solidFill>
                <a:latin typeface="Constantia" charset="0"/>
              </a:rPr>
              <a:t>&amp; </a:t>
            </a:r>
            <a:r>
              <a:rPr lang="es-ES_tradnl" sz="800" b="1" i="1" dirty="0" smtClean="0">
                <a:solidFill>
                  <a:srgbClr val="0070C0"/>
                </a:solidFill>
                <a:latin typeface="Constantia" charset="0"/>
              </a:rPr>
              <a:t>Concientización del Empleo de Discapacitados. </a:t>
            </a:r>
            <a:r>
              <a:rPr lang="es-ES_tradnl" sz="800" i="1" dirty="0" smtClean="0">
                <a:solidFill>
                  <a:srgbClr val="0070C0"/>
                </a:solidFill>
                <a:latin typeface="Constantia" charset="0"/>
              </a:rPr>
              <a:t>9 de febrero – </a:t>
            </a:r>
            <a:r>
              <a:rPr lang="es-ES_tradnl" sz="800" b="1" i="1" dirty="0" smtClean="0">
                <a:solidFill>
                  <a:srgbClr val="0070C0"/>
                </a:solidFill>
                <a:latin typeface="Constantia" charset="0"/>
              </a:rPr>
              <a:t>Día de “Nadie Come Sólo”</a:t>
            </a:r>
            <a:r>
              <a:rPr lang="es-ES_tradnl" sz="800" i="1" dirty="0" smtClean="0">
                <a:solidFill>
                  <a:srgbClr val="0070C0"/>
                </a:solidFill>
                <a:latin typeface="Constantia" charset="0"/>
              </a:rPr>
              <a:t>.  Marzo – </a:t>
            </a:r>
            <a:r>
              <a:rPr lang="es-ES_tradnl" sz="800" b="1" i="1" dirty="0" smtClean="0">
                <a:solidFill>
                  <a:srgbClr val="0070C0"/>
                </a:solidFill>
                <a:latin typeface="Constantia" charset="0"/>
              </a:rPr>
              <a:t>Concientización de Discapacidades del Desarrollo</a:t>
            </a:r>
            <a:r>
              <a:rPr lang="es-ES_tradnl" sz="800" i="1" dirty="0" smtClean="0">
                <a:solidFill>
                  <a:srgbClr val="0070C0"/>
                </a:solidFill>
                <a:latin typeface="Constantia" charset="0"/>
              </a:rPr>
              <a:t>.  Abril – </a:t>
            </a:r>
            <a:r>
              <a:rPr lang="es-ES_tradnl" sz="800" b="1" i="1" dirty="0" smtClean="0">
                <a:solidFill>
                  <a:srgbClr val="0070C0"/>
                </a:solidFill>
                <a:latin typeface="Constantia" charset="0"/>
              </a:rPr>
              <a:t>Aceptación del Autismo</a:t>
            </a:r>
            <a:r>
              <a:rPr lang="es-ES_tradnl" sz="800" i="1" dirty="0" smtClean="0">
                <a:solidFill>
                  <a:srgbClr val="0070C0"/>
                </a:solidFill>
                <a:latin typeface="Constantia" charset="0"/>
              </a:rPr>
              <a:t>.</a:t>
            </a:r>
            <a:endParaRPr lang="es-ES_tradnl" sz="800" b="1" i="1" dirty="0" smtClean="0">
              <a:solidFill>
                <a:srgbClr val="0070C0"/>
              </a:solidFill>
              <a:latin typeface="Constantia" charset="0"/>
            </a:endParaRPr>
          </a:p>
          <a:p>
            <a:pPr marL="0" indent="0">
              <a:buNone/>
            </a:pPr>
            <a:r>
              <a:rPr lang="en-US" sz="800" b="1" i="1" dirty="0" smtClean="0">
                <a:solidFill>
                  <a:srgbClr val="B52E29"/>
                </a:solidFill>
                <a:latin typeface="Constantia" charset="0"/>
              </a:rPr>
              <a:t/>
            </a:r>
            <a:br>
              <a:rPr lang="en-US" sz="800" b="1" i="1" dirty="0" smtClean="0">
                <a:solidFill>
                  <a:srgbClr val="B52E29"/>
                </a:solidFill>
                <a:latin typeface="Constantia" charset="0"/>
              </a:rPr>
            </a:br>
            <a:r>
              <a:rPr lang="en-US" sz="1000" b="1" i="1" dirty="0" smtClean="0">
                <a:solidFill>
                  <a:srgbClr val="B52E29"/>
                </a:solidFill>
                <a:latin typeface="Constantia" charset="0"/>
              </a:rPr>
              <a:t> </a:t>
            </a:r>
            <a:endParaRPr lang="en-US" sz="1000" b="1" i="1" dirty="0">
              <a:solidFill>
                <a:srgbClr val="B52E29"/>
              </a:solidFill>
              <a:latin typeface="Constantia" charset="0"/>
            </a:endParaRPr>
          </a:p>
          <a:p>
            <a:pPr marL="0" indent="0">
              <a:buNone/>
            </a:pPr>
            <a:endParaRPr lang="en-US" sz="1000" b="1" i="1" dirty="0" smtClean="0">
              <a:solidFill>
                <a:srgbClr val="B52E29"/>
              </a:solidFill>
              <a:latin typeface="Constantia" charset="0"/>
            </a:endParaRPr>
          </a:p>
          <a:p>
            <a:pPr marL="0" indent="0">
              <a:buNone/>
            </a:pPr>
            <a:endParaRPr lang="en-US" sz="1000" b="1" dirty="0" smtClean="0">
              <a:solidFill>
                <a:schemeClr val="accent6">
                  <a:lumMod val="50000"/>
                </a:schemeClr>
              </a:solidFill>
              <a:latin typeface="Constantia" charset="0"/>
            </a:endParaRPr>
          </a:p>
          <a:p>
            <a:pPr marL="0" indent="0" algn="ctr">
              <a:buNone/>
            </a:pPr>
            <a:endParaRPr lang="en-US" sz="1000" i="1" dirty="0">
              <a:solidFill>
                <a:schemeClr val="tx2"/>
              </a:solidFill>
              <a:latin typeface="Constantia" charset="0"/>
            </a:endParaRPr>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55911" y="2407187"/>
            <a:ext cx="3153879"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sp>
        <p:nvSpPr>
          <p:cNvPr id="8" name="TextBox 7"/>
          <p:cNvSpPr txBox="1"/>
          <p:nvPr/>
        </p:nvSpPr>
        <p:spPr>
          <a:xfrm>
            <a:off x="401389" y="6867453"/>
            <a:ext cx="253701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MX" sz="1200" dirty="0" smtClean="0">
                <a:solidFill>
                  <a:schemeClr val="tx2"/>
                </a:solidFill>
                <a:latin typeface="Constantia" charset="0"/>
              </a:rPr>
              <a:t>*Lugar de </a:t>
            </a:r>
            <a:r>
              <a:rPr lang="es-MX" sz="1200" smtClean="0">
                <a:solidFill>
                  <a:schemeClr val="tx2"/>
                </a:solidFill>
                <a:latin typeface="Constantia" charset="0"/>
              </a:rPr>
              <a:t>los Talleres:</a:t>
            </a:r>
            <a:r>
              <a:rPr lang="en-US" sz="1200" dirty="0" smtClean="0">
                <a:solidFill>
                  <a:schemeClr val="tx2"/>
                </a:solidFill>
                <a:latin typeface="Constantia" charset="0"/>
              </a:rPr>
              <a:t/>
            </a:r>
            <a:br>
              <a:rPr lang="en-US" sz="1200" dirty="0" smtClean="0">
                <a:solidFill>
                  <a:schemeClr val="tx2"/>
                </a:solidFill>
                <a:latin typeface="Constantia" charset="0"/>
              </a:rPr>
            </a:br>
            <a:r>
              <a:rPr lang="en-US" sz="1400" dirty="0" smtClean="0">
                <a:solidFill>
                  <a:schemeClr val="tx2"/>
                </a:solidFill>
                <a:latin typeface="Constantia" charset="0"/>
              </a:rPr>
              <a:t>SCUSD Serna </a:t>
            </a:r>
            <a:r>
              <a:rPr lang="en-US" sz="1400" dirty="0">
                <a:solidFill>
                  <a:schemeClr val="tx2"/>
                </a:solidFill>
                <a:latin typeface="Constantia" charset="0"/>
              </a:rPr>
              <a:t>Center, 5735 </a:t>
            </a:r>
            <a:r>
              <a:rPr lang="en-US" sz="1400" dirty="0" smtClean="0">
                <a:solidFill>
                  <a:schemeClr val="tx2"/>
                </a:solidFill>
                <a:latin typeface="Constantia" charset="0"/>
              </a:rPr>
              <a:t> 47</a:t>
            </a:r>
            <a:r>
              <a:rPr lang="en-US" sz="1400" baseline="30000" dirty="0" smtClean="0">
                <a:solidFill>
                  <a:schemeClr val="tx2"/>
                </a:solidFill>
                <a:latin typeface="Constantia" charset="0"/>
              </a:rPr>
              <a:t>th</a:t>
            </a:r>
            <a:r>
              <a:rPr lang="en-US" sz="1400" dirty="0" smtClean="0">
                <a:solidFill>
                  <a:schemeClr val="tx2"/>
                </a:solidFill>
                <a:latin typeface="Constantia" charset="0"/>
              </a:rPr>
              <a:t> </a:t>
            </a:r>
            <a:r>
              <a:rPr lang="en-US" sz="1400" dirty="0">
                <a:solidFill>
                  <a:schemeClr val="tx2"/>
                </a:solidFill>
                <a:latin typeface="Constantia" charset="0"/>
              </a:rPr>
              <a:t>Ave., Sacramento, </a:t>
            </a:r>
            <a:r>
              <a:rPr lang="en-US" sz="1400" dirty="0" smtClean="0">
                <a:solidFill>
                  <a:schemeClr val="tx2"/>
                </a:solidFill>
                <a:latin typeface="Constantia" charset="0"/>
              </a:rPr>
              <a:t>CA</a:t>
            </a:r>
            <a:endParaRPr lang="en-US" dirty="0">
              <a:solidFill>
                <a:schemeClr val="tx2"/>
              </a:solidFill>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t="8415"/>
          <a:stretch/>
        </p:blipFill>
        <p:spPr>
          <a:xfrm>
            <a:off x="4500344" y="6446639"/>
            <a:ext cx="1147362" cy="662680"/>
          </a:xfrm>
          <a:prstGeom prst="rect">
            <a:avLst/>
          </a:prstGeom>
        </p:spPr>
      </p:pic>
      <p:sp>
        <p:nvSpPr>
          <p:cNvPr id="2" name="Rectangle 1"/>
          <p:cNvSpPr/>
          <p:nvPr/>
        </p:nvSpPr>
        <p:spPr>
          <a:xfrm>
            <a:off x="3872754" y="127065"/>
            <a:ext cx="2348752" cy="538609"/>
          </a:xfrm>
          <a:prstGeom prst="rect">
            <a:avLst/>
          </a:prstGeom>
        </p:spPr>
        <p:txBody>
          <a:bodyPr wrap="square">
            <a:spAutoFit/>
          </a:bodyPr>
          <a:lstStyle/>
          <a:p>
            <a:endParaRPr lang="en-US" u="sng" dirty="0">
              <a:solidFill>
                <a:schemeClr val="tx2"/>
              </a:solidFill>
              <a:latin typeface="Constantia" charset="0"/>
            </a:endParaRPr>
          </a:p>
          <a:p>
            <a:pPr algn="ctr"/>
            <a:r>
              <a:rPr lang="en-US" sz="1100" b="1" u="sng" dirty="0">
                <a:solidFill>
                  <a:schemeClr val="tx1">
                    <a:lumMod val="75000"/>
                  </a:schemeClr>
                </a:solidFill>
                <a:latin typeface="Constantia" charset="0"/>
              </a:rPr>
              <a:t>www.facebook.com/scusdcac</a:t>
            </a: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87020" y="357276"/>
            <a:ext cx="374725" cy="374725"/>
          </a:xfrm>
          <a:prstGeom prst="rect">
            <a:avLst/>
          </a:prstGeom>
        </p:spPr>
      </p:pic>
      <p:sp>
        <p:nvSpPr>
          <p:cNvPr id="3" name="TextBox 2"/>
          <p:cNvSpPr txBox="1"/>
          <p:nvPr/>
        </p:nvSpPr>
        <p:spPr>
          <a:xfrm>
            <a:off x="7458635" y="362669"/>
            <a:ext cx="1926677" cy="3693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SCUSD CAC</a:t>
            </a:r>
            <a:endParaRPr lang="en-US" dirty="0"/>
          </a:p>
        </p:txBody>
      </p:sp>
      <p:sp>
        <p:nvSpPr>
          <p:cNvPr id="39" name="TextBox 38"/>
          <p:cNvSpPr txBox="1"/>
          <p:nvPr/>
        </p:nvSpPr>
        <p:spPr>
          <a:xfrm>
            <a:off x="751017" y="366263"/>
            <a:ext cx="1837765"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smtClean="0"/>
              <a:t>SCUSD CAC</a:t>
            </a:r>
            <a:endParaRPr lang="en-US" dirty="0"/>
          </a:p>
        </p:txBody>
      </p:sp>
      <p:sp>
        <p:nvSpPr>
          <p:cNvPr id="61" name="Rectangle 60"/>
          <p:cNvSpPr/>
          <p:nvPr/>
        </p:nvSpPr>
        <p:spPr>
          <a:xfrm>
            <a:off x="4246629" y="7108831"/>
            <a:ext cx="1654792" cy="276999"/>
          </a:xfrm>
          <a:prstGeom prst="rect">
            <a:avLst/>
          </a:prstGeom>
        </p:spPr>
        <p:txBody>
          <a:bodyPr wrap="square">
            <a:spAutoFit/>
          </a:bodyPr>
          <a:lstStyle/>
          <a:p>
            <a:pPr algn="ctr"/>
            <a:r>
              <a:rPr lang="en-US" sz="1200" b="1" u="sng" dirty="0" smtClean="0">
                <a:solidFill>
                  <a:schemeClr val="tx1">
                    <a:lumMod val="75000"/>
                  </a:schemeClr>
                </a:solidFill>
                <a:latin typeface="Constantia" charset="0"/>
              </a:rPr>
              <a:t>www.cacscusd.org</a:t>
            </a:r>
            <a:endParaRPr lang="en-US" sz="1200" b="1" u="sng" dirty="0">
              <a:solidFill>
                <a:schemeClr val="tx1">
                  <a:lumMod val="75000"/>
                </a:schemeClr>
              </a:solidFill>
              <a:latin typeface="Constantia" charset="0"/>
            </a:endParaRPr>
          </a:p>
        </p:txBody>
      </p:sp>
      <p:sp>
        <p:nvSpPr>
          <p:cNvPr id="7" name="Rectangle 6"/>
          <p:cNvSpPr/>
          <p:nvPr/>
        </p:nvSpPr>
        <p:spPr>
          <a:xfrm>
            <a:off x="3872754" y="4664876"/>
            <a:ext cx="2411505" cy="1369606"/>
          </a:xfrm>
          <a:prstGeom prst="rect">
            <a:avLst/>
          </a:prstGeom>
        </p:spPr>
        <p:txBody>
          <a:bodyPr wrap="square">
            <a:spAutoFit/>
          </a:bodyPr>
          <a:lstStyle/>
          <a:p>
            <a:pPr lvl="0" algn="ctr"/>
            <a:r>
              <a:rPr lang="es-ES" sz="1100" b="1" dirty="0">
                <a:solidFill>
                  <a:srgbClr val="595959">
                    <a:lumMod val="75000"/>
                  </a:srgbClr>
                </a:solidFill>
              </a:rPr>
              <a:t>¿Cómo CAC Puede Ayudarle?</a:t>
            </a:r>
          </a:p>
          <a:p>
            <a:pPr lvl="0" algn="ctr"/>
            <a:r>
              <a:rPr lang="es-ES" sz="900" dirty="0">
                <a:solidFill>
                  <a:srgbClr val="595959">
                    <a:lumMod val="75000"/>
                  </a:srgbClr>
                </a:solidFill>
                <a:latin typeface="Constantia" charset="0"/>
              </a:rPr>
              <a:t>La asistencia a las </a:t>
            </a:r>
            <a:r>
              <a:rPr lang="es-ES" sz="900">
                <a:solidFill>
                  <a:srgbClr val="595959">
                    <a:lumMod val="75000"/>
                  </a:srgbClr>
                </a:solidFill>
                <a:latin typeface="Constantia" charset="0"/>
              </a:rPr>
              <a:t>reuniones </a:t>
            </a:r>
            <a:r>
              <a:rPr lang="es-ES" sz="900" smtClean="0">
                <a:solidFill>
                  <a:srgbClr val="595959">
                    <a:lumMod val="75000"/>
                  </a:srgbClr>
                </a:solidFill>
                <a:latin typeface="Constantia" charset="0"/>
              </a:rPr>
              <a:t>del </a:t>
            </a:r>
            <a:r>
              <a:rPr lang="es-ES" sz="900" dirty="0">
                <a:solidFill>
                  <a:srgbClr val="595959">
                    <a:lumMod val="75000"/>
                  </a:srgbClr>
                </a:solidFill>
                <a:latin typeface="Constantia" charset="0"/>
              </a:rPr>
              <a:t>CAC brinda a los padres la oportunidad de conocer a otros padres de niños que tienen necesidades especiales para obtener apoyo y recursos. Los integrantes del CAC incluyen a padres, maestros, estudiantes y otros miembros de la comunidad. ¡Únase al CAC ahora!</a:t>
            </a:r>
            <a:endParaRPr lang="es-ES" sz="900" dirty="0">
              <a:solidFill>
                <a:srgbClr val="595959">
                  <a:lumMod val="75000"/>
                </a:srgbClr>
              </a:solidFill>
            </a:endParaRPr>
          </a:p>
        </p:txBody>
      </p:sp>
      <p:sp>
        <p:nvSpPr>
          <p:cNvPr id="64" name="TextBox 63"/>
          <p:cNvSpPr txBox="1"/>
          <p:nvPr/>
        </p:nvSpPr>
        <p:spPr>
          <a:xfrm>
            <a:off x="7144869" y="6904992"/>
            <a:ext cx="2537012" cy="7078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ctr"/>
            <a:r>
              <a:rPr lang="es-MX" sz="1200" dirty="0" smtClean="0">
                <a:solidFill>
                  <a:schemeClr val="tx2"/>
                </a:solidFill>
                <a:latin typeface="Constantia" charset="0"/>
              </a:rPr>
              <a:t>*Lugar de las Reuniones:</a:t>
            </a:r>
            <a:r>
              <a:rPr lang="en-US" sz="1200" dirty="0" smtClean="0">
                <a:solidFill>
                  <a:schemeClr val="tx2"/>
                </a:solidFill>
                <a:latin typeface="Constantia" charset="0"/>
              </a:rPr>
              <a:t/>
            </a:r>
            <a:br>
              <a:rPr lang="en-US" sz="1200" dirty="0" smtClean="0">
                <a:solidFill>
                  <a:schemeClr val="tx2"/>
                </a:solidFill>
                <a:latin typeface="Constantia" charset="0"/>
              </a:rPr>
            </a:br>
            <a:r>
              <a:rPr lang="en-US" sz="1400" dirty="0" smtClean="0">
                <a:solidFill>
                  <a:schemeClr val="tx2"/>
                </a:solidFill>
                <a:latin typeface="Constantia" charset="0"/>
              </a:rPr>
              <a:t>SCUSD Serna </a:t>
            </a:r>
            <a:r>
              <a:rPr lang="en-US" sz="1400" dirty="0">
                <a:solidFill>
                  <a:schemeClr val="tx2"/>
                </a:solidFill>
                <a:latin typeface="Constantia" charset="0"/>
              </a:rPr>
              <a:t>Center, 5735 </a:t>
            </a:r>
            <a:r>
              <a:rPr lang="en-US" sz="1400" dirty="0" smtClean="0">
                <a:solidFill>
                  <a:schemeClr val="tx2"/>
                </a:solidFill>
                <a:latin typeface="Constantia" charset="0"/>
              </a:rPr>
              <a:t> 47</a:t>
            </a:r>
            <a:r>
              <a:rPr lang="en-US" sz="1400" baseline="30000" dirty="0" smtClean="0">
                <a:solidFill>
                  <a:schemeClr val="tx2"/>
                </a:solidFill>
                <a:latin typeface="Constantia" charset="0"/>
              </a:rPr>
              <a:t>th</a:t>
            </a:r>
            <a:r>
              <a:rPr lang="en-US" sz="1400" dirty="0" smtClean="0">
                <a:solidFill>
                  <a:schemeClr val="tx2"/>
                </a:solidFill>
                <a:latin typeface="Constantia" charset="0"/>
              </a:rPr>
              <a:t> </a:t>
            </a:r>
            <a:r>
              <a:rPr lang="en-US" sz="1400" dirty="0">
                <a:solidFill>
                  <a:schemeClr val="tx2"/>
                </a:solidFill>
                <a:latin typeface="Constantia" charset="0"/>
              </a:rPr>
              <a:t>Ave., Sacramento, </a:t>
            </a:r>
            <a:r>
              <a:rPr lang="en-US" sz="1400" dirty="0" smtClean="0">
                <a:solidFill>
                  <a:schemeClr val="tx2"/>
                </a:solidFill>
                <a:latin typeface="Constantia" charset="0"/>
              </a:rPr>
              <a:t>CA</a:t>
            </a:r>
            <a:endParaRPr lang="en-US" dirty="0">
              <a:solidFill>
                <a:schemeClr val="tx2"/>
              </a:solidFill>
            </a:endParaRPr>
          </a:p>
        </p:txBody>
      </p:sp>
      <p:sp>
        <p:nvSpPr>
          <p:cNvPr id="9" name="Rectangle 8"/>
          <p:cNvSpPr/>
          <p:nvPr/>
        </p:nvSpPr>
        <p:spPr>
          <a:xfrm>
            <a:off x="3383280" y="6016035"/>
            <a:ext cx="3255645" cy="415498"/>
          </a:xfrm>
          <a:prstGeom prst="rect">
            <a:avLst/>
          </a:prstGeom>
        </p:spPr>
        <p:txBody>
          <a:bodyPr wrap="square">
            <a:spAutoFit/>
          </a:bodyPr>
          <a:lstStyle/>
          <a:p>
            <a:pPr algn="ctr"/>
            <a:r>
              <a:rPr lang="es-MX" sz="1050" b="1" i="1" dirty="0" smtClean="0">
                <a:solidFill>
                  <a:srgbClr val="B52E29"/>
                </a:solidFill>
                <a:latin typeface="Constantia" charset="0"/>
              </a:rPr>
              <a:t>Anótese para recibir avisos sobre las reuniones y los talleres en</a:t>
            </a:r>
            <a:r>
              <a:rPr lang="en-US" sz="1050" b="1" i="1" dirty="0" smtClean="0">
                <a:solidFill>
                  <a:srgbClr val="B52E29"/>
                </a:solidFill>
                <a:latin typeface="Constantia" charset="0"/>
              </a:rPr>
              <a:t>:  </a:t>
            </a:r>
            <a:r>
              <a:rPr lang="en-US" sz="1050" b="1" i="1" u="sng" dirty="0">
                <a:solidFill>
                  <a:srgbClr val="00B0F0"/>
                </a:solidFill>
                <a:latin typeface="Arial" panose="020B0604020202020204" pitchFamily="34" charset="0"/>
                <a:cs typeface="Arial" panose="020B0604020202020204" pitchFamily="34" charset="0"/>
              </a:rPr>
              <a:t>http://eepurl.com/ETLz5</a:t>
            </a:r>
          </a:p>
        </p:txBody>
      </p:sp>
      <p:sp>
        <p:nvSpPr>
          <p:cNvPr id="43" name="TextBox 42"/>
          <p:cNvSpPr txBox="1"/>
          <p:nvPr/>
        </p:nvSpPr>
        <p:spPr>
          <a:xfrm>
            <a:off x="4414021" y="7373153"/>
            <a:ext cx="1320008"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2017.07.20-v.6</a:t>
            </a:r>
            <a:endParaRPr lang="en-US" sz="1100" dirty="0">
              <a:latin typeface="Arial" panose="020B0604020202020204" pitchFamily="34" charset="0"/>
              <a:cs typeface="Arial" panose="020B0604020202020204" pitchFamily="34" charset="0"/>
            </a:endParaRPr>
          </a:p>
        </p:txBody>
      </p:sp>
      <p:sp>
        <p:nvSpPr>
          <p:cNvPr id="11" name="TextBox 10"/>
          <p:cNvSpPr txBox="1"/>
          <p:nvPr/>
        </p:nvSpPr>
        <p:spPr>
          <a:xfrm>
            <a:off x="155911" y="5719800"/>
            <a:ext cx="3153879" cy="100796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ES" sz="850" b="1" i="1" dirty="0" smtClean="0">
                <a:solidFill>
                  <a:schemeClr val="tx1">
                    <a:lumMod val="75000"/>
                  </a:schemeClr>
                </a:solidFill>
              </a:rPr>
              <a:t>*Para servicios de interpretación en otros idiomas </a:t>
            </a:r>
            <a:r>
              <a:rPr lang="es-ES" sz="850" i="1" dirty="0" smtClean="0">
                <a:solidFill>
                  <a:schemeClr val="tx1">
                    <a:lumMod val="75000"/>
                  </a:schemeClr>
                </a:solidFill>
              </a:rPr>
              <a:t>llame al (916) 643-2374.</a:t>
            </a:r>
            <a:r>
              <a:rPr lang="es-ES" sz="850" dirty="0" smtClean="0"/>
              <a:t> </a:t>
            </a:r>
            <a:r>
              <a:rPr lang="es-ES" sz="850" b="1" i="1" dirty="0" smtClean="0">
                <a:solidFill>
                  <a:schemeClr val="tx1">
                    <a:lumMod val="75000"/>
                  </a:schemeClr>
                </a:solidFill>
              </a:rPr>
              <a:t>Si necesita modificaciones o ajustes relacionados a una discapacidad, servicios o aparatos de apoyo para poder participar en las juntas o talleres</a:t>
            </a:r>
            <a:r>
              <a:rPr lang="es-ES" sz="850" i="1" dirty="0" smtClean="0">
                <a:solidFill>
                  <a:schemeClr val="tx1">
                    <a:lumMod val="75000"/>
                  </a:schemeClr>
                </a:solidFill>
              </a:rPr>
              <a:t>, póngase en contacto con el coordinador de ADA de SCUSD por lo menos 48 horas antes del evento. </a:t>
            </a:r>
            <a:r>
              <a:rPr lang="es-ES" sz="850" i="1" dirty="0" err="1" smtClean="0">
                <a:solidFill>
                  <a:schemeClr val="tx1">
                    <a:lumMod val="75000"/>
                  </a:schemeClr>
                </a:solidFill>
              </a:rPr>
              <a:t>Risk</a:t>
            </a:r>
            <a:r>
              <a:rPr lang="es-ES" sz="850" i="1" dirty="0" smtClean="0">
                <a:solidFill>
                  <a:schemeClr val="tx1">
                    <a:lumMod val="75000"/>
                  </a:schemeClr>
                </a:solidFill>
              </a:rPr>
              <a:t> Management:  (916) 643-9421 o por correo electrónico a riskm@scusd.edu</a:t>
            </a:r>
            <a:r>
              <a:rPr lang="en-US" sz="850" i="1" dirty="0" smtClean="0">
                <a:solidFill>
                  <a:schemeClr val="tx1">
                    <a:lumMod val="75000"/>
                  </a:schemeClr>
                </a:solidFill>
              </a:rPr>
              <a:t>. </a:t>
            </a:r>
            <a:endParaRPr lang="en-US" sz="850" dirty="0"/>
          </a:p>
        </p:txBody>
      </p:sp>
      <p:cxnSp>
        <p:nvCxnSpPr>
          <p:cNvPr id="47" name="Straight Arrow Connector 46"/>
          <p:cNvCxnSpPr/>
          <p:nvPr/>
        </p:nvCxnSpPr>
        <p:spPr>
          <a:xfrm>
            <a:off x="155911" y="2979314"/>
            <a:ext cx="3153879" cy="322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Arrow Connector 47"/>
          <p:cNvCxnSpPr/>
          <p:nvPr/>
        </p:nvCxnSpPr>
        <p:spPr>
          <a:xfrm>
            <a:off x="155911" y="3699254"/>
            <a:ext cx="3153879" cy="1"/>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Arrow Connector 48"/>
          <p:cNvCxnSpPr/>
          <p:nvPr/>
        </p:nvCxnSpPr>
        <p:spPr>
          <a:xfrm>
            <a:off x="155911" y="4533080"/>
            <a:ext cx="3153879"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40" name="Straight Arrow Connector 39"/>
          <p:cNvCxnSpPr/>
          <p:nvPr/>
        </p:nvCxnSpPr>
        <p:spPr>
          <a:xfrm>
            <a:off x="6894464" y="3080233"/>
            <a:ext cx="2956373" cy="322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p:cNvCxnSpPr/>
          <p:nvPr/>
        </p:nvCxnSpPr>
        <p:spPr>
          <a:xfrm>
            <a:off x="6894464" y="3626387"/>
            <a:ext cx="2956373"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Arrow Connector 29"/>
          <p:cNvCxnSpPr/>
          <p:nvPr/>
        </p:nvCxnSpPr>
        <p:spPr>
          <a:xfrm>
            <a:off x="6956172" y="4047105"/>
            <a:ext cx="2894665"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Arrow Connector 30"/>
          <p:cNvCxnSpPr/>
          <p:nvPr/>
        </p:nvCxnSpPr>
        <p:spPr>
          <a:xfrm>
            <a:off x="6956172" y="4311893"/>
            <a:ext cx="2894665"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Arrow Connector 31"/>
          <p:cNvCxnSpPr/>
          <p:nvPr/>
        </p:nvCxnSpPr>
        <p:spPr>
          <a:xfrm>
            <a:off x="6956172" y="4717901"/>
            <a:ext cx="2894665"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3" name="Straight Arrow Connector 32"/>
          <p:cNvCxnSpPr/>
          <p:nvPr/>
        </p:nvCxnSpPr>
        <p:spPr>
          <a:xfrm>
            <a:off x="6956172" y="4970482"/>
            <a:ext cx="2894665" cy="1615"/>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4" name="Straight Arrow Connector 33"/>
          <p:cNvCxnSpPr/>
          <p:nvPr/>
        </p:nvCxnSpPr>
        <p:spPr>
          <a:xfrm>
            <a:off x="6956172" y="5212171"/>
            <a:ext cx="2894665"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Arrow Connector 34"/>
          <p:cNvCxnSpPr/>
          <p:nvPr/>
        </p:nvCxnSpPr>
        <p:spPr>
          <a:xfrm>
            <a:off x="6956172" y="5445183"/>
            <a:ext cx="2894665" cy="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7" name="Straight Arrow Connector 36"/>
          <p:cNvCxnSpPr/>
          <p:nvPr/>
        </p:nvCxnSpPr>
        <p:spPr>
          <a:xfrm>
            <a:off x="6956172" y="5867229"/>
            <a:ext cx="2894665" cy="1615"/>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8" name="Straight Arrow Connector 37"/>
          <p:cNvCxnSpPr/>
          <p:nvPr/>
        </p:nvCxnSpPr>
        <p:spPr>
          <a:xfrm>
            <a:off x="155911" y="4968867"/>
            <a:ext cx="3153879" cy="3230"/>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C442E11-7072-4076-89FF-444E132B8904}">
  <ds:schemaRefs>
    <ds:schemaRef ds:uri="http://schemas.microsoft.com/sharepoint/v3/contenttype/forms"/>
  </ds:schemaRefs>
</ds:datastoreItem>
</file>

<file path=customXml/itemProps3.xml><?xml version="1.0" encoding="utf-8"?>
<ds:datastoreItem xmlns:ds="http://schemas.openxmlformats.org/officeDocument/2006/customXml" ds:itemID="{21855C1A-AC47-4549-B0AC-CEFDEB735B56}">
  <ds:schemaRefs>
    <ds:schemaRef ds:uri="http://www.w3.org/XML/1998/namespace"/>
    <ds:schemaRef ds:uri="http://purl.org/dc/elements/1.1/"/>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691</Words>
  <Application>Microsoft Office PowerPoint</Application>
  <PresentationFormat>Custom</PresentationFormat>
  <Paragraphs>97</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Travel Brochure 11 x 8.5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cp:revision>
  <dcterms:created xsi:type="dcterms:W3CDTF">2013-07-31T18:38:59Z</dcterms:created>
  <dcterms:modified xsi:type="dcterms:W3CDTF">2018-01-16T21:09:03Z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