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10"/>
  </p:notesMasterIdLst>
  <p:handoutMasterIdLst>
    <p:handoutMasterId r:id="rId11"/>
  </p:handoutMasterIdLst>
  <p:sldIdLst>
    <p:sldId id="563" r:id="rId3"/>
    <p:sldId id="609" r:id="rId4"/>
    <p:sldId id="575" r:id="rId5"/>
    <p:sldId id="610" r:id="rId6"/>
    <p:sldId id="599" r:id="rId7"/>
    <p:sldId id="602" r:id="rId8"/>
    <p:sldId id="601" r:id="rId9"/>
  </p:sldIdLst>
  <p:sldSz cx="9829800" cy="7315200"/>
  <p:notesSz cx="6950075" cy="9236075"/>
  <p:defaultTextStyle>
    <a:defPPr>
      <a:defRPr lang="en-US"/>
    </a:defPPr>
    <a:lvl1pPr marL="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04">
          <p15:clr>
            <a:srgbClr val="A4A3A4"/>
          </p15:clr>
        </p15:guide>
        <p15:guide id="2" pos="3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9" autoAdjust="0"/>
    <p:restoredTop sz="97557" autoAdjust="0"/>
  </p:normalViewPr>
  <p:slideViewPr>
    <p:cSldViewPr snapToGrid="0">
      <p:cViewPr>
        <p:scale>
          <a:sx n="80" d="100"/>
          <a:sy n="80" d="100"/>
        </p:scale>
        <p:origin x="-1134" y="-84"/>
      </p:cViewPr>
      <p:guideLst>
        <p:guide orient="horz" pos="2304"/>
        <p:guide pos="3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8310"/>
    </p:cViewPr>
  </p:sorterViewPr>
  <p:notesViewPr>
    <p:cSldViewPr snapToGrid="0">
      <p:cViewPr varScale="1">
        <p:scale>
          <a:sx n="52" d="100"/>
          <a:sy n="52" d="100"/>
        </p:scale>
        <p:origin x="-1806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7E070-0954-4E6B-A953-1F74F70B0E8C}" type="datetimeFigureOut">
              <a:rPr lang="en-US" smtClean="0"/>
              <a:t>8/9/2015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378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CFFCC-51EF-4D03-9720-4C976BF68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50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11699" cy="463407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4"/>
            <a:ext cx="3011699" cy="463407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r">
              <a:defRPr sz="1200"/>
            </a:lvl1pPr>
          </a:lstStyle>
          <a:p>
            <a:fld id="{3B00B56A-1FF1-4473-BD78-3B9FB34FA2F8}" type="datetimeFigureOut">
              <a:rPr lang="en-US" smtClean="0"/>
              <a:t>8/9/2015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54113"/>
            <a:ext cx="419100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2" tIns="46235" rIns="92472" bIns="4623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5"/>
            <a:ext cx="5560060" cy="3636705"/>
          </a:xfrm>
          <a:prstGeom prst="rect">
            <a:avLst/>
          </a:prstGeom>
        </p:spPr>
        <p:txBody>
          <a:bodyPr vert="horz" lIns="92472" tIns="46235" rIns="92472" bIns="4623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r">
              <a:defRPr sz="1200"/>
            </a:lvl1pPr>
          </a:lstStyle>
          <a:p>
            <a:fld id="{6F81C11A-4A62-4E2C-9802-7B45E53D1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8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0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02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Jeannette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960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Jeannette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96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688"/>
            </a:lvl1pPr>
            <a:lvl2pPr marL="512067" indent="0" algn="ctr">
              <a:buNone/>
              <a:defRPr sz="2240"/>
            </a:lvl2pPr>
            <a:lvl3pPr marL="1024134" indent="0" algn="ctr">
              <a:buNone/>
              <a:defRPr sz="2017"/>
            </a:lvl3pPr>
            <a:lvl4pPr marL="1536202" indent="0" algn="ctr">
              <a:buNone/>
              <a:defRPr sz="1792"/>
            </a:lvl4pPr>
            <a:lvl5pPr marL="2048269" indent="0" algn="ctr">
              <a:buNone/>
              <a:defRPr sz="1792"/>
            </a:lvl5pPr>
            <a:lvl6pPr marL="2560336" indent="0" algn="ctr">
              <a:buNone/>
              <a:defRPr sz="1792"/>
            </a:lvl6pPr>
            <a:lvl7pPr marL="3072403" indent="0" algn="ctr">
              <a:buNone/>
              <a:defRPr sz="1792"/>
            </a:lvl7pPr>
            <a:lvl8pPr marL="3584470" indent="0" algn="ctr">
              <a:buNone/>
              <a:defRPr sz="1792"/>
            </a:lvl8pPr>
            <a:lvl9pPr marL="4096538" indent="0" algn="ctr">
              <a:buNone/>
              <a:defRPr sz="17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2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802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2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9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22"/>
            <a:ext cx="8478203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29"/>
            <a:ext cx="8478203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4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68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1"/>
            <a:ext cx="4158466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7" y="1793241"/>
            <a:ext cx="4178945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7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65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6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152400" y="176176"/>
            <a:ext cx="3520441" cy="83210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30281" y="10082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55"/>
            <a:ext cx="4976336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6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55"/>
            <a:ext cx="4976336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71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11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1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799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32"/>
            <a:ext cx="8478203" cy="3042919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39"/>
            <a:ext cx="8478203" cy="1600199"/>
          </a:xfrm>
        </p:spPr>
        <p:txBody>
          <a:bodyPr/>
          <a:lstStyle>
            <a:lvl1pPr marL="0" indent="0">
              <a:buNone/>
              <a:defRPr sz="2688">
                <a:solidFill>
                  <a:schemeClr val="tx1"/>
                </a:solidFill>
              </a:defRPr>
            </a:lvl1pPr>
            <a:lvl2pPr marL="51206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024134" indent="0">
              <a:buNone/>
              <a:defRPr sz="2017">
                <a:solidFill>
                  <a:schemeClr val="tx1">
                    <a:tint val="75000"/>
                  </a:schemeClr>
                </a:solidFill>
              </a:defRPr>
            </a:lvl3pPr>
            <a:lvl4pPr marL="1536202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4pPr>
            <a:lvl5pPr marL="2048269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5pPr>
            <a:lvl6pPr marL="2560336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6pPr>
            <a:lvl7pPr marL="3072403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7pPr>
            <a:lvl8pPr marL="358447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8pPr>
            <a:lvl9pPr marL="4096538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0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71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2"/>
            <a:ext cx="4158466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9" y="1793242"/>
            <a:ext cx="4178945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9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65"/>
            <a:ext cx="4976336" cy="5198533"/>
          </a:xfrm>
        </p:spPr>
        <p:txBody>
          <a:bodyPr/>
          <a:lstStyle>
            <a:lvl1pPr>
              <a:defRPr sz="3584"/>
            </a:lvl1pPr>
            <a:lvl2pPr>
              <a:defRPr sz="3136"/>
            </a:lvl2pPr>
            <a:lvl3pPr>
              <a:defRPr sz="2688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65"/>
            <a:ext cx="4976336" cy="5198533"/>
          </a:xfrm>
        </p:spPr>
        <p:txBody>
          <a:bodyPr anchor="t"/>
          <a:lstStyle>
            <a:lvl1pPr marL="0" indent="0">
              <a:buNone/>
              <a:defRPr sz="3584"/>
            </a:lvl1pPr>
            <a:lvl2pPr marL="512067" indent="0">
              <a:buNone/>
              <a:defRPr sz="3136"/>
            </a:lvl2pPr>
            <a:lvl3pPr marL="1024134" indent="0">
              <a:buNone/>
              <a:defRPr sz="2688"/>
            </a:lvl3pPr>
            <a:lvl4pPr marL="1536202" indent="0">
              <a:buNone/>
              <a:defRPr sz="2240"/>
            </a:lvl4pPr>
            <a:lvl5pPr marL="2048269" indent="0">
              <a:buNone/>
              <a:defRPr sz="2240"/>
            </a:lvl5pPr>
            <a:lvl6pPr marL="2560336" indent="0">
              <a:buNone/>
              <a:defRPr sz="2240"/>
            </a:lvl6pPr>
            <a:lvl7pPr marL="3072403" indent="0">
              <a:buNone/>
              <a:defRPr sz="2240"/>
            </a:lvl7pPr>
            <a:lvl8pPr marL="3584470" indent="0">
              <a:buNone/>
              <a:defRPr sz="2240"/>
            </a:lvl8pPr>
            <a:lvl9pPr marL="4096538" indent="0">
              <a:buNone/>
              <a:defRPr sz="224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800" y="389471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00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2" y="678011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24134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5" indent="-256035" algn="l" defTabSz="1024134" rtl="0" eaLnBrk="1" latinLnBrk="0" hangingPunct="1">
        <a:lnSpc>
          <a:spcPct val="90000"/>
        </a:lnSpc>
        <a:spcBef>
          <a:spcPts val="112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0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9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36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304303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816371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328438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840505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35257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512067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2pPr>
      <a:lvl3pPr marL="1024134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536202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048269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560336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072403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58447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096538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799" y="389468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99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1" y="678010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usd.edu/el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8"/>
            <a:ext cx="8355330" cy="548486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Advanced Summer Institute</a:t>
            </a:r>
            <a:br>
              <a:rPr lang="en-US" sz="4400" dirty="0" smtClean="0"/>
            </a:br>
            <a:r>
              <a:rPr lang="en-US" sz="4400" dirty="0" smtClean="0"/>
              <a:t>August 3, 2015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090057"/>
            <a:ext cx="9829800" cy="3978234"/>
          </a:xfrm>
        </p:spPr>
        <p:txBody>
          <a:bodyPr>
            <a:noAutofit/>
          </a:bodyPr>
          <a:lstStyle/>
          <a:p>
            <a:endParaRPr lang="en-US" sz="5400" dirty="0" smtClean="0"/>
          </a:p>
          <a:p>
            <a:r>
              <a:rPr lang="en-US" sz="3200" smtClean="0"/>
              <a:t>Monday Morning </a:t>
            </a:r>
            <a:r>
              <a:rPr lang="en-US" sz="3200" dirty="0" smtClean="0"/>
              <a:t>Session</a:t>
            </a:r>
          </a:p>
          <a:p>
            <a:endParaRPr lang="en-US" sz="3200" dirty="0"/>
          </a:p>
          <a:p>
            <a:r>
              <a:rPr lang="en-US" sz="3200" dirty="0" smtClean="0"/>
              <a:t>Literacy Block Components</a:t>
            </a:r>
          </a:p>
          <a:p>
            <a:r>
              <a:rPr lang="en-US" sz="3200" dirty="0" smtClean="0"/>
              <a:t>Grid and Curriculum Map Unit</a:t>
            </a:r>
          </a:p>
          <a:p>
            <a:r>
              <a:rPr lang="en-US" sz="3200" dirty="0" smtClean="0"/>
              <a:t>Scheduling</a:t>
            </a:r>
          </a:p>
          <a:p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</a:t>
            </a:fld>
            <a:endParaRPr lang="en-US" dirty="0"/>
          </a:p>
        </p:txBody>
      </p:sp>
      <p:pic>
        <p:nvPicPr>
          <p:cNvPr id="1026" name="Picture 1" descr="New Green Logo 3 t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120" y="1796704"/>
            <a:ext cx="973776" cy="1050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97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360" y="3334747"/>
            <a:ext cx="8596770" cy="548486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WELCOME!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18857"/>
            <a:ext cx="9829800" cy="2256312"/>
          </a:xfrm>
        </p:spPr>
        <p:txBody>
          <a:bodyPr>
            <a:noAutofit/>
          </a:bodyPr>
          <a:lstStyle/>
          <a:p>
            <a:r>
              <a:rPr lang="en-US" sz="3200" i="1" dirty="0" smtClean="0"/>
              <a:t>Please</a:t>
            </a:r>
          </a:p>
          <a:p>
            <a:r>
              <a:rPr lang="en-US" sz="3200" dirty="0" smtClean="0"/>
              <a:t>Sign in</a:t>
            </a:r>
          </a:p>
          <a:p>
            <a:r>
              <a:rPr lang="en-US" sz="3200" dirty="0" smtClean="0"/>
              <a:t>Enjoy Potluck</a:t>
            </a:r>
          </a:p>
          <a:p>
            <a:r>
              <a:rPr lang="en-US" sz="3200" dirty="0" smtClean="0"/>
              <a:t>Sit with with your grade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1" descr="New Green Logo 3 t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120" y="2105463"/>
            <a:ext cx="973776" cy="1050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46909" y="771896"/>
            <a:ext cx="763583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Advanced Summer Institute</a:t>
            </a:r>
            <a:br>
              <a:rPr lang="en-US" sz="4400" dirty="0"/>
            </a:br>
            <a:r>
              <a:rPr lang="en-US" sz="3200" dirty="0"/>
              <a:t>August 3, 2015</a:t>
            </a:r>
          </a:p>
        </p:txBody>
      </p:sp>
    </p:spTree>
    <p:extLst>
      <p:ext uri="{BB962C8B-B14F-4D97-AF65-F5344CB8AC3E}">
        <p14:creationId xmlns:p14="http://schemas.microsoft.com/office/powerpoint/2010/main" val="40339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1274" y="1299010"/>
            <a:ext cx="8075220" cy="6175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     THANK YOU, HOLLYWOOD PARK for hosting!</a:t>
            </a:r>
          </a:p>
          <a:p>
            <a:endParaRPr lang="en-US" sz="2800" i="1" dirty="0"/>
          </a:p>
          <a:p>
            <a:r>
              <a:rPr lang="en-US" sz="2800" i="1" dirty="0"/>
              <a:t>Norms, Business…</a:t>
            </a:r>
          </a:p>
          <a:p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Cell phone check</a:t>
            </a:r>
          </a:p>
          <a:p>
            <a:pPr marL="514350" indent="-514350">
              <a:buAutoNum type="arabicPeriod"/>
            </a:pPr>
            <a:endParaRPr lang="en-US" sz="2400" dirty="0"/>
          </a:p>
          <a:p>
            <a:pPr marL="514350" indent="-514350">
              <a:buAutoNum type="arabicPeriod"/>
            </a:pPr>
            <a:r>
              <a:rPr lang="en-US" sz="2400" dirty="0" smtClean="0"/>
              <a:t>Safe &amp; risk-taking learning environment</a:t>
            </a:r>
          </a:p>
          <a:p>
            <a:pPr marL="514350" indent="-514350">
              <a:buAutoNum type="arabicPeriod"/>
            </a:pPr>
            <a:endParaRPr lang="en-US" sz="2400" dirty="0"/>
          </a:p>
          <a:p>
            <a:pPr marL="514350" indent="-514350">
              <a:buAutoNum type="arabicPeriod"/>
            </a:pPr>
            <a:r>
              <a:rPr lang="en-US" sz="2400" dirty="0" smtClean="0"/>
              <a:t>Air time</a:t>
            </a:r>
          </a:p>
          <a:p>
            <a:pPr marL="514350" indent="-514350">
              <a:buAutoNum type="arabicPeriod"/>
            </a:pPr>
            <a:endParaRPr lang="en-US" sz="2400" dirty="0"/>
          </a:p>
          <a:p>
            <a:pPr marL="514350" indent="-514350">
              <a:buFontTx/>
              <a:buAutoNum type="arabicPeriod"/>
            </a:pPr>
            <a:r>
              <a:rPr lang="en-US" sz="2400" dirty="0" smtClean="0"/>
              <a:t>Grade-level </a:t>
            </a:r>
            <a:r>
              <a:rPr lang="en-US" sz="2400" dirty="0"/>
              <a:t>partners &amp; working with your </a:t>
            </a:r>
            <a:r>
              <a:rPr lang="en-US" sz="2400" dirty="0" smtClean="0"/>
              <a:t>partner</a:t>
            </a:r>
            <a:endParaRPr lang="en-US" sz="2400" dirty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PPT and handouts will go on our webpage: </a:t>
            </a:r>
            <a:r>
              <a:rPr lang="en-US" sz="2400" dirty="0" smtClean="0">
                <a:hlinkClick r:id="rId3"/>
              </a:rPr>
              <a:t>www.scusd.edu/ela</a:t>
            </a: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1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9405" y="1235033"/>
            <a:ext cx="76239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FEEDBACK, PLEASE</a:t>
            </a:r>
          </a:p>
          <a:p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GRID</a:t>
            </a:r>
          </a:p>
          <a:p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Curriculum Map Unit of Study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 smtClean="0"/>
              <a:t>Turn in your feedback sheet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dirty="0" smtClean="0"/>
          </a:p>
          <a:p>
            <a:pPr algn="ctr"/>
            <a:r>
              <a:rPr lang="en-US" sz="3600" i="1" dirty="0" smtClean="0"/>
              <a:t>thank you!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59620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5659" y="1299010"/>
            <a:ext cx="6913136" cy="5806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Monday Morning </a:t>
            </a:r>
          </a:p>
          <a:p>
            <a:pPr algn="ctr"/>
            <a:r>
              <a:rPr lang="en-US" sz="3600" dirty="0" smtClean="0"/>
              <a:t>SESSION OUTCOMES</a:t>
            </a:r>
          </a:p>
          <a:p>
            <a:pPr algn="ctr"/>
            <a:r>
              <a:rPr lang="en-US" sz="2800" i="1" dirty="0"/>
              <a:t>grow our understandings of…</a:t>
            </a:r>
          </a:p>
          <a:p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The slightly-revised Literacy Block Components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The revised GRID, implications for scheduling</a:t>
            </a:r>
          </a:p>
          <a:p>
            <a:pPr marL="514350" indent="-514350">
              <a:buAutoNum type="arabicPeriod"/>
            </a:pP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 smtClean="0"/>
              <a:t>Daily/weekly scheduling possibilities (video)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2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2514" y="1306286"/>
            <a:ext cx="8680863" cy="48320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Scheduling Ideas</a:t>
            </a:r>
          </a:p>
          <a:p>
            <a:pPr algn="ctr"/>
            <a:endParaRPr lang="en-US" sz="4400" dirty="0" smtClean="0"/>
          </a:p>
          <a:p>
            <a:pPr algn="ctr"/>
            <a:r>
              <a:rPr lang="en-US" sz="4400" b="1" i="1" dirty="0" smtClean="0"/>
              <a:t>Brainstorm</a:t>
            </a:r>
          </a:p>
          <a:p>
            <a:pPr algn="ctr"/>
            <a:endParaRPr lang="en-US" sz="4400" b="1" i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i="1" dirty="0" smtClean="0"/>
              <a:t>Assign a chart maker/scribe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i="1" dirty="0" smtClean="0"/>
              <a:t>Anything goes, quick, don’t stop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i="1" dirty="0" smtClean="0"/>
              <a:t>List without judgement/analysis</a:t>
            </a:r>
          </a:p>
        </p:txBody>
      </p:sp>
    </p:spTree>
    <p:extLst>
      <p:ext uri="{BB962C8B-B14F-4D97-AF65-F5344CB8AC3E}">
        <p14:creationId xmlns:p14="http://schemas.microsoft.com/office/powerpoint/2010/main" val="144523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5647" y="1805049"/>
            <a:ext cx="6531428" cy="982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9388" y="1341911"/>
            <a:ext cx="88471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BREAKOUT SESSIONS</a:t>
            </a:r>
          </a:p>
          <a:p>
            <a:pPr algn="ctr"/>
            <a:r>
              <a:rPr lang="en-US" sz="3600" b="1" dirty="0" smtClean="0"/>
              <a:t>9:30-2:30</a:t>
            </a:r>
          </a:p>
          <a:p>
            <a:pPr algn="ctr"/>
            <a:r>
              <a:rPr lang="en-US" sz="3600" b="1" dirty="0" smtClean="0"/>
              <a:t>(One hour lunch, 11:30 – 12:30)</a:t>
            </a:r>
          </a:p>
          <a:p>
            <a:pPr algn="ctr"/>
            <a:endParaRPr lang="en-US" sz="3600" b="1" dirty="0"/>
          </a:p>
          <a:p>
            <a:r>
              <a:rPr lang="en-US" sz="3600" b="1" dirty="0" smtClean="0"/>
              <a:t>GENRE – </a:t>
            </a:r>
            <a:r>
              <a:rPr lang="en-US" sz="3600" b="1" i="1" dirty="0" smtClean="0"/>
              <a:t>room 8 </a:t>
            </a:r>
            <a:r>
              <a:rPr lang="en-US" sz="3600" b="1" dirty="0" smtClean="0"/>
              <a:t>– library</a:t>
            </a:r>
          </a:p>
          <a:p>
            <a:endParaRPr lang="en-US" sz="3600" b="1" dirty="0"/>
          </a:p>
          <a:p>
            <a:r>
              <a:rPr lang="en-US" sz="3600" b="1" dirty="0" smtClean="0"/>
              <a:t>ASSESSMENT for GUIDED READING – </a:t>
            </a:r>
            <a:r>
              <a:rPr lang="en-US" sz="3600" b="1" i="1" dirty="0" smtClean="0"/>
              <a:t>room 10</a:t>
            </a:r>
          </a:p>
          <a:p>
            <a:endParaRPr lang="en-US" sz="3600" b="1" dirty="0"/>
          </a:p>
          <a:p>
            <a:r>
              <a:rPr lang="en-US" sz="3600" b="1" dirty="0" smtClean="0"/>
              <a:t>GRAMMAR – </a:t>
            </a:r>
            <a:r>
              <a:rPr lang="en-US" sz="3600" b="1" i="1" dirty="0" smtClean="0"/>
              <a:t>room 11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7860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14792</TotalTime>
  <Words>167</Words>
  <Application>Microsoft Office PowerPoint</Application>
  <PresentationFormat>Custom</PresentationFormat>
  <Paragraphs>69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1_Office Theme</vt:lpstr>
      <vt:lpstr>Office Theme</vt:lpstr>
      <vt:lpstr>Advanced Summer Institute August 3, 2015</vt:lpstr>
      <vt:lpstr>   WELCOME!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A. Forrest</dc:creator>
  <cp:lastModifiedBy>SCUSD</cp:lastModifiedBy>
  <cp:revision>710</cp:revision>
  <cp:lastPrinted>2014-05-29T19:01:58Z</cp:lastPrinted>
  <dcterms:created xsi:type="dcterms:W3CDTF">2013-05-24T21:33:12Z</dcterms:created>
  <dcterms:modified xsi:type="dcterms:W3CDTF">2015-08-09T14:57:46Z</dcterms:modified>
</cp:coreProperties>
</file>