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16"/>
  </p:notesMasterIdLst>
  <p:handoutMasterIdLst>
    <p:handoutMasterId r:id="rId17"/>
  </p:handoutMasterIdLst>
  <p:sldIdLst>
    <p:sldId id="563" r:id="rId3"/>
    <p:sldId id="544" r:id="rId4"/>
    <p:sldId id="621" r:id="rId5"/>
    <p:sldId id="631" r:id="rId6"/>
    <p:sldId id="632" r:id="rId7"/>
    <p:sldId id="647" r:id="rId8"/>
    <p:sldId id="612" r:id="rId9"/>
    <p:sldId id="645" r:id="rId10"/>
    <p:sldId id="635" r:id="rId11"/>
    <p:sldId id="636" r:id="rId12"/>
    <p:sldId id="646" r:id="rId13"/>
    <p:sldId id="639" r:id="rId14"/>
    <p:sldId id="643" r:id="rId15"/>
  </p:sldIdLst>
  <p:sldSz cx="9829800" cy="7315200"/>
  <p:notesSz cx="6950075" cy="9236075"/>
  <p:defaultTextStyle>
    <a:defPPr>
      <a:defRPr lang="en-US"/>
    </a:defPPr>
    <a:lvl1pPr marL="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04">
          <p15:clr>
            <a:srgbClr val="A4A3A4"/>
          </p15:clr>
        </p15:guide>
        <p15:guide id="2" pos="3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008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59" autoAdjust="0"/>
    <p:restoredTop sz="32569" autoAdjust="0"/>
  </p:normalViewPr>
  <p:slideViewPr>
    <p:cSldViewPr snapToGrid="0">
      <p:cViewPr>
        <p:scale>
          <a:sx n="94" d="100"/>
          <a:sy n="94" d="100"/>
        </p:scale>
        <p:origin x="-72" y="1350"/>
      </p:cViewPr>
      <p:guideLst>
        <p:guide orient="horz" pos="2304"/>
        <p:guide pos="3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338"/>
    </p:cViewPr>
  </p:sorterViewPr>
  <p:notesViewPr>
    <p:cSldViewPr snapToGrid="0">
      <p:cViewPr varScale="1">
        <p:scale>
          <a:sx n="52" d="100"/>
          <a:sy n="52" d="100"/>
        </p:scale>
        <p:origin x="-1806" y="-9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6F81B-C59F-4D5B-9A73-D1463873730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57B2CCA-99DA-433A-984D-30BF05A86CE8}">
      <dgm:prSet phldrT="[Text]" custT="1"/>
      <dgm:spPr/>
      <dgm:t>
        <a:bodyPr/>
        <a:lstStyle/>
        <a:p>
          <a:r>
            <a:rPr lang="en-US" sz="1600" dirty="0" smtClean="0"/>
            <a:t>Establishing expectations for academic conversations</a:t>
          </a:r>
          <a:endParaRPr lang="en-US" sz="1600" dirty="0"/>
        </a:p>
      </dgm:t>
    </dgm:pt>
    <dgm:pt modelId="{C1B733D9-F55A-4B68-AB76-CDF283E57281}" type="parTrans" cxnId="{A25A0787-7F08-4F7C-BB3A-BC7F9B960A4B}">
      <dgm:prSet/>
      <dgm:spPr/>
      <dgm:t>
        <a:bodyPr/>
        <a:lstStyle/>
        <a:p>
          <a:endParaRPr lang="en-US"/>
        </a:p>
      </dgm:t>
    </dgm:pt>
    <dgm:pt modelId="{9C66C841-2546-48AF-BF6A-68A0AD9E2CD6}" type="sibTrans" cxnId="{A25A0787-7F08-4F7C-BB3A-BC7F9B960A4B}">
      <dgm:prSet/>
      <dgm:spPr/>
      <dgm:t>
        <a:bodyPr/>
        <a:lstStyle/>
        <a:p>
          <a:endParaRPr lang="en-US"/>
        </a:p>
      </dgm:t>
    </dgm:pt>
    <dgm:pt modelId="{D37AC0BA-1014-4E3A-A59B-994713A73E85}">
      <dgm:prSet phldrT="[Text]" custT="1"/>
      <dgm:spPr/>
      <dgm:t>
        <a:bodyPr/>
        <a:lstStyle/>
        <a:p>
          <a:r>
            <a:rPr lang="en-US" sz="1600" dirty="0" smtClean="0"/>
            <a:t>Implementing conversation  protocols</a:t>
          </a:r>
          <a:endParaRPr lang="en-US" sz="1600" dirty="0"/>
        </a:p>
      </dgm:t>
    </dgm:pt>
    <dgm:pt modelId="{7DFFD62B-B789-4194-B10C-34B5A82A1FCA}" type="parTrans" cxnId="{C1AE11EE-F855-464D-99B4-DD03FDB983A2}">
      <dgm:prSet/>
      <dgm:spPr/>
      <dgm:t>
        <a:bodyPr/>
        <a:lstStyle/>
        <a:p>
          <a:endParaRPr lang="en-US"/>
        </a:p>
      </dgm:t>
    </dgm:pt>
    <dgm:pt modelId="{F7CC32D5-C57F-41A5-974D-59CB77D0A7B6}" type="sibTrans" cxnId="{C1AE11EE-F855-464D-99B4-DD03FDB983A2}">
      <dgm:prSet/>
      <dgm:spPr/>
      <dgm:t>
        <a:bodyPr/>
        <a:lstStyle/>
        <a:p>
          <a:endParaRPr lang="en-US"/>
        </a:p>
      </dgm:t>
    </dgm:pt>
    <dgm:pt modelId="{BA2AA7CF-B6CF-4EC4-8003-85E746DA63AE}">
      <dgm:prSet phldrT="[Text]" custT="1"/>
      <dgm:spPr/>
      <dgm:t>
        <a:bodyPr/>
        <a:lstStyle/>
        <a:p>
          <a:r>
            <a:rPr lang="en-US" sz="1600" dirty="0" smtClean="0"/>
            <a:t>Increasing depth of academic conversations</a:t>
          </a:r>
          <a:endParaRPr lang="en-US" sz="1600" dirty="0"/>
        </a:p>
      </dgm:t>
    </dgm:pt>
    <dgm:pt modelId="{49E0D8ED-C170-4850-9970-8E4E6C8141A2}" type="parTrans" cxnId="{41C5C148-C5FE-42CD-8387-16F26C29D969}">
      <dgm:prSet/>
      <dgm:spPr/>
      <dgm:t>
        <a:bodyPr/>
        <a:lstStyle/>
        <a:p>
          <a:endParaRPr lang="en-US"/>
        </a:p>
      </dgm:t>
    </dgm:pt>
    <dgm:pt modelId="{C4A09850-FA98-45D6-AED3-947BE338439B}" type="sibTrans" cxnId="{41C5C148-C5FE-42CD-8387-16F26C29D969}">
      <dgm:prSet/>
      <dgm:spPr/>
      <dgm:t>
        <a:bodyPr/>
        <a:lstStyle/>
        <a:p>
          <a:endParaRPr lang="en-US"/>
        </a:p>
      </dgm:t>
    </dgm:pt>
    <dgm:pt modelId="{33066457-AC2F-4BB1-BB17-7970D290EF79}">
      <dgm:prSet custT="1"/>
      <dgm:spPr/>
      <dgm:t>
        <a:bodyPr/>
        <a:lstStyle/>
        <a:p>
          <a:r>
            <a:rPr lang="en-US" sz="1600" dirty="0" smtClean="0"/>
            <a:t>Setting up physical environment that promotes conversation</a:t>
          </a:r>
          <a:endParaRPr lang="en-US" sz="1600" dirty="0"/>
        </a:p>
      </dgm:t>
    </dgm:pt>
    <dgm:pt modelId="{54723BDD-C155-430A-A580-0B905480F309}" type="parTrans" cxnId="{B81E857F-722B-49EF-A54A-50F1EE610DD4}">
      <dgm:prSet/>
      <dgm:spPr/>
      <dgm:t>
        <a:bodyPr/>
        <a:lstStyle/>
        <a:p>
          <a:endParaRPr lang="en-US"/>
        </a:p>
      </dgm:t>
    </dgm:pt>
    <dgm:pt modelId="{FFA6C414-CE42-4279-B361-38BC3B89373C}" type="sibTrans" cxnId="{B81E857F-722B-49EF-A54A-50F1EE610DD4}">
      <dgm:prSet/>
      <dgm:spPr/>
      <dgm:t>
        <a:bodyPr/>
        <a:lstStyle/>
        <a:p>
          <a:endParaRPr lang="en-US"/>
        </a:p>
      </dgm:t>
    </dgm:pt>
    <dgm:pt modelId="{03DFF705-C8FA-4AC2-B0E3-E17F390EED08}" type="pres">
      <dgm:prSet presAssocID="{4C26F81B-C59F-4D5B-9A73-D1463873730D}" presName="arrowDiagram" presStyleCnt="0">
        <dgm:presLayoutVars>
          <dgm:chMax val="5"/>
          <dgm:dir/>
          <dgm:resizeHandles val="exact"/>
        </dgm:presLayoutVars>
      </dgm:prSet>
      <dgm:spPr/>
    </dgm:pt>
    <dgm:pt modelId="{F6B9B0E2-D0E1-4529-AF53-5EB99496D8D4}" type="pres">
      <dgm:prSet presAssocID="{4C26F81B-C59F-4D5B-9A73-D1463873730D}" presName="arrow" presStyleLbl="bgShp" presStyleIdx="0" presStyleCnt="1"/>
      <dgm:spPr/>
    </dgm:pt>
    <dgm:pt modelId="{136DFB3E-56FB-46B2-881E-6BE6033DC1B9}" type="pres">
      <dgm:prSet presAssocID="{4C26F81B-C59F-4D5B-9A73-D1463873730D}" presName="arrowDiagram4" presStyleCnt="0"/>
      <dgm:spPr/>
    </dgm:pt>
    <dgm:pt modelId="{AD785B67-BBE1-48CB-AB94-183AA5943932}" type="pres">
      <dgm:prSet presAssocID="{33066457-AC2F-4BB1-BB17-7970D290EF79}" presName="bullet4a" presStyleLbl="node1" presStyleIdx="0" presStyleCnt="4"/>
      <dgm:spPr/>
    </dgm:pt>
    <dgm:pt modelId="{1C8F981D-8A5F-4B32-BA75-9031DFDEA6EC}" type="pres">
      <dgm:prSet presAssocID="{33066457-AC2F-4BB1-BB17-7970D290EF79}" presName="textBox4a" presStyleLbl="revTx" presStyleIdx="0" presStyleCnt="4" custScaleX="121145" custLinFactNeighborX="12717" custLinFactNeighborY="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8F436-81EF-4BD4-B09E-3B761E05071D}" type="pres">
      <dgm:prSet presAssocID="{557B2CCA-99DA-433A-984D-30BF05A86CE8}" presName="bullet4b" presStyleLbl="node1" presStyleIdx="1" presStyleCnt="4"/>
      <dgm:spPr/>
    </dgm:pt>
    <dgm:pt modelId="{AA8C509D-CF79-455A-974B-C2E70D411027}" type="pres">
      <dgm:prSet presAssocID="{557B2CCA-99DA-433A-984D-30BF05A86CE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F83EA-75E1-425F-930A-F759ADC0FF88}" type="pres">
      <dgm:prSet presAssocID="{D37AC0BA-1014-4E3A-A59B-994713A73E85}" presName="bullet4c" presStyleLbl="node1" presStyleIdx="2" presStyleCnt="4"/>
      <dgm:spPr/>
    </dgm:pt>
    <dgm:pt modelId="{3C42FB70-6FE0-457D-8BF0-990B12323FDA}" type="pres">
      <dgm:prSet presAssocID="{D37AC0BA-1014-4E3A-A59B-994713A73E8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C96CF-1673-4A3D-B77B-7B659676C5B0}" type="pres">
      <dgm:prSet presAssocID="{BA2AA7CF-B6CF-4EC4-8003-85E746DA63AE}" presName="bullet4d" presStyleLbl="node1" presStyleIdx="3" presStyleCnt="4"/>
      <dgm:spPr/>
    </dgm:pt>
    <dgm:pt modelId="{F02D5179-DE72-47A9-A779-A387B68BC7F0}" type="pres">
      <dgm:prSet presAssocID="{BA2AA7CF-B6CF-4EC4-8003-85E746DA63AE}" presName="textBox4d" presStyleLbl="revTx" presStyleIdx="3" presStyleCnt="4" custScaleX="128306" custScaleY="100127" custLinFactNeighborX="12243" custLinFactNeighborY="4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8BC0D8-A2B8-C44C-A4AE-01C3A711B652}" type="presOf" srcId="{33066457-AC2F-4BB1-BB17-7970D290EF79}" destId="{1C8F981D-8A5F-4B32-BA75-9031DFDEA6EC}" srcOrd="0" destOrd="0" presId="urn:microsoft.com/office/officeart/2005/8/layout/arrow2"/>
    <dgm:cxn modelId="{B81E857F-722B-49EF-A54A-50F1EE610DD4}" srcId="{4C26F81B-C59F-4D5B-9A73-D1463873730D}" destId="{33066457-AC2F-4BB1-BB17-7970D290EF79}" srcOrd="0" destOrd="0" parTransId="{54723BDD-C155-430A-A580-0B905480F309}" sibTransId="{FFA6C414-CE42-4279-B361-38BC3B89373C}"/>
    <dgm:cxn modelId="{C1AE11EE-F855-464D-99B4-DD03FDB983A2}" srcId="{4C26F81B-C59F-4D5B-9A73-D1463873730D}" destId="{D37AC0BA-1014-4E3A-A59B-994713A73E85}" srcOrd="2" destOrd="0" parTransId="{7DFFD62B-B789-4194-B10C-34B5A82A1FCA}" sibTransId="{F7CC32D5-C57F-41A5-974D-59CB77D0A7B6}"/>
    <dgm:cxn modelId="{50FBBBEA-945D-0442-BF6B-64CDA1985BBC}" type="presOf" srcId="{4C26F81B-C59F-4D5B-9A73-D1463873730D}" destId="{03DFF705-C8FA-4AC2-B0E3-E17F390EED08}" srcOrd="0" destOrd="0" presId="urn:microsoft.com/office/officeart/2005/8/layout/arrow2"/>
    <dgm:cxn modelId="{B884BEE3-49C6-E84B-9AEE-A8FEAD2344E6}" type="presOf" srcId="{D37AC0BA-1014-4E3A-A59B-994713A73E85}" destId="{3C42FB70-6FE0-457D-8BF0-990B12323FDA}" srcOrd="0" destOrd="0" presId="urn:microsoft.com/office/officeart/2005/8/layout/arrow2"/>
    <dgm:cxn modelId="{A25A0787-7F08-4F7C-BB3A-BC7F9B960A4B}" srcId="{4C26F81B-C59F-4D5B-9A73-D1463873730D}" destId="{557B2CCA-99DA-433A-984D-30BF05A86CE8}" srcOrd="1" destOrd="0" parTransId="{C1B733D9-F55A-4B68-AB76-CDF283E57281}" sibTransId="{9C66C841-2546-48AF-BF6A-68A0AD9E2CD6}"/>
    <dgm:cxn modelId="{41C5C148-C5FE-42CD-8387-16F26C29D969}" srcId="{4C26F81B-C59F-4D5B-9A73-D1463873730D}" destId="{BA2AA7CF-B6CF-4EC4-8003-85E746DA63AE}" srcOrd="3" destOrd="0" parTransId="{49E0D8ED-C170-4850-9970-8E4E6C8141A2}" sibTransId="{C4A09850-FA98-45D6-AED3-947BE338439B}"/>
    <dgm:cxn modelId="{2CE46A5E-3A54-064B-A721-FE126F8D3727}" type="presOf" srcId="{BA2AA7CF-B6CF-4EC4-8003-85E746DA63AE}" destId="{F02D5179-DE72-47A9-A779-A387B68BC7F0}" srcOrd="0" destOrd="0" presId="urn:microsoft.com/office/officeart/2005/8/layout/arrow2"/>
    <dgm:cxn modelId="{7837BFA3-BEEE-E747-B2F7-6FF3A42CDB74}" type="presOf" srcId="{557B2CCA-99DA-433A-984D-30BF05A86CE8}" destId="{AA8C509D-CF79-455A-974B-C2E70D411027}" srcOrd="0" destOrd="0" presId="urn:microsoft.com/office/officeart/2005/8/layout/arrow2"/>
    <dgm:cxn modelId="{91DEEB09-CFBC-9640-A049-C2F394B0D640}" type="presParOf" srcId="{03DFF705-C8FA-4AC2-B0E3-E17F390EED08}" destId="{F6B9B0E2-D0E1-4529-AF53-5EB99496D8D4}" srcOrd="0" destOrd="0" presId="urn:microsoft.com/office/officeart/2005/8/layout/arrow2"/>
    <dgm:cxn modelId="{A9C99C47-234D-E746-99BE-F648638B72EA}" type="presParOf" srcId="{03DFF705-C8FA-4AC2-B0E3-E17F390EED08}" destId="{136DFB3E-56FB-46B2-881E-6BE6033DC1B9}" srcOrd="1" destOrd="0" presId="urn:microsoft.com/office/officeart/2005/8/layout/arrow2"/>
    <dgm:cxn modelId="{68F55F1E-B4AE-1C4A-AA91-11026BC4D18D}" type="presParOf" srcId="{136DFB3E-56FB-46B2-881E-6BE6033DC1B9}" destId="{AD785B67-BBE1-48CB-AB94-183AA5943932}" srcOrd="0" destOrd="0" presId="urn:microsoft.com/office/officeart/2005/8/layout/arrow2"/>
    <dgm:cxn modelId="{2E9B8439-6124-6C4D-AED9-4D3E9948DDBB}" type="presParOf" srcId="{136DFB3E-56FB-46B2-881E-6BE6033DC1B9}" destId="{1C8F981D-8A5F-4B32-BA75-9031DFDEA6EC}" srcOrd="1" destOrd="0" presId="urn:microsoft.com/office/officeart/2005/8/layout/arrow2"/>
    <dgm:cxn modelId="{387C323D-05CD-3A49-AD73-976440AAC519}" type="presParOf" srcId="{136DFB3E-56FB-46B2-881E-6BE6033DC1B9}" destId="{80C8F436-81EF-4BD4-B09E-3B761E05071D}" srcOrd="2" destOrd="0" presId="urn:microsoft.com/office/officeart/2005/8/layout/arrow2"/>
    <dgm:cxn modelId="{E0BFB6C3-4E28-0442-A13B-967FAE809E3D}" type="presParOf" srcId="{136DFB3E-56FB-46B2-881E-6BE6033DC1B9}" destId="{AA8C509D-CF79-455A-974B-C2E70D411027}" srcOrd="3" destOrd="0" presId="urn:microsoft.com/office/officeart/2005/8/layout/arrow2"/>
    <dgm:cxn modelId="{A744C420-16FD-3645-AF8E-B52305C0356A}" type="presParOf" srcId="{136DFB3E-56FB-46B2-881E-6BE6033DC1B9}" destId="{BEEF83EA-75E1-425F-930A-F759ADC0FF88}" srcOrd="4" destOrd="0" presId="urn:microsoft.com/office/officeart/2005/8/layout/arrow2"/>
    <dgm:cxn modelId="{E109AD3E-5C91-294A-BE47-896B4F6C407B}" type="presParOf" srcId="{136DFB3E-56FB-46B2-881E-6BE6033DC1B9}" destId="{3C42FB70-6FE0-457D-8BF0-990B12323FDA}" srcOrd="5" destOrd="0" presId="urn:microsoft.com/office/officeart/2005/8/layout/arrow2"/>
    <dgm:cxn modelId="{C61E0F2C-17CC-B44E-8DA8-1CBCDDFA0020}" type="presParOf" srcId="{136DFB3E-56FB-46B2-881E-6BE6033DC1B9}" destId="{512C96CF-1673-4A3D-B77B-7B659676C5B0}" srcOrd="6" destOrd="0" presId="urn:microsoft.com/office/officeart/2005/8/layout/arrow2"/>
    <dgm:cxn modelId="{8FE75184-A613-AE4F-B2A2-509196622FAE}" type="presParOf" srcId="{136DFB3E-56FB-46B2-881E-6BE6033DC1B9}" destId="{F02D5179-DE72-47A9-A779-A387B68BC7F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6F81B-C59F-4D5B-9A73-D1463873730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57B2CCA-99DA-433A-984D-30BF05A86CE8}">
      <dgm:prSet phldrT="[Text]" custT="1"/>
      <dgm:spPr/>
      <dgm:t>
        <a:bodyPr/>
        <a:lstStyle/>
        <a:p>
          <a:r>
            <a:rPr lang="en-US" sz="1600" dirty="0" smtClean="0"/>
            <a:t>Establishing expectations for academic conversations</a:t>
          </a:r>
          <a:endParaRPr lang="en-US" sz="1600" dirty="0"/>
        </a:p>
      </dgm:t>
    </dgm:pt>
    <dgm:pt modelId="{C1B733D9-F55A-4B68-AB76-CDF283E57281}" type="parTrans" cxnId="{A25A0787-7F08-4F7C-BB3A-BC7F9B960A4B}">
      <dgm:prSet/>
      <dgm:spPr/>
      <dgm:t>
        <a:bodyPr/>
        <a:lstStyle/>
        <a:p>
          <a:endParaRPr lang="en-US"/>
        </a:p>
      </dgm:t>
    </dgm:pt>
    <dgm:pt modelId="{9C66C841-2546-48AF-BF6A-68A0AD9E2CD6}" type="sibTrans" cxnId="{A25A0787-7F08-4F7C-BB3A-BC7F9B960A4B}">
      <dgm:prSet/>
      <dgm:spPr/>
      <dgm:t>
        <a:bodyPr/>
        <a:lstStyle/>
        <a:p>
          <a:endParaRPr lang="en-US"/>
        </a:p>
      </dgm:t>
    </dgm:pt>
    <dgm:pt modelId="{D37AC0BA-1014-4E3A-A59B-994713A73E85}">
      <dgm:prSet phldrT="[Text]" custT="1"/>
      <dgm:spPr/>
      <dgm:t>
        <a:bodyPr/>
        <a:lstStyle/>
        <a:p>
          <a:r>
            <a:rPr lang="en-US" sz="1600" dirty="0" smtClean="0"/>
            <a:t>Implementing conversation  protocols</a:t>
          </a:r>
          <a:endParaRPr lang="en-US" sz="1600" dirty="0"/>
        </a:p>
      </dgm:t>
    </dgm:pt>
    <dgm:pt modelId="{7DFFD62B-B789-4194-B10C-34B5A82A1FCA}" type="parTrans" cxnId="{C1AE11EE-F855-464D-99B4-DD03FDB983A2}">
      <dgm:prSet/>
      <dgm:spPr/>
      <dgm:t>
        <a:bodyPr/>
        <a:lstStyle/>
        <a:p>
          <a:endParaRPr lang="en-US"/>
        </a:p>
      </dgm:t>
    </dgm:pt>
    <dgm:pt modelId="{F7CC32D5-C57F-41A5-974D-59CB77D0A7B6}" type="sibTrans" cxnId="{C1AE11EE-F855-464D-99B4-DD03FDB983A2}">
      <dgm:prSet/>
      <dgm:spPr/>
      <dgm:t>
        <a:bodyPr/>
        <a:lstStyle/>
        <a:p>
          <a:endParaRPr lang="en-US"/>
        </a:p>
      </dgm:t>
    </dgm:pt>
    <dgm:pt modelId="{BA2AA7CF-B6CF-4EC4-8003-85E746DA63AE}">
      <dgm:prSet phldrT="[Text]" custT="1"/>
      <dgm:spPr/>
      <dgm:t>
        <a:bodyPr/>
        <a:lstStyle/>
        <a:p>
          <a:r>
            <a:rPr lang="en-US" sz="1600" dirty="0" smtClean="0"/>
            <a:t>Increasing depth of academic conversations</a:t>
          </a:r>
          <a:endParaRPr lang="en-US" sz="1600" dirty="0"/>
        </a:p>
      </dgm:t>
    </dgm:pt>
    <dgm:pt modelId="{49E0D8ED-C170-4850-9970-8E4E6C8141A2}" type="parTrans" cxnId="{41C5C148-C5FE-42CD-8387-16F26C29D969}">
      <dgm:prSet/>
      <dgm:spPr/>
      <dgm:t>
        <a:bodyPr/>
        <a:lstStyle/>
        <a:p>
          <a:endParaRPr lang="en-US"/>
        </a:p>
      </dgm:t>
    </dgm:pt>
    <dgm:pt modelId="{C4A09850-FA98-45D6-AED3-947BE338439B}" type="sibTrans" cxnId="{41C5C148-C5FE-42CD-8387-16F26C29D969}">
      <dgm:prSet/>
      <dgm:spPr/>
      <dgm:t>
        <a:bodyPr/>
        <a:lstStyle/>
        <a:p>
          <a:endParaRPr lang="en-US"/>
        </a:p>
      </dgm:t>
    </dgm:pt>
    <dgm:pt modelId="{33066457-AC2F-4BB1-BB17-7970D290EF79}">
      <dgm:prSet custT="1"/>
      <dgm:spPr/>
      <dgm:t>
        <a:bodyPr/>
        <a:lstStyle/>
        <a:p>
          <a:r>
            <a:rPr lang="en-US" sz="1600" dirty="0" smtClean="0"/>
            <a:t>Setting up physical environment that promotes conversation</a:t>
          </a:r>
          <a:endParaRPr lang="en-US" sz="1600" dirty="0"/>
        </a:p>
      </dgm:t>
    </dgm:pt>
    <dgm:pt modelId="{54723BDD-C155-430A-A580-0B905480F309}" type="parTrans" cxnId="{B81E857F-722B-49EF-A54A-50F1EE610DD4}">
      <dgm:prSet/>
      <dgm:spPr/>
      <dgm:t>
        <a:bodyPr/>
        <a:lstStyle/>
        <a:p>
          <a:endParaRPr lang="en-US"/>
        </a:p>
      </dgm:t>
    </dgm:pt>
    <dgm:pt modelId="{FFA6C414-CE42-4279-B361-38BC3B89373C}" type="sibTrans" cxnId="{B81E857F-722B-49EF-A54A-50F1EE610DD4}">
      <dgm:prSet/>
      <dgm:spPr/>
      <dgm:t>
        <a:bodyPr/>
        <a:lstStyle/>
        <a:p>
          <a:endParaRPr lang="en-US"/>
        </a:p>
      </dgm:t>
    </dgm:pt>
    <dgm:pt modelId="{03DFF705-C8FA-4AC2-B0E3-E17F390EED08}" type="pres">
      <dgm:prSet presAssocID="{4C26F81B-C59F-4D5B-9A73-D1463873730D}" presName="arrowDiagram" presStyleCnt="0">
        <dgm:presLayoutVars>
          <dgm:chMax val="5"/>
          <dgm:dir/>
          <dgm:resizeHandles val="exact"/>
        </dgm:presLayoutVars>
      </dgm:prSet>
      <dgm:spPr/>
    </dgm:pt>
    <dgm:pt modelId="{F6B9B0E2-D0E1-4529-AF53-5EB99496D8D4}" type="pres">
      <dgm:prSet presAssocID="{4C26F81B-C59F-4D5B-9A73-D1463873730D}" presName="arrow" presStyleLbl="bgShp" presStyleIdx="0" presStyleCnt="1"/>
      <dgm:spPr/>
    </dgm:pt>
    <dgm:pt modelId="{136DFB3E-56FB-46B2-881E-6BE6033DC1B9}" type="pres">
      <dgm:prSet presAssocID="{4C26F81B-C59F-4D5B-9A73-D1463873730D}" presName="arrowDiagram4" presStyleCnt="0"/>
      <dgm:spPr/>
    </dgm:pt>
    <dgm:pt modelId="{AD785B67-BBE1-48CB-AB94-183AA5943932}" type="pres">
      <dgm:prSet presAssocID="{33066457-AC2F-4BB1-BB17-7970D290EF79}" presName="bullet4a" presStyleLbl="node1" presStyleIdx="0" presStyleCnt="4"/>
      <dgm:spPr/>
    </dgm:pt>
    <dgm:pt modelId="{1C8F981D-8A5F-4B32-BA75-9031DFDEA6EC}" type="pres">
      <dgm:prSet presAssocID="{33066457-AC2F-4BB1-BB17-7970D290EF79}" presName="textBox4a" presStyleLbl="revTx" presStyleIdx="0" presStyleCnt="4" custScaleX="121145" custLinFactNeighborX="12717" custLinFactNeighborY="5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8F436-81EF-4BD4-B09E-3B761E05071D}" type="pres">
      <dgm:prSet presAssocID="{557B2CCA-99DA-433A-984D-30BF05A86CE8}" presName="bullet4b" presStyleLbl="node1" presStyleIdx="1" presStyleCnt="4"/>
      <dgm:spPr/>
    </dgm:pt>
    <dgm:pt modelId="{AA8C509D-CF79-455A-974B-C2E70D411027}" type="pres">
      <dgm:prSet presAssocID="{557B2CCA-99DA-433A-984D-30BF05A86CE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F83EA-75E1-425F-930A-F759ADC0FF88}" type="pres">
      <dgm:prSet presAssocID="{D37AC0BA-1014-4E3A-A59B-994713A73E85}" presName="bullet4c" presStyleLbl="node1" presStyleIdx="2" presStyleCnt="4"/>
      <dgm:spPr/>
    </dgm:pt>
    <dgm:pt modelId="{3C42FB70-6FE0-457D-8BF0-990B12323FDA}" type="pres">
      <dgm:prSet presAssocID="{D37AC0BA-1014-4E3A-A59B-994713A73E8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C96CF-1673-4A3D-B77B-7B659676C5B0}" type="pres">
      <dgm:prSet presAssocID="{BA2AA7CF-B6CF-4EC4-8003-85E746DA63AE}" presName="bullet4d" presStyleLbl="node1" presStyleIdx="3" presStyleCnt="4"/>
      <dgm:spPr/>
    </dgm:pt>
    <dgm:pt modelId="{F02D5179-DE72-47A9-A779-A387B68BC7F0}" type="pres">
      <dgm:prSet presAssocID="{BA2AA7CF-B6CF-4EC4-8003-85E746DA63AE}" presName="textBox4d" presStyleLbl="revTx" presStyleIdx="3" presStyleCnt="4" custScaleX="128306" custScaleY="100127" custLinFactNeighborX="12243" custLinFactNeighborY="4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AE11EE-F855-464D-99B4-DD03FDB983A2}" srcId="{4C26F81B-C59F-4D5B-9A73-D1463873730D}" destId="{D37AC0BA-1014-4E3A-A59B-994713A73E85}" srcOrd="2" destOrd="0" parTransId="{7DFFD62B-B789-4194-B10C-34B5A82A1FCA}" sibTransId="{F7CC32D5-C57F-41A5-974D-59CB77D0A7B6}"/>
    <dgm:cxn modelId="{A25A0787-7F08-4F7C-BB3A-BC7F9B960A4B}" srcId="{4C26F81B-C59F-4D5B-9A73-D1463873730D}" destId="{557B2CCA-99DA-433A-984D-30BF05A86CE8}" srcOrd="1" destOrd="0" parTransId="{C1B733D9-F55A-4B68-AB76-CDF283E57281}" sibTransId="{9C66C841-2546-48AF-BF6A-68A0AD9E2CD6}"/>
    <dgm:cxn modelId="{CC158AF5-3C6A-F14B-A147-8E67346D8840}" type="presOf" srcId="{557B2CCA-99DA-433A-984D-30BF05A86CE8}" destId="{AA8C509D-CF79-455A-974B-C2E70D411027}" srcOrd="0" destOrd="0" presId="urn:microsoft.com/office/officeart/2005/8/layout/arrow2"/>
    <dgm:cxn modelId="{B81E857F-722B-49EF-A54A-50F1EE610DD4}" srcId="{4C26F81B-C59F-4D5B-9A73-D1463873730D}" destId="{33066457-AC2F-4BB1-BB17-7970D290EF79}" srcOrd="0" destOrd="0" parTransId="{54723BDD-C155-430A-A580-0B905480F309}" sibTransId="{FFA6C414-CE42-4279-B361-38BC3B89373C}"/>
    <dgm:cxn modelId="{D3321049-2DBD-6548-B916-F0B9AD71AE2D}" type="presOf" srcId="{D37AC0BA-1014-4E3A-A59B-994713A73E85}" destId="{3C42FB70-6FE0-457D-8BF0-990B12323FDA}" srcOrd="0" destOrd="0" presId="urn:microsoft.com/office/officeart/2005/8/layout/arrow2"/>
    <dgm:cxn modelId="{EEB90C82-F4D8-4B48-8784-F7D5BC570B42}" type="presOf" srcId="{33066457-AC2F-4BB1-BB17-7970D290EF79}" destId="{1C8F981D-8A5F-4B32-BA75-9031DFDEA6EC}" srcOrd="0" destOrd="0" presId="urn:microsoft.com/office/officeart/2005/8/layout/arrow2"/>
    <dgm:cxn modelId="{8476A9D5-FAA5-9B43-A758-72928C4CBA78}" type="presOf" srcId="{4C26F81B-C59F-4D5B-9A73-D1463873730D}" destId="{03DFF705-C8FA-4AC2-B0E3-E17F390EED08}" srcOrd="0" destOrd="0" presId="urn:microsoft.com/office/officeart/2005/8/layout/arrow2"/>
    <dgm:cxn modelId="{41C5C148-C5FE-42CD-8387-16F26C29D969}" srcId="{4C26F81B-C59F-4D5B-9A73-D1463873730D}" destId="{BA2AA7CF-B6CF-4EC4-8003-85E746DA63AE}" srcOrd="3" destOrd="0" parTransId="{49E0D8ED-C170-4850-9970-8E4E6C8141A2}" sibTransId="{C4A09850-FA98-45D6-AED3-947BE338439B}"/>
    <dgm:cxn modelId="{76CDFF75-24C6-B541-9013-E0EF8E69133C}" type="presOf" srcId="{BA2AA7CF-B6CF-4EC4-8003-85E746DA63AE}" destId="{F02D5179-DE72-47A9-A779-A387B68BC7F0}" srcOrd="0" destOrd="0" presId="urn:microsoft.com/office/officeart/2005/8/layout/arrow2"/>
    <dgm:cxn modelId="{F9FE7EEF-B91C-1E41-AE88-6B7D3BD4776B}" type="presParOf" srcId="{03DFF705-C8FA-4AC2-B0E3-E17F390EED08}" destId="{F6B9B0E2-D0E1-4529-AF53-5EB99496D8D4}" srcOrd="0" destOrd="0" presId="urn:microsoft.com/office/officeart/2005/8/layout/arrow2"/>
    <dgm:cxn modelId="{F42F421A-0A59-8D43-92E8-D4715568EF98}" type="presParOf" srcId="{03DFF705-C8FA-4AC2-B0E3-E17F390EED08}" destId="{136DFB3E-56FB-46B2-881E-6BE6033DC1B9}" srcOrd="1" destOrd="0" presId="urn:microsoft.com/office/officeart/2005/8/layout/arrow2"/>
    <dgm:cxn modelId="{994B19B1-3322-2147-8DE4-93CF659F5C13}" type="presParOf" srcId="{136DFB3E-56FB-46B2-881E-6BE6033DC1B9}" destId="{AD785B67-BBE1-48CB-AB94-183AA5943932}" srcOrd="0" destOrd="0" presId="urn:microsoft.com/office/officeart/2005/8/layout/arrow2"/>
    <dgm:cxn modelId="{15E1B7EE-8CF3-634B-ABF9-D461EAEC65F1}" type="presParOf" srcId="{136DFB3E-56FB-46B2-881E-6BE6033DC1B9}" destId="{1C8F981D-8A5F-4B32-BA75-9031DFDEA6EC}" srcOrd="1" destOrd="0" presId="urn:microsoft.com/office/officeart/2005/8/layout/arrow2"/>
    <dgm:cxn modelId="{0668511A-0E40-DC4A-9453-A1C31B48209F}" type="presParOf" srcId="{136DFB3E-56FB-46B2-881E-6BE6033DC1B9}" destId="{80C8F436-81EF-4BD4-B09E-3B761E05071D}" srcOrd="2" destOrd="0" presId="urn:microsoft.com/office/officeart/2005/8/layout/arrow2"/>
    <dgm:cxn modelId="{D6F174A5-5DCD-C747-B971-F9676216209A}" type="presParOf" srcId="{136DFB3E-56FB-46B2-881E-6BE6033DC1B9}" destId="{AA8C509D-CF79-455A-974B-C2E70D411027}" srcOrd="3" destOrd="0" presId="urn:microsoft.com/office/officeart/2005/8/layout/arrow2"/>
    <dgm:cxn modelId="{ED2BC6F8-887C-664D-941C-3D6F83BC7AA0}" type="presParOf" srcId="{136DFB3E-56FB-46B2-881E-6BE6033DC1B9}" destId="{BEEF83EA-75E1-425F-930A-F759ADC0FF88}" srcOrd="4" destOrd="0" presId="urn:microsoft.com/office/officeart/2005/8/layout/arrow2"/>
    <dgm:cxn modelId="{3CB38C74-97E0-B84E-A321-42CB0F51BE30}" type="presParOf" srcId="{136DFB3E-56FB-46B2-881E-6BE6033DC1B9}" destId="{3C42FB70-6FE0-457D-8BF0-990B12323FDA}" srcOrd="5" destOrd="0" presId="urn:microsoft.com/office/officeart/2005/8/layout/arrow2"/>
    <dgm:cxn modelId="{588852FE-8D11-9F4E-919B-1109617F84B5}" type="presParOf" srcId="{136DFB3E-56FB-46B2-881E-6BE6033DC1B9}" destId="{512C96CF-1673-4A3D-B77B-7B659676C5B0}" srcOrd="6" destOrd="0" presId="urn:microsoft.com/office/officeart/2005/8/layout/arrow2"/>
    <dgm:cxn modelId="{5909D8E3-EB5D-F34D-93C5-90026F3869B6}" type="presParOf" srcId="{136DFB3E-56FB-46B2-881E-6BE6033DC1B9}" destId="{F02D5179-DE72-47A9-A779-A387B68BC7F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9B0E2-D0E1-4529-AF53-5EB99496D8D4}">
      <dsp:nvSpPr>
        <dsp:cNvPr id="0" name=""/>
        <dsp:cNvSpPr/>
      </dsp:nvSpPr>
      <dsp:spPr>
        <a:xfrm>
          <a:off x="0" y="135592"/>
          <a:ext cx="6553200" cy="40957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85B67-BBE1-48CB-AB94-183AA5943932}">
      <dsp:nvSpPr>
        <dsp:cNvPr id="0" name=""/>
        <dsp:cNvSpPr/>
      </dsp:nvSpPr>
      <dsp:spPr>
        <a:xfrm>
          <a:off x="645490" y="3181192"/>
          <a:ext cx="150723" cy="1507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F981D-8A5F-4B32-BA75-9031DFDEA6EC}">
      <dsp:nvSpPr>
        <dsp:cNvPr id="0" name=""/>
        <dsp:cNvSpPr/>
      </dsp:nvSpPr>
      <dsp:spPr>
        <a:xfrm>
          <a:off x="744883" y="3311541"/>
          <a:ext cx="1357547" cy="97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6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Setting up physical environment that promotes conversation</a:t>
          </a:r>
          <a:endParaRPr lang="en-US" sz="1600" kern="1200" dirty="0"/>
        </a:p>
      </dsp:txBody>
      <dsp:txXfrm>
        <a:off x="744883" y="3311541"/>
        <a:ext cx="1357547" cy="974788"/>
      </dsp:txXfrm>
    </dsp:sp>
    <dsp:sp modelId="{80C8F436-81EF-4BD4-B09E-3B761E05071D}">
      <dsp:nvSpPr>
        <dsp:cNvPr id="0" name=""/>
        <dsp:cNvSpPr/>
      </dsp:nvSpPr>
      <dsp:spPr>
        <a:xfrm>
          <a:off x="1710385" y="2228520"/>
          <a:ext cx="262128" cy="262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C509D-CF79-455A-974B-C2E70D411027}">
      <dsp:nvSpPr>
        <dsp:cNvPr id="0" name=""/>
        <dsp:cNvSpPr/>
      </dsp:nvSpPr>
      <dsp:spPr>
        <a:xfrm>
          <a:off x="1841449" y="2359584"/>
          <a:ext cx="1376172" cy="1871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9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Establishing expectations for academic conversations</a:t>
          </a:r>
          <a:endParaRPr lang="en-US" sz="1600" kern="1200" dirty="0"/>
        </a:p>
      </dsp:txBody>
      <dsp:txXfrm>
        <a:off x="1841449" y="2359584"/>
        <a:ext cx="1376172" cy="1871757"/>
      </dsp:txXfrm>
    </dsp:sp>
    <dsp:sp modelId="{BEEF83EA-75E1-425F-930A-F759ADC0FF88}">
      <dsp:nvSpPr>
        <dsp:cNvPr id="0" name=""/>
        <dsp:cNvSpPr/>
      </dsp:nvSpPr>
      <dsp:spPr>
        <a:xfrm>
          <a:off x="3070174" y="1526509"/>
          <a:ext cx="347319" cy="34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2FB70-6FE0-457D-8BF0-990B12323FDA}">
      <dsp:nvSpPr>
        <dsp:cNvPr id="0" name=""/>
        <dsp:cNvSpPr/>
      </dsp:nvSpPr>
      <dsp:spPr>
        <a:xfrm>
          <a:off x="3243834" y="1700169"/>
          <a:ext cx="1376172" cy="2531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0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Implementing conversation  protocols</a:t>
          </a:r>
          <a:endParaRPr lang="en-US" sz="1600" kern="1200" dirty="0"/>
        </a:p>
      </dsp:txBody>
      <dsp:txXfrm>
        <a:off x="3243834" y="1700169"/>
        <a:ext cx="1376172" cy="2531173"/>
      </dsp:txXfrm>
    </dsp:sp>
    <dsp:sp modelId="{512C96CF-1673-4A3D-B77B-7B659676C5B0}">
      <dsp:nvSpPr>
        <dsp:cNvPr id="0" name=""/>
        <dsp:cNvSpPr/>
      </dsp:nvSpPr>
      <dsp:spPr>
        <a:xfrm>
          <a:off x="4551197" y="1062051"/>
          <a:ext cx="465277" cy="4652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D5179-DE72-47A9-A779-A387B68BC7F0}">
      <dsp:nvSpPr>
        <dsp:cNvPr id="0" name=""/>
        <dsp:cNvSpPr/>
      </dsp:nvSpPr>
      <dsp:spPr>
        <a:xfrm>
          <a:off x="4757551" y="1428417"/>
          <a:ext cx="1765711" cy="2940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Increasing depth of academic conversations</a:t>
          </a:r>
          <a:endParaRPr lang="en-US" sz="1600" kern="1200" dirty="0"/>
        </a:p>
      </dsp:txBody>
      <dsp:txXfrm>
        <a:off x="4757551" y="1428417"/>
        <a:ext cx="1765711" cy="2940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9B0E2-D0E1-4529-AF53-5EB99496D8D4}">
      <dsp:nvSpPr>
        <dsp:cNvPr id="0" name=""/>
        <dsp:cNvSpPr/>
      </dsp:nvSpPr>
      <dsp:spPr>
        <a:xfrm>
          <a:off x="0" y="135592"/>
          <a:ext cx="6553200" cy="40957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85B67-BBE1-48CB-AB94-183AA5943932}">
      <dsp:nvSpPr>
        <dsp:cNvPr id="0" name=""/>
        <dsp:cNvSpPr/>
      </dsp:nvSpPr>
      <dsp:spPr>
        <a:xfrm>
          <a:off x="645490" y="3181192"/>
          <a:ext cx="150723" cy="1507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F981D-8A5F-4B32-BA75-9031DFDEA6EC}">
      <dsp:nvSpPr>
        <dsp:cNvPr id="0" name=""/>
        <dsp:cNvSpPr/>
      </dsp:nvSpPr>
      <dsp:spPr>
        <a:xfrm>
          <a:off x="744883" y="3311541"/>
          <a:ext cx="1357547" cy="974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6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Setting up physical environment that promotes conversation</a:t>
          </a:r>
          <a:endParaRPr lang="en-US" sz="1600" kern="1200" dirty="0"/>
        </a:p>
      </dsp:txBody>
      <dsp:txXfrm>
        <a:off x="744883" y="3311541"/>
        <a:ext cx="1357547" cy="974788"/>
      </dsp:txXfrm>
    </dsp:sp>
    <dsp:sp modelId="{80C8F436-81EF-4BD4-B09E-3B761E05071D}">
      <dsp:nvSpPr>
        <dsp:cNvPr id="0" name=""/>
        <dsp:cNvSpPr/>
      </dsp:nvSpPr>
      <dsp:spPr>
        <a:xfrm>
          <a:off x="1710385" y="2228520"/>
          <a:ext cx="262128" cy="262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C509D-CF79-455A-974B-C2E70D411027}">
      <dsp:nvSpPr>
        <dsp:cNvPr id="0" name=""/>
        <dsp:cNvSpPr/>
      </dsp:nvSpPr>
      <dsp:spPr>
        <a:xfrm>
          <a:off x="1841449" y="2359584"/>
          <a:ext cx="1376172" cy="1871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9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Establishing expectations for academic conversations</a:t>
          </a:r>
          <a:endParaRPr lang="en-US" sz="1600" kern="1200" dirty="0"/>
        </a:p>
      </dsp:txBody>
      <dsp:txXfrm>
        <a:off x="1841449" y="2359584"/>
        <a:ext cx="1376172" cy="1871757"/>
      </dsp:txXfrm>
    </dsp:sp>
    <dsp:sp modelId="{BEEF83EA-75E1-425F-930A-F759ADC0FF88}">
      <dsp:nvSpPr>
        <dsp:cNvPr id="0" name=""/>
        <dsp:cNvSpPr/>
      </dsp:nvSpPr>
      <dsp:spPr>
        <a:xfrm>
          <a:off x="3070174" y="1526509"/>
          <a:ext cx="347319" cy="34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2FB70-6FE0-457D-8BF0-990B12323FDA}">
      <dsp:nvSpPr>
        <dsp:cNvPr id="0" name=""/>
        <dsp:cNvSpPr/>
      </dsp:nvSpPr>
      <dsp:spPr>
        <a:xfrm>
          <a:off x="3243834" y="1700169"/>
          <a:ext cx="1376172" cy="2531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0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Implementing conversation  protocols</a:t>
          </a:r>
          <a:endParaRPr lang="en-US" sz="1600" kern="1200" dirty="0"/>
        </a:p>
      </dsp:txBody>
      <dsp:txXfrm>
        <a:off x="3243834" y="1700169"/>
        <a:ext cx="1376172" cy="2531173"/>
      </dsp:txXfrm>
    </dsp:sp>
    <dsp:sp modelId="{512C96CF-1673-4A3D-B77B-7B659676C5B0}">
      <dsp:nvSpPr>
        <dsp:cNvPr id="0" name=""/>
        <dsp:cNvSpPr/>
      </dsp:nvSpPr>
      <dsp:spPr>
        <a:xfrm>
          <a:off x="4551197" y="1062051"/>
          <a:ext cx="465277" cy="4652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D5179-DE72-47A9-A779-A387B68BC7F0}">
      <dsp:nvSpPr>
        <dsp:cNvPr id="0" name=""/>
        <dsp:cNvSpPr/>
      </dsp:nvSpPr>
      <dsp:spPr>
        <a:xfrm>
          <a:off x="4757551" y="1428417"/>
          <a:ext cx="1765711" cy="2940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Increasing depth of academic conversations</a:t>
          </a:r>
          <a:endParaRPr lang="en-US" sz="1600" kern="1200" dirty="0"/>
        </a:p>
      </dsp:txBody>
      <dsp:txXfrm>
        <a:off x="4757551" y="1428417"/>
        <a:ext cx="1765711" cy="2940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7E070-0954-4E6B-A953-1F74F70B0E8C}" type="datetimeFigureOut">
              <a:rPr lang="en-US" smtClean="0"/>
              <a:t>1/13/2015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CFFCC-51EF-4D03-9720-4C976BF68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5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r">
              <a:defRPr sz="1200"/>
            </a:lvl1pPr>
          </a:lstStyle>
          <a:p>
            <a:fld id="{3B00B56A-1FF1-4473-BD78-3B9FB34FA2F8}" type="datetimeFigureOut">
              <a:rPr lang="en-US" smtClean="0"/>
              <a:t>1/13/2015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2" tIns="46235" rIns="92472" bIns="462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5"/>
            <a:ext cx="5560060" cy="3636705"/>
          </a:xfrm>
          <a:prstGeom prst="rect">
            <a:avLst/>
          </a:prstGeom>
        </p:spPr>
        <p:txBody>
          <a:bodyPr vert="horz" lIns="92472" tIns="46235" rIns="92472" bIns="4623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r">
              <a:defRPr sz="1200"/>
            </a:lvl1pPr>
          </a:lstStyle>
          <a:p>
            <a:fld id="{6F81C11A-4A62-4E2C-9802-7B45E53D1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02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7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86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1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688"/>
            </a:lvl1pPr>
            <a:lvl2pPr marL="512067" indent="0" algn="ctr">
              <a:buNone/>
              <a:defRPr sz="2240"/>
            </a:lvl2pPr>
            <a:lvl3pPr marL="1024134" indent="0" algn="ctr">
              <a:buNone/>
              <a:defRPr sz="2017"/>
            </a:lvl3pPr>
            <a:lvl4pPr marL="1536202" indent="0" algn="ctr">
              <a:buNone/>
              <a:defRPr sz="1792"/>
            </a:lvl4pPr>
            <a:lvl5pPr marL="2048269" indent="0" algn="ctr">
              <a:buNone/>
              <a:defRPr sz="1792"/>
            </a:lvl5pPr>
            <a:lvl6pPr marL="2560336" indent="0" algn="ctr">
              <a:buNone/>
              <a:defRPr sz="1792"/>
            </a:lvl6pPr>
            <a:lvl7pPr marL="3072403" indent="0" algn="ctr">
              <a:buNone/>
              <a:defRPr sz="1792"/>
            </a:lvl7pPr>
            <a:lvl8pPr marL="3584470" indent="0" algn="ctr">
              <a:buNone/>
              <a:defRPr sz="1792"/>
            </a:lvl8pPr>
            <a:lvl9pPr marL="4096538" indent="0" algn="ctr">
              <a:buNone/>
              <a:defRPr sz="179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3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2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2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2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9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22"/>
            <a:ext cx="8478203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29"/>
            <a:ext cx="8478203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47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48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68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1"/>
            <a:ext cx="4158466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7" y="1793241"/>
            <a:ext cx="4178945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7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6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6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 b="85556"/>
          <a:stretch/>
        </p:blipFill>
        <p:spPr>
          <a:xfrm>
            <a:off x="152400" y="176176"/>
            <a:ext cx="3520441" cy="83210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0281" y="1008281"/>
            <a:ext cx="9799519" cy="9526"/>
          </a:xfrm>
          <a:prstGeom prst="line">
            <a:avLst/>
          </a:prstGeom>
          <a:ln w="635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0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55"/>
            <a:ext cx="4976336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6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6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55"/>
            <a:ext cx="4976336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7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11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1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799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32"/>
            <a:ext cx="8478203" cy="3042919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39"/>
            <a:ext cx="8478203" cy="1600199"/>
          </a:xfrm>
        </p:spPr>
        <p:txBody>
          <a:bodyPr/>
          <a:lstStyle>
            <a:lvl1pPr marL="0" indent="0">
              <a:buNone/>
              <a:defRPr sz="2688">
                <a:solidFill>
                  <a:schemeClr val="tx1"/>
                </a:solidFill>
              </a:defRPr>
            </a:lvl1pPr>
            <a:lvl2pPr marL="51206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2pPr>
            <a:lvl3pPr marL="1024134" indent="0">
              <a:buNone/>
              <a:defRPr sz="2017">
                <a:solidFill>
                  <a:schemeClr val="tx1">
                    <a:tint val="75000"/>
                  </a:schemeClr>
                </a:solidFill>
              </a:defRPr>
            </a:lvl3pPr>
            <a:lvl4pPr marL="1536202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4pPr>
            <a:lvl5pPr marL="2048269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5pPr>
            <a:lvl6pPr marL="2560336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6pPr>
            <a:lvl7pPr marL="3072403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7pPr>
            <a:lvl8pPr marL="3584470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8pPr>
            <a:lvl9pPr marL="4096538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0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4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71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2"/>
            <a:ext cx="4158466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9" y="1793242"/>
            <a:ext cx="4178945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9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1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7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65"/>
            <a:ext cx="4976336" cy="5198533"/>
          </a:xfrm>
        </p:spPr>
        <p:txBody>
          <a:bodyPr/>
          <a:lstStyle>
            <a:lvl1pPr>
              <a:defRPr sz="3584"/>
            </a:lvl1pPr>
            <a:lvl2pPr>
              <a:defRPr sz="3136"/>
            </a:lvl2pPr>
            <a:lvl3pPr>
              <a:defRPr sz="2688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4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65"/>
            <a:ext cx="4976336" cy="5198533"/>
          </a:xfrm>
        </p:spPr>
        <p:txBody>
          <a:bodyPr anchor="t"/>
          <a:lstStyle>
            <a:lvl1pPr marL="0" indent="0">
              <a:buNone/>
              <a:defRPr sz="3584"/>
            </a:lvl1pPr>
            <a:lvl2pPr marL="512067" indent="0">
              <a:buNone/>
              <a:defRPr sz="3136"/>
            </a:lvl2pPr>
            <a:lvl3pPr marL="1024134" indent="0">
              <a:buNone/>
              <a:defRPr sz="2688"/>
            </a:lvl3pPr>
            <a:lvl4pPr marL="1536202" indent="0">
              <a:buNone/>
              <a:defRPr sz="2240"/>
            </a:lvl4pPr>
            <a:lvl5pPr marL="2048269" indent="0">
              <a:buNone/>
              <a:defRPr sz="2240"/>
            </a:lvl5pPr>
            <a:lvl6pPr marL="2560336" indent="0">
              <a:buNone/>
              <a:defRPr sz="2240"/>
            </a:lvl6pPr>
            <a:lvl7pPr marL="3072403" indent="0">
              <a:buNone/>
              <a:defRPr sz="2240"/>
            </a:lvl7pPr>
            <a:lvl8pPr marL="3584470" indent="0">
              <a:buNone/>
              <a:defRPr sz="2240"/>
            </a:lvl8pPr>
            <a:lvl9pPr marL="4096538" indent="0">
              <a:buNone/>
              <a:defRPr sz="224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8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0" y="389471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0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2" y="678011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0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24134" rtl="0" eaLnBrk="1" latinLnBrk="0" hangingPunct="1">
        <a:lnSpc>
          <a:spcPct val="90000"/>
        </a:lnSpc>
        <a:spcBef>
          <a:spcPct val="0"/>
        </a:spcBef>
        <a:buNone/>
        <a:defRPr sz="49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5" indent="-256035" algn="l" defTabSz="1024134" rtl="0" eaLnBrk="1" latinLnBrk="0" hangingPunct="1">
        <a:lnSpc>
          <a:spcPct val="90000"/>
        </a:lnSpc>
        <a:spcBef>
          <a:spcPts val="112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6810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9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36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304303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816371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328438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840505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35257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1pPr>
      <a:lvl2pPr marL="512067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2pPr>
      <a:lvl3pPr marL="1024134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3pPr>
      <a:lvl4pPr marL="1536202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048269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560336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072403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58447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096538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799" y="389468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9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1" y="678010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634930"/>
            <a:ext cx="8355330" cy="111074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74234"/>
            <a:ext cx="9829800" cy="4536374"/>
          </a:xfrm>
        </p:spPr>
        <p:txBody>
          <a:bodyPr>
            <a:noAutofit/>
          </a:bodyPr>
          <a:lstStyle/>
          <a:p>
            <a:endParaRPr lang="en-US" sz="5400" dirty="0" smtClean="0"/>
          </a:p>
          <a:p>
            <a:r>
              <a:rPr lang="en-US" sz="4400" dirty="0" smtClean="0"/>
              <a:t>Academic Conversations in the     Common Core Classroom</a:t>
            </a:r>
          </a:p>
          <a:p>
            <a:endParaRPr lang="en-US" sz="4400" dirty="0"/>
          </a:p>
          <a:p>
            <a:endParaRPr lang="en-US" sz="4400" dirty="0" smtClean="0"/>
          </a:p>
          <a:p>
            <a:endParaRPr lang="en-US" sz="4400" dirty="0"/>
          </a:p>
          <a:p>
            <a:pPr>
              <a:spcBef>
                <a:spcPts val="521"/>
              </a:spcBef>
            </a:pPr>
            <a:r>
              <a:rPr lang="en-US" sz="2800" dirty="0" smtClean="0"/>
              <a:t>Elementary</a:t>
            </a:r>
          </a:p>
          <a:p>
            <a:pPr>
              <a:spcBef>
                <a:spcPts val="521"/>
              </a:spcBef>
            </a:pPr>
            <a:r>
              <a:rPr lang="en-US" sz="2800" dirty="0" smtClean="0"/>
              <a:t>ELA Leadership Institute</a:t>
            </a:r>
          </a:p>
          <a:p>
            <a:pPr>
              <a:spcBef>
                <a:spcPts val="521"/>
              </a:spcBef>
            </a:pPr>
            <a:r>
              <a:rPr lang="en-US" sz="2800" dirty="0" smtClean="0"/>
              <a:t>Session 2</a:t>
            </a:r>
            <a:endParaRPr lang="en-US" sz="2800" dirty="0"/>
          </a:p>
          <a:p>
            <a:pPr>
              <a:spcBef>
                <a:spcPts val="521"/>
              </a:spcBef>
            </a:pPr>
            <a:r>
              <a:rPr lang="en-US" sz="2800" dirty="0" smtClean="0"/>
              <a:t>January 2015 </a:t>
            </a:r>
            <a:endParaRPr lang="en-US" sz="2800" i="1" dirty="0" smtClean="0"/>
          </a:p>
          <a:p>
            <a:endParaRPr lang="en-US" sz="1050" dirty="0"/>
          </a:p>
        </p:txBody>
      </p:sp>
      <p:pic>
        <p:nvPicPr>
          <p:cNvPr id="1026" name="Picture 1" descr="New Green Logo 3 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91" y="702464"/>
            <a:ext cx="973776" cy="105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irard0-R2-049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3073297"/>
            <a:ext cx="3235222" cy="218409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701" y="2072581"/>
            <a:ext cx="9187990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Teach students to facilitate conversations in teacher-like ways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Briefly review </a:t>
            </a:r>
            <a:r>
              <a:rPr lang="en-US" sz="3200" dirty="0"/>
              <a:t>the book excerpt </a:t>
            </a:r>
            <a:r>
              <a:rPr lang="en-US" sz="3200" dirty="0" smtClean="0"/>
              <a:t>and poster on constructive conversation skills to refresh our memory of the facilitation skills                                  that teachers use.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4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12" y="5334489"/>
            <a:ext cx="2992853" cy="1668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3149" y="1299010"/>
            <a:ext cx="8122722" cy="94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Increasing Depth of Conversations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495700"/>
              </p:ext>
            </p:extLst>
          </p:nvPr>
        </p:nvGraphicFramePr>
        <p:xfrm>
          <a:off x="6449584" y="4809254"/>
          <a:ext cx="2272743" cy="175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7543768" imgH="5829216" progId="AcroExch.Document.11">
                  <p:embed/>
                </p:oleObj>
              </mc:Choice>
              <mc:Fallback>
                <p:oleObj name="Acrobat Document" r:id="rId5" imgW="7543768" imgH="58292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9584" y="4809254"/>
                        <a:ext cx="2272743" cy="1756211"/>
                      </a:xfrm>
                      <a:prstGeom prst="rect">
                        <a:avLst/>
                      </a:prstGeom>
                      <a:ln w="127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8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213" y="1856435"/>
            <a:ext cx="918799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Form a triad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Assign each member a reading task:  </a:t>
            </a:r>
          </a:p>
          <a:p>
            <a:pPr marL="947000" lvl="1" indent="-457200">
              <a:buFont typeface="Arial"/>
              <a:buChar char="•"/>
            </a:pPr>
            <a:r>
              <a:rPr lang="en-US" sz="3200" dirty="0" smtClean="0"/>
              <a:t>A (</a:t>
            </a:r>
            <a:r>
              <a:rPr lang="en-US" sz="3200" dirty="0" err="1" smtClean="0"/>
              <a:t>pp</a:t>
            </a:r>
            <a:r>
              <a:rPr lang="en-US" sz="3200" dirty="0" smtClean="0"/>
              <a:t> 9-10)	   Ways to model academic 					   conversations</a:t>
            </a:r>
          </a:p>
          <a:p>
            <a:pPr marL="947000" lvl="1" indent="-457200">
              <a:buFont typeface="Arial"/>
              <a:buChar char="•"/>
            </a:pPr>
            <a:r>
              <a:rPr lang="en-US" sz="3200" dirty="0"/>
              <a:t>B</a:t>
            </a:r>
            <a:r>
              <a:rPr lang="en-US" sz="3200" dirty="0" smtClean="0"/>
              <a:t> (</a:t>
            </a:r>
            <a:r>
              <a:rPr lang="en-US" sz="3200" dirty="0" err="1" smtClean="0"/>
              <a:t>pp</a:t>
            </a:r>
            <a:r>
              <a:rPr lang="en-US" sz="3200" dirty="0" smtClean="0"/>
              <a:t> 11-12)   Using </a:t>
            </a:r>
            <a:r>
              <a:rPr lang="en-US" sz="3200" dirty="0"/>
              <a:t>c</a:t>
            </a:r>
            <a:r>
              <a:rPr lang="en-US" sz="3200" dirty="0" smtClean="0"/>
              <a:t>ontent observers</a:t>
            </a:r>
          </a:p>
          <a:p>
            <a:pPr marL="947000" lvl="1" indent="-457200">
              <a:buFont typeface="Arial"/>
              <a:buChar char="•"/>
            </a:pPr>
            <a:r>
              <a:rPr lang="en-US" sz="3200" dirty="0"/>
              <a:t>C</a:t>
            </a:r>
            <a:r>
              <a:rPr lang="en-US" sz="3200" dirty="0" smtClean="0"/>
              <a:t> (</a:t>
            </a:r>
            <a:r>
              <a:rPr lang="en-US" sz="3200" dirty="0" err="1" smtClean="0"/>
              <a:t>pp</a:t>
            </a:r>
            <a:r>
              <a:rPr lang="en-US" sz="3200" dirty="0" smtClean="0"/>
              <a:t> 13-14)   Using rubrics with students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Read and annotate to include your interpretations of  the reading that you’d like to share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Every member shares their content, interpretation, and the implications for practice for teachers</a:t>
            </a:r>
            <a:endParaRPr lang="en-US" sz="3200" dirty="0"/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4400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3149" y="974793"/>
            <a:ext cx="8122722" cy="94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Increasing Depth of Conversations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8352" y="1750458"/>
            <a:ext cx="626633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Three strategies: jigsaw reading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17887" y="1254563"/>
            <a:ext cx="1192045" cy="17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616" y="2289573"/>
            <a:ext cx="8265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way to increase depth of conversation is through clear and engaging prompts that require complex thinking and “real world” applications.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Read the excerpt entitled “Clear and Engaging Purposes for Conversations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Briefly discuss its content with your group.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Next, choose a K-5 Reading Standard for Informational Text and try creating a conversation prompt that would address the standards AND a “real world” application.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 prepared to share your thought process and                     prompt.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74189" y="1089244"/>
            <a:ext cx="81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Increasing Depth of </a:t>
            </a:r>
            <a:r>
              <a:rPr lang="en-US" sz="3600" b="1" dirty="0" smtClean="0"/>
              <a:t>Conversations       </a:t>
            </a:r>
            <a:r>
              <a:rPr lang="en-US" sz="3600" dirty="0" smtClean="0"/>
              <a:t>with Clear and Engaging Prompts</a:t>
            </a:r>
            <a:endParaRPr lang="en-US" sz="2400" dirty="0" smtClean="0"/>
          </a:p>
        </p:txBody>
      </p:sp>
      <p:pic>
        <p:nvPicPr>
          <p:cNvPr id="3076" name="Picture 4" descr="http://www.thepowerofintroverts.com/wp-content/uploads/2011/10/GroupWo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50" y="5271354"/>
            <a:ext cx="2067376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655" y="1067709"/>
            <a:ext cx="764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Think-School Team-Share</a:t>
            </a:r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922" y="2069055"/>
            <a:ext cx="882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Review your handouts and notes from this session and ponder this question: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8668" y="3604380"/>
            <a:ext cx="570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one action you can take immediately to improve the quality or quantity </a:t>
            </a:r>
            <a:r>
              <a:rPr lang="en-US" sz="2800" dirty="0" smtClean="0"/>
              <a:t>of </a:t>
            </a:r>
            <a:r>
              <a:rPr lang="en-US" sz="2800" dirty="0"/>
              <a:t>academic conversations </a:t>
            </a:r>
            <a:r>
              <a:rPr lang="en-US" sz="2800" dirty="0" smtClean="0"/>
              <a:t>in </a:t>
            </a:r>
            <a:r>
              <a:rPr lang="en-US" sz="2800" dirty="0"/>
              <a:t>your classroom? Be prepared to discuss why you chose this action and how you will undertake it.  </a:t>
            </a:r>
            <a:endParaRPr lang="en-US" dirty="0"/>
          </a:p>
        </p:txBody>
      </p:sp>
      <p:pic>
        <p:nvPicPr>
          <p:cNvPr id="5" name="Picture 4" descr="C:\Program Files\Microsoft Office\Clipart\standard\stddir2\DD02005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9" y="375920"/>
            <a:ext cx="1442070" cy="16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099" y="1133346"/>
            <a:ext cx="936468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PURPOSE and OUTCOMES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Review basic principles and dimensions of Academic Conversations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Learn several strategies for teaching students to facilitate conversations in teacher-like ways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Read about a strategy for creating engaging prompts.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01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2375" y="1175656"/>
            <a:ext cx="9120433" cy="594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Creating an understanding of the </a:t>
            </a:r>
            <a:r>
              <a:rPr lang="en-US" sz="3600" dirty="0"/>
              <a:t>role of academic </a:t>
            </a:r>
            <a:r>
              <a:rPr lang="en-US" sz="3600" dirty="0" smtClean="0"/>
              <a:t>conversations in 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century learning</a:t>
            </a:r>
          </a:p>
          <a:p>
            <a:endParaRPr lang="en-US" sz="2800" dirty="0" smtClean="0"/>
          </a:p>
          <a:p>
            <a:r>
              <a:rPr lang="en-US" sz="2800" dirty="0" smtClean="0"/>
              <a:t>“To </a:t>
            </a:r>
            <a:r>
              <a:rPr lang="en-US" sz="2800" dirty="0"/>
              <a:t>build a foundation for college and career readiness, students must have ample opportunities to take part in a variety of rich, structured conversations—as part of a whole class, in small groups, and with a partner. Being productive members of these conversations requires that students contribute accurate, relevant information; respond to and develop what others have said; make comparisons and contrasts; and analyze and synthesize a multitude of ideas in various domains</a:t>
            </a:r>
            <a:r>
              <a:rPr lang="en-US" sz="2800" dirty="0" smtClean="0"/>
              <a:t>.” Notes on Speaking and Listening, CCSS Anchor Standards </a:t>
            </a:r>
          </a:p>
        </p:txBody>
      </p:sp>
      <p:pic>
        <p:nvPicPr>
          <p:cNvPr id="5" name="Picture 4" descr="DD0200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17" y="281581"/>
            <a:ext cx="108743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35753"/>
            <a:ext cx="4549250" cy="354841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1" t="13873" r="4472" b="43930"/>
          <a:stretch/>
        </p:blipFill>
        <p:spPr>
          <a:xfrm>
            <a:off x="4888257" y="2761977"/>
            <a:ext cx="4640477" cy="16687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2342745" y="1167926"/>
            <a:ext cx="5223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New California ELD Standards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2520" y="1871310"/>
            <a:ext cx="4232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 I:                                Interacting in Meaningful Ways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2755" y="1850895"/>
            <a:ext cx="425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 II: Learning About How English Works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63129"/>
            <a:ext cx="10276515" cy="686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Collaborative: </a:t>
            </a:r>
            <a:r>
              <a:rPr lang="en-US" dirty="0"/>
              <a:t>Exchanging information and ideas with others through collaborative </a:t>
            </a:r>
            <a:r>
              <a:rPr lang="en-US" dirty="0" smtClean="0"/>
              <a:t>conversations.       </a:t>
            </a:r>
            <a:r>
              <a:rPr lang="en-US" dirty="0"/>
              <a:t> </a:t>
            </a:r>
            <a:r>
              <a:rPr lang="en-US" dirty="0" smtClean="0"/>
              <a:t>   		        Offering and supporting opinions and negotiating with others.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80" y="6218005"/>
            <a:ext cx="9146097" cy="9828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Interpretive: </a:t>
            </a:r>
            <a:r>
              <a:rPr lang="en-US" dirty="0" smtClean="0"/>
              <a:t>Evaluating how well writers and speakers use language to support ideas and </a:t>
            </a:r>
          </a:p>
          <a:p>
            <a:r>
              <a:rPr lang="en-US" dirty="0" smtClean="0"/>
              <a:t>	      opinions with details or reasons.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32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95234751"/>
              </p:ext>
            </p:extLst>
          </p:nvPr>
        </p:nvGraphicFramePr>
        <p:xfrm>
          <a:off x="1638300" y="1473200"/>
          <a:ext cx="6553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1273" y="1299010"/>
            <a:ext cx="815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Building Academic Conversations</a:t>
            </a:r>
            <a:endParaRPr lang="en-US" sz="2800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4049486" y="5349833"/>
            <a:ext cx="4548249" cy="700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64182" y="5628901"/>
            <a:ext cx="130628" cy="130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686301" y="5540824"/>
            <a:ext cx="306779" cy="3067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21327" y="5581892"/>
            <a:ext cx="224643" cy="2246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2613" y="6050477"/>
            <a:ext cx="410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Rare                      Occasional                   Frequent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40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528" y="1140244"/>
            <a:ext cx="8122722" cy="94320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600" b="1" dirty="0"/>
              <a:t>Setting Up the Physical Environment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2206864"/>
            <a:ext cx="2561447" cy="1921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14" y="5031569"/>
            <a:ext cx="2587944" cy="1940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55" y="1936961"/>
            <a:ext cx="3826291" cy="2869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062" y="4270839"/>
            <a:ext cx="3360573" cy="2520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20" y="3858044"/>
            <a:ext cx="2514035" cy="1885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420" y="1739091"/>
            <a:ext cx="3745924" cy="2809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3149" y="1136900"/>
            <a:ext cx="8122722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Establishing Expectations for Academic Conversations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26593" y="2564554"/>
            <a:ext cx="4016006" cy="2999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64" y="1725695"/>
            <a:ext cx="2279951" cy="3039935"/>
          </a:xfrm>
          <a:prstGeom prst="rect">
            <a:avLst/>
          </a:prstGeom>
        </p:spPr>
      </p:pic>
      <p:pic>
        <p:nvPicPr>
          <p:cNvPr id="5" name="Picture 4" descr="62ff863ce3930fe814a996a7cc733d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51" y="3471316"/>
            <a:ext cx="2713448" cy="3621763"/>
          </a:xfrm>
          <a:prstGeom prst="rect">
            <a:avLst/>
          </a:prstGeom>
        </p:spPr>
      </p:pic>
      <p:pic>
        <p:nvPicPr>
          <p:cNvPr id="8" name="Picture 2" descr="C:\Users\marinda-burton\AppData\Local\Microsoft\Windows\Temporary Internet Files\Content.Outlook\JXS3WEOJ\20140219_1037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9199" y="4326863"/>
            <a:ext cx="3116711" cy="233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b="30647"/>
          <a:stretch/>
        </p:blipFill>
        <p:spPr bwMode="auto">
          <a:xfrm>
            <a:off x="236839" y="4646344"/>
            <a:ext cx="4039590" cy="18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5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00428737"/>
              </p:ext>
            </p:extLst>
          </p:nvPr>
        </p:nvGraphicFramePr>
        <p:xfrm>
          <a:off x="1638300" y="1473200"/>
          <a:ext cx="6553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1273" y="1299010"/>
            <a:ext cx="815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Building Academic Conversations</a:t>
            </a:r>
            <a:endParaRPr lang="en-US" sz="2800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4049486" y="5782121"/>
            <a:ext cx="4548249" cy="700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64182" y="6061189"/>
            <a:ext cx="130628" cy="1306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686301" y="5973112"/>
            <a:ext cx="306779" cy="3067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21327" y="6014180"/>
            <a:ext cx="224643" cy="2246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2613" y="6482765"/>
            <a:ext cx="410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Rare                      Occasional                   Frequent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3823084"/>
            <a:ext cx="3127971" cy="9828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Teaching students to facilitate conversations in teacher-like ways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0221" y="4948143"/>
            <a:ext cx="3127971" cy="686034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Creating clear and engaging prompts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rot="5400000">
            <a:off x="7944506" y="3310124"/>
            <a:ext cx="383452" cy="517774"/>
          </a:xfrm>
          <a:prstGeom prst="bentArrow">
            <a:avLst>
              <a:gd name="adj1" fmla="val 25000"/>
              <a:gd name="adj2" fmla="val 22872"/>
              <a:gd name="adj3" fmla="val 50000"/>
              <a:gd name="adj4" fmla="val 42702"/>
            </a:avLst>
          </a:prstGeom>
          <a:solidFill>
            <a:srgbClr val="C5E0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141" y="1931336"/>
            <a:ext cx="9404179" cy="51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u="sng" dirty="0" smtClean="0"/>
              <a:t>Depth of Knowledge/Levels of Complexity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800" dirty="0" smtClean="0"/>
              <a:t>Recall</a:t>
            </a:r>
            <a:r>
              <a:rPr lang="en-US" sz="2800" dirty="0"/>
              <a:t>/Reproduction – Recall a fact, information, or procedure; process information on a low level </a:t>
            </a:r>
            <a:endParaRPr lang="en-US" sz="2800" dirty="0" smtClean="0"/>
          </a:p>
          <a:p>
            <a:pPr marL="742950" lvl="0" indent="-742950">
              <a:buFont typeface="+mj-lt"/>
              <a:buAutoNum type="arabicPeriod"/>
            </a:pPr>
            <a:r>
              <a:rPr lang="en-US" sz="2800" dirty="0" smtClean="0"/>
              <a:t>Skill</a:t>
            </a:r>
            <a:r>
              <a:rPr lang="en-US" sz="2800" dirty="0"/>
              <a:t>/Concept – Use information or conceptual knowledge, two or more steps </a:t>
            </a:r>
            <a:endParaRPr lang="en-US" sz="2800" dirty="0" smtClean="0"/>
          </a:p>
          <a:p>
            <a:pPr marL="742950" lvl="0" indent="-742950">
              <a:buFont typeface="+mj-lt"/>
              <a:buAutoNum type="arabicPeriod"/>
            </a:pPr>
            <a:r>
              <a:rPr lang="en-US" sz="2800" dirty="0" smtClean="0"/>
              <a:t>Strategic </a:t>
            </a:r>
            <a:r>
              <a:rPr lang="en-US" sz="2800" dirty="0"/>
              <a:t>Thinking – Requires reasoning, developing a plan or a sequence of steps, more than one reasonable approach </a:t>
            </a:r>
            <a:endParaRPr lang="en-US" sz="2800" dirty="0" smtClean="0"/>
          </a:p>
          <a:p>
            <a:pPr marL="742950" lvl="0" indent="-742950">
              <a:buFont typeface="+mj-lt"/>
              <a:buAutoNum type="arabicPeriod"/>
            </a:pPr>
            <a:r>
              <a:rPr lang="en-US" sz="2800" dirty="0" smtClean="0"/>
              <a:t>Extended </a:t>
            </a:r>
            <a:r>
              <a:rPr lang="en-US" sz="2800" dirty="0"/>
              <a:t>Thinking – Requires connections and extensions, high cognitive demands and complex reasoning, creation</a:t>
            </a:r>
          </a:p>
          <a:p>
            <a:pPr>
              <a:spcAft>
                <a:spcPts val="1800"/>
              </a:spcAft>
            </a:pPr>
            <a:endParaRPr lang="en-US" sz="2800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77678" y="6403333"/>
            <a:ext cx="26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7253" y="1150411"/>
            <a:ext cx="8122722" cy="100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Increasing Depth of Conversations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18598</TotalTime>
  <Words>563</Words>
  <Application>Microsoft Office PowerPoint</Application>
  <PresentationFormat>Custom</PresentationFormat>
  <Paragraphs>87</Paragraphs>
  <Slides>13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Office Theme</vt:lpstr>
      <vt:lpstr>Acrobat Document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A. Forrest</dc:creator>
  <cp:lastModifiedBy>SCUSD</cp:lastModifiedBy>
  <cp:revision>780</cp:revision>
  <cp:lastPrinted>2015-01-12T22:06:05Z</cp:lastPrinted>
  <dcterms:created xsi:type="dcterms:W3CDTF">2013-05-24T21:33:12Z</dcterms:created>
  <dcterms:modified xsi:type="dcterms:W3CDTF">2015-01-13T16:29:28Z</dcterms:modified>
</cp:coreProperties>
</file>