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6" r:id="rId2"/>
    <p:sldId id="322" r:id="rId3"/>
    <p:sldId id="329" r:id="rId4"/>
    <p:sldId id="338" r:id="rId5"/>
    <p:sldId id="340" r:id="rId6"/>
    <p:sldId id="342" r:id="rId7"/>
    <p:sldId id="337" r:id="rId8"/>
    <p:sldId id="351" r:id="rId9"/>
    <p:sldId id="352" r:id="rId10"/>
    <p:sldId id="333" r:id="rId11"/>
    <p:sldId id="350" r:id="rId12"/>
    <p:sldId id="324" r:id="rId1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C66FF"/>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5"/>
    <p:restoredTop sz="88700" autoAdjust="0"/>
  </p:normalViewPr>
  <p:slideViewPr>
    <p:cSldViewPr snapToGrid="0" snapToObjects="1">
      <p:cViewPr varScale="1">
        <p:scale>
          <a:sx n="98" d="100"/>
          <a:sy n="98" d="100"/>
        </p:scale>
        <p:origin x="2262"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0" d="100"/>
          <a:sy n="100" d="100"/>
        </p:scale>
        <p:origin x="-4968" y="-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td\499_mv_x0gb1mrc5mtlpkyrr0000gn\T\com.microsoft.Outlook\Outlook%20Temp\20191106%20SRO%20Daily%20Activit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57-4E42-B73F-8FD1446AA0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57-4E42-B73F-8FD1446AA0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57-4E42-B73F-8FD1446AA0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57-4E42-B73F-8FD1446AA0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57-4E42-B73F-8FD1446AA00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Sheet2!$A$1:$E$1</c:f>
              <c:strCache>
                <c:ptCount val="5"/>
                <c:pt idx="0">
                  <c:v>Student Safety</c:v>
                </c:pt>
                <c:pt idx="1">
                  <c:v>Staff Safety</c:v>
                </c:pt>
                <c:pt idx="2">
                  <c:v>School Campus Threat</c:v>
                </c:pt>
                <c:pt idx="3">
                  <c:v>Community Safety</c:v>
                </c:pt>
                <c:pt idx="4">
                  <c:v>Other Safety Related Incident</c:v>
                </c:pt>
              </c:strCache>
            </c:strRef>
          </c:cat>
          <c:val>
            <c:numRef>
              <c:f>Sheet2!$A$2:$E$2</c:f>
              <c:numCache>
                <c:formatCode>General</c:formatCode>
                <c:ptCount val="5"/>
                <c:pt idx="0">
                  <c:v>54</c:v>
                </c:pt>
                <c:pt idx="1">
                  <c:v>4</c:v>
                </c:pt>
                <c:pt idx="2">
                  <c:v>12</c:v>
                </c:pt>
                <c:pt idx="3">
                  <c:v>16</c:v>
                </c:pt>
                <c:pt idx="4">
                  <c:v>16</c:v>
                </c:pt>
              </c:numCache>
            </c:numRef>
          </c:val>
          <c:extLst>
            <c:ext xmlns:c16="http://schemas.microsoft.com/office/drawing/2014/chart" uri="{C3380CC4-5D6E-409C-BE32-E72D297353CC}">
              <c16:uniqueId val="{0000000A-0557-4E42-B73F-8FD1446AA00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654723520061398E-2"/>
          <c:y val="0.7663255848999736"/>
          <c:w val="0.8900937867691866"/>
          <c:h val="0.214535659119165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3BE65135-34A6-4D9F-A571-02CFF4A310D9}" type="datetimeFigureOut">
              <a:rPr lang="en-US" smtClean="0"/>
              <a:t>11/7/2019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7864021-619F-43D8-950E-8CCB5D97819E}" type="slidenum">
              <a:rPr lang="en-US" smtClean="0"/>
              <a:t>‹#›</a:t>
            </a:fld>
            <a:endParaRPr lang="en-US"/>
          </a:p>
        </p:txBody>
      </p:sp>
    </p:spTree>
    <p:extLst>
      <p:ext uri="{BB962C8B-B14F-4D97-AF65-F5344CB8AC3E}">
        <p14:creationId xmlns:p14="http://schemas.microsoft.com/office/powerpoint/2010/main" val="1584344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52A5843-10DB-A945-8BDB-7DD68ED8588F}" type="datetimeFigureOut">
              <a:rPr lang="en-US" smtClean="0"/>
              <a:t>11/7/2019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A8F1AD2-2073-6E4E-A290-82B7A685F4ED}" type="slidenum">
              <a:rPr lang="en-US" smtClean="0"/>
              <a:t>‹#›</a:t>
            </a:fld>
            <a:endParaRPr lang="en-US"/>
          </a:p>
        </p:txBody>
      </p:sp>
    </p:spTree>
    <p:extLst>
      <p:ext uri="{BB962C8B-B14F-4D97-AF65-F5344CB8AC3E}">
        <p14:creationId xmlns:p14="http://schemas.microsoft.com/office/powerpoint/2010/main" val="309625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evening President Ryan, Superintendent Aguilar and Board Members</a:t>
            </a:r>
          </a:p>
          <a:p>
            <a:r>
              <a:rPr lang="en-US"/>
              <a:t>I am Lisa Allen, Deputy Superintendent and I am here with Nathaniel Browning, Board Policy and Governance Manager and Raoul Bozio our Legal Counsel</a:t>
            </a:r>
          </a:p>
          <a:p>
            <a:r>
              <a:rPr lang="en-US"/>
              <a:t>We are here tonight to ask you to approve a modified Non-School-Site-Based Resource Officer contract with the Sacramento Police Department for the 2019-2020 school year</a:t>
            </a:r>
          </a:p>
        </p:txBody>
      </p:sp>
      <p:sp>
        <p:nvSpPr>
          <p:cNvPr id="4" name="Slide Number Placeholder 3"/>
          <p:cNvSpPr>
            <a:spLocks noGrp="1"/>
          </p:cNvSpPr>
          <p:nvPr>
            <p:ph type="sldNum" sz="quarter" idx="10"/>
          </p:nvPr>
        </p:nvSpPr>
        <p:spPr/>
        <p:txBody>
          <a:bodyPr/>
          <a:lstStyle/>
          <a:p>
            <a:fld id="{FA8F1AD2-2073-6E4E-A290-82B7A685F4ED}" type="slidenum">
              <a:rPr lang="en-US" smtClean="0"/>
              <a:t>1</a:t>
            </a:fld>
            <a:endParaRPr lang="en-US"/>
          </a:p>
        </p:txBody>
      </p:sp>
    </p:spTree>
    <p:extLst>
      <p:ext uri="{BB962C8B-B14F-4D97-AF65-F5344CB8AC3E}">
        <p14:creationId xmlns:p14="http://schemas.microsoft.com/office/powerpoint/2010/main" val="230015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40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400"/>
          </a:p>
          <a:p>
            <a:pPr marL="171450" indent="-171450">
              <a:buFont typeface="Arial"/>
              <a:buChar char="•"/>
            </a:pPr>
            <a:endParaRPr lang="en-US" sz="1400"/>
          </a:p>
        </p:txBody>
      </p:sp>
      <p:sp>
        <p:nvSpPr>
          <p:cNvPr id="4" name="Slide Number Placeholder 3"/>
          <p:cNvSpPr>
            <a:spLocks noGrp="1"/>
          </p:cNvSpPr>
          <p:nvPr>
            <p:ph type="sldNum" sz="quarter" idx="10"/>
          </p:nvPr>
        </p:nvSpPr>
        <p:spPr/>
        <p:txBody>
          <a:bodyPr/>
          <a:lstStyle/>
          <a:p>
            <a:fld id="{FA8F1AD2-2073-6E4E-A290-82B7A685F4ED}" type="slidenum">
              <a:rPr lang="en-US" smtClean="0"/>
              <a:t>10</a:t>
            </a:fld>
            <a:endParaRPr lang="en-US"/>
          </a:p>
        </p:txBody>
      </p:sp>
    </p:spTree>
    <p:extLst>
      <p:ext uri="{BB962C8B-B14F-4D97-AF65-F5344CB8AC3E}">
        <p14:creationId xmlns:p14="http://schemas.microsoft.com/office/powerpoint/2010/main" val="78698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a:t>The recommendation is for the Board to approve the modified non-site-based-resource officer contract</a:t>
            </a:r>
          </a:p>
          <a:p>
            <a:pPr marL="171450" indent="-171450">
              <a:buFont typeface="Arial"/>
              <a:buChar char="•"/>
            </a:pPr>
            <a:r>
              <a:rPr lang="en-US" sz="1400" dirty="0"/>
              <a:t>Next steps will be to on-board our new Director of School Safety</a:t>
            </a:r>
          </a:p>
          <a:p>
            <a:pPr marL="171450" indent="-171450">
              <a:buFont typeface="Arial"/>
              <a:buChar char="•"/>
            </a:pPr>
            <a:r>
              <a:rPr lang="en-US" sz="1400" dirty="0"/>
              <a:t>Bring the Questioning and Apprehension policy to the Board for approval in ________________</a:t>
            </a:r>
          </a:p>
          <a:p>
            <a:pPr marL="171450" indent="-171450">
              <a:buFont typeface="Arial"/>
              <a:buChar char="•"/>
            </a:pPr>
            <a:r>
              <a:rPr lang="en-US" sz="1400" dirty="0"/>
              <a:t>Come back to the Board with a Safety update where we will share detailed data in February 2020</a:t>
            </a:r>
          </a:p>
        </p:txBody>
      </p:sp>
      <p:sp>
        <p:nvSpPr>
          <p:cNvPr id="4" name="Slide Number Placeholder 3"/>
          <p:cNvSpPr>
            <a:spLocks noGrp="1"/>
          </p:cNvSpPr>
          <p:nvPr>
            <p:ph type="sldNum" sz="quarter" idx="10"/>
          </p:nvPr>
        </p:nvSpPr>
        <p:spPr/>
        <p:txBody>
          <a:bodyPr/>
          <a:lstStyle/>
          <a:p>
            <a:fld id="{FA8F1AD2-2073-6E4E-A290-82B7A685F4ED}" type="slidenum">
              <a:rPr lang="en-US" smtClean="0"/>
              <a:t>11</a:t>
            </a:fld>
            <a:endParaRPr lang="en-US"/>
          </a:p>
        </p:txBody>
      </p:sp>
    </p:spTree>
    <p:extLst>
      <p:ext uri="{BB962C8B-B14F-4D97-AF65-F5344CB8AC3E}">
        <p14:creationId xmlns:p14="http://schemas.microsoft.com/office/powerpoint/2010/main" val="226926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F1AD2-2073-6E4E-A290-82B7A685F4ED}" type="slidenum">
              <a:rPr lang="en-US" smtClean="0"/>
              <a:t>12</a:t>
            </a:fld>
            <a:endParaRPr lang="en-US"/>
          </a:p>
        </p:txBody>
      </p:sp>
    </p:spTree>
    <p:extLst>
      <p:ext uri="{BB962C8B-B14F-4D97-AF65-F5344CB8AC3E}">
        <p14:creationId xmlns:p14="http://schemas.microsoft.com/office/powerpoint/2010/main" val="23737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dirty="0"/>
              <a:t>Tonight’s presentation will focus on the role and scope of work for the Non-School-Site Based Resource officers and their Sergeant</a:t>
            </a:r>
          </a:p>
          <a:p>
            <a:pPr marL="171450" indent="-171450">
              <a:buFont typeface="Arial"/>
              <a:buChar char="•"/>
            </a:pPr>
            <a:r>
              <a:rPr lang="en-US" sz="1400" dirty="0"/>
              <a:t>We will review the role and responsibility of the site administrators</a:t>
            </a:r>
          </a:p>
          <a:p>
            <a:pPr marL="171450" indent="-171450">
              <a:buFont typeface="Arial"/>
              <a:buChar char="•"/>
            </a:pPr>
            <a:r>
              <a:rPr lang="en-US" sz="1400" dirty="0"/>
              <a:t>We will discuss the data we are tracking regarding officer  interactions with our students (_______________)</a:t>
            </a:r>
          </a:p>
          <a:p>
            <a:pPr marL="171450" indent="-171450">
              <a:buFont typeface="Arial"/>
              <a:buChar char="•"/>
            </a:pPr>
            <a:r>
              <a:rPr lang="en-US" sz="1400" dirty="0"/>
              <a:t>And Nathaniel will update you on where we are with the Questioning and Apprehension Board  Policy</a:t>
            </a:r>
          </a:p>
        </p:txBody>
      </p:sp>
      <p:sp>
        <p:nvSpPr>
          <p:cNvPr id="4" name="Slide Number Placeholder 3"/>
          <p:cNvSpPr>
            <a:spLocks noGrp="1"/>
          </p:cNvSpPr>
          <p:nvPr>
            <p:ph type="sldNum" sz="quarter" idx="10"/>
          </p:nvPr>
        </p:nvSpPr>
        <p:spPr/>
        <p:txBody>
          <a:bodyPr/>
          <a:lstStyle/>
          <a:p>
            <a:fld id="{FA8F1AD2-2073-6E4E-A290-82B7A685F4ED}" type="slidenum">
              <a:rPr lang="en-US" smtClean="0"/>
              <a:t>2</a:t>
            </a:fld>
            <a:endParaRPr lang="en-US"/>
          </a:p>
        </p:txBody>
      </p:sp>
    </p:spTree>
    <p:extLst>
      <p:ext uri="{BB962C8B-B14F-4D97-AF65-F5344CB8AC3E}">
        <p14:creationId xmlns:p14="http://schemas.microsoft.com/office/powerpoint/2010/main" val="303019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dirty="0"/>
              <a:t>For many years we have had a contract with the Sacramento Police Department for School Resource Officers (SRO’s)</a:t>
            </a:r>
          </a:p>
          <a:p>
            <a:pPr marL="171450" indent="-171450">
              <a:buFont typeface="Arial"/>
              <a:buChar char="•"/>
            </a:pPr>
            <a:r>
              <a:rPr lang="en-US" sz="1400" dirty="0"/>
              <a:t>Our last 2 year contract ended in June, 2018 and that contract consisted of 1 sergeant and 8 SRO’s (1 officer was stationed at each comprehensive high school, 1 at American Legion and 2 officers that floated when needed)</a:t>
            </a:r>
          </a:p>
          <a:p>
            <a:pPr marL="171450" indent="-171450">
              <a:buFont typeface="Arial"/>
              <a:buChar char="•"/>
            </a:pPr>
            <a:r>
              <a:rPr lang="en-US" sz="1400" dirty="0"/>
              <a:t>Last year we had a 1 year supplemental contract that ended in June 2019</a:t>
            </a:r>
          </a:p>
          <a:p>
            <a:pPr marL="171450" indent="-171450">
              <a:buFont typeface="Arial"/>
              <a:buChar char="•"/>
            </a:pPr>
            <a:r>
              <a:rPr lang="en-US" sz="1400" dirty="0"/>
              <a:t>Due to growing concerns regarding law enforcement presence at school sites</a:t>
            </a:r>
          </a:p>
          <a:p>
            <a:pPr marL="171450" indent="-171450">
              <a:buFont typeface="Arial"/>
              <a:buChar char="•"/>
            </a:pPr>
            <a:r>
              <a:rPr lang="en-US" sz="1400" dirty="0"/>
              <a:t>On February of 2019, the Board approved the recommendation to divest from the SRO contract and tasked staff to come up with a plan to “reimagine” school safety</a:t>
            </a:r>
          </a:p>
          <a:p>
            <a:pPr marL="171450" indent="-171450">
              <a:buFont typeface="Arial"/>
              <a:buChar char="•"/>
            </a:pPr>
            <a:r>
              <a:rPr lang="en-US" sz="1400" dirty="0"/>
              <a:t>At the August 15</a:t>
            </a:r>
            <a:r>
              <a:rPr lang="en-US" sz="1400" baseline="30000" dirty="0"/>
              <a:t>th</a:t>
            </a:r>
            <a:r>
              <a:rPr lang="en-US" sz="1400" dirty="0"/>
              <a:t> Board meeting the request was made to modify the contract with the Police Department that reduced the number of officers and assign them to geographical zones in the District instead of being stationed at school sites</a:t>
            </a:r>
          </a:p>
          <a:p>
            <a:pPr marL="171450" indent="-171450">
              <a:buFont typeface="Arial"/>
              <a:buChar char="•"/>
            </a:pPr>
            <a:endParaRPr lang="en-US" sz="1400" dirty="0"/>
          </a:p>
          <a:p>
            <a:pPr marL="171450" indent="-171450">
              <a:buFont typeface="Arial"/>
              <a:buChar char="•"/>
            </a:pPr>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t>3</a:t>
            </a:fld>
            <a:endParaRPr lang="en-US"/>
          </a:p>
        </p:txBody>
      </p:sp>
    </p:spTree>
    <p:extLst>
      <p:ext uri="{BB962C8B-B14F-4D97-AF65-F5344CB8AC3E}">
        <p14:creationId xmlns:p14="http://schemas.microsoft.com/office/powerpoint/2010/main" val="368052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a:t>This modified version of this Sacramento Police Department contract will consist of 1 sergeant and 3 resource officers who will be assigned to geographical zones</a:t>
            </a:r>
          </a:p>
          <a:p>
            <a:pPr marL="171450" indent="-171450">
              <a:buFont typeface="Arial"/>
              <a:buChar char="•"/>
            </a:pPr>
            <a:r>
              <a:rPr lang="en-US" sz="1400"/>
              <a:t> Main responsibilities of the sergeant would be the following:</a:t>
            </a:r>
          </a:p>
        </p:txBody>
      </p:sp>
      <p:sp>
        <p:nvSpPr>
          <p:cNvPr id="4" name="Slide Number Placeholder 3"/>
          <p:cNvSpPr>
            <a:spLocks noGrp="1"/>
          </p:cNvSpPr>
          <p:nvPr>
            <p:ph type="sldNum" sz="quarter" idx="10"/>
          </p:nvPr>
        </p:nvSpPr>
        <p:spPr/>
        <p:txBody>
          <a:bodyPr/>
          <a:lstStyle/>
          <a:p>
            <a:fld id="{FA8F1AD2-2073-6E4E-A290-82B7A685F4ED}" type="slidenum">
              <a:rPr lang="en-US" smtClean="0"/>
              <a:t>4</a:t>
            </a:fld>
            <a:endParaRPr lang="en-US"/>
          </a:p>
        </p:txBody>
      </p:sp>
    </p:spTree>
    <p:extLst>
      <p:ext uri="{BB962C8B-B14F-4D97-AF65-F5344CB8AC3E}">
        <p14:creationId xmlns:p14="http://schemas.microsoft.com/office/powerpoint/2010/main" val="424351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dirty="0"/>
              <a:t>As I stated, In the past, we had officers stationed at our comprehensive high school sites, American Legion and a couple of floaters who assisted at various sites when needed</a:t>
            </a:r>
          </a:p>
          <a:p>
            <a:pPr marL="171450" indent="-171450">
              <a:buFont typeface="Arial"/>
              <a:buChar char="•"/>
            </a:pPr>
            <a:r>
              <a:rPr lang="en-US" sz="1400" dirty="0"/>
              <a:t>With this modified contract, the 3 officers will not be stationed at a school site</a:t>
            </a:r>
          </a:p>
          <a:p>
            <a:pPr marL="171450" indent="-171450">
              <a:buFont typeface="Arial"/>
              <a:buChar char="•"/>
            </a:pPr>
            <a:r>
              <a:rPr lang="en-US" sz="1400" dirty="0"/>
              <a:t>They will patrol the District in the geographical zones and assist schools in  case of an emergency </a:t>
            </a:r>
          </a:p>
          <a:p>
            <a:pPr marL="171450" indent="-171450">
              <a:buFont typeface="Arial"/>
              <a:buChar char="•"/>
            </a:pPr>
            <a:r>
              <a:rPr lang="en-US" sz="1400" dirty="0"/>
              <a:t>They will also work with school sites on developing the Comprehensive School Safety Plans</a:t>
            </a:r>
          </a:p>
          <a:p>
            <a:pPr marL="171450" indent="-171450">
              <a:buFont typeface="Arial"/>
              <a:buChar char="•"/>
            </a:pPr>
            <a:r>
              <a:rPr lang="en-US" sz="1400" dirty="0"/>
              <a:t>Now I will turn it over to Nathaniel who will explain the geographical zones, roles and responsibilities for resource officers and explain our data tracking</a:t>
            </a:r>
          </a:p>
          <a:p>
            <a:pPr marL="171450" indent="-171450">
              <a:buFont typeface="Arial"/>
              <a:buChar char="•"/>
            </a:pPr>
            <a:endParaRPr lang="en-US" sz="1400" dirty="0"/>
          </a:p>
          <a:p>
            <a:pPr marL="171450" indent="-171450">
              <a:buFont typeface="Arial"/>
              <a:buChar char="•"/>
            </a:pPr>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t>5</a:t>
            </a:fld>
            <a:endParaRPr lang="en-US"/>
          </a:p>
        </p:txBody>
      </p:sp>
    </p:spTree>
    <p:extLst>
      <p:ext uri="{BB962C8B-B14F-4D97-AF65-F5344CB8AC3E}">
        <p14:creationId xmlns:p14="http://schemas.microsoft.com/office/powerpoint/2010/main" val="313929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Nathaniel</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A8F1AD2-2073-6E4E-A290-82B7A685F4ED}" type="slidenum">
              <a:rPr lang="en-US" smtClean="0"/>
              <a:t>6</a:t>
            </a:fld>
            <a:endParaRPr lang="en-US"/>
          </a:p>
        </p:txBody>
      </p:sp>
    </p:spTree>
    <p:extLst>
      <p:ext uri="{BB962C8B-B14F-4D97-AF65-F5344CB8AC3E}">
        <p14:creationId xmlns:p14="http://schemas.microsoft.com/office/powerpoint/2010/main" val="273483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a:t>Nathaniel</a:t>
            </a:r>
          </a:p>
        </p:txBody>
      </p:sp>
      <p:sp>
        <p:nvSpPr>
          <p:cNvPr id="4" name="Slide Number Placeholder 3"/>
          <p:cNvSpPr>
            <a:spLocks noGrp="1"/>
          </p:cNvSpPr>
          <p:nvPr>
            <p:ph type="sldNum" sz="quarter" idx="10"/>
          </p:nvPr>
        </p:nvSpPr>
        <p:spPr/>
        <p:txBody>
          <a:bodyPr/>
          <a:lstStyle/>
          <a:p>
            <a:fld id="{FA8F1AD2-2073-6E4E-A290-82B7A685F4ED}" type="slidenum">
              <a:rPr lang="en-US" smtClean="0"/>
              <a:t>7</a:t>
            </a:fld>
            <a:endParaRPr lang="en-US"/>
          </a:p>
        </p:txBody>
      </p:sp>
    </p:spTree>
    <p:extLst>
      <p:ext uri="{BB962C8B-B14F-4D97-AF65-F5344CB8AC3E}">
        <p14:creationId xmlns:p14="http://schemas.microsoft.com/office/powerpoint/2010/main" val="221988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shared earlier, the Officers and Sergeant will work with staff (mainly our new Director of School Safety who will be on board soon) to collect data. The data will consist of (READ and EXPLAIN)</a:t>
            </a:r>
          </a:p>
          <a:p>
            <a:endParaRPr lang="en-US" dirty="0"/>
          </a:p>
        </p:txBody>
      </p:sp>
      <p:sp>
        <p:nvSpPr>
          <p:cNvPr id="4" name="Slide Number Placeholder 3"/>
          <p:cNvSpPr>
            <a:spLocks noGrp="1"/>
          </p:cNvSpPr>
          <p:nvPr>
            <p:ph type="sldNum" sz="quarter" idx="5"/>
          </p:nvPr>
        </p:nvSpPr>
        <p:spPr/>
        <p:txBody>
          <a:bodyPr/>
          <a:lstStyle/>
          <a:p>
            <a:fld id="{FA8F1AD2-2073-6E4E-A290-82B7A685F4ED}" type="slidenum">
              <a:rPr lang="en-US" smtClean="0"/>
              <a:t>8</a:t>
            </a:fld>
            <a:endParaRPr lang="en-US"/>
          </a:p>
        </p:txBody>
      </p:sp>
    </p:spTree>
    <p:extLst>
      <p:ext uri="{BB962C8B-B14F-4D97-AF65-F5344CB8AC3E}">
        <p14:creationId xmlns:p14="http://schemas.microsoft.com/office/powerpoint/2010/main" val="108909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Categories that fall under each category consists of the following:</a:t>
            </a:r>
          </a:p>
          <a:p>
            <a:pPr marL="171450" indent="-171450">
              <a:buFont typeface="Arial" panose="020B0604020202020204" pitchFamily="34" charset="0"/>
              <a:buChar char="•"/>
            </a:pPr>
            <a:r>
              <a:rPr lang="en-US" dirty="0"/>
              <a:t>Student Safety  (Missing students, stranger danger, student group fights, parent altercations with students, vehicle vs. students, child abuse, sexual assault)</a:t>
            </a:r>
          </a:p>
          <a:p>
            <a:pPr marL="171450" indent="-171450">
              <a:buFont typeface="Arial" panose="020B0604020202020204" pitchFamily="34" charset="0"/>
              <a:buChar char="•"/>
            </a:pPr>
            <a:r>
              <a:rPr lang="en-US" dirty="0"/>
              <a:t>Campus Threats (Intruder on campus, parent to staff threats, social media threats)</a:t>
            </a:r>
          </a:p>
          <a:p>
            <a:pPr marL="171450" indent="-171450">
              <a:buFont typeface="Arial" panose="020B0604020202020204" pitchFamily="34" charset="0"/>
              <a:buChar char="•"/>
            </a:pPr>
            <a:r>
              <a:rPr lang="en-US" dirty="0"/>
              <a:t>Staff Safety (student vs. staff)</a:t>
            </a:r>
          </a:p>
          <a:p>
            <a:pPr marL="171450" indent="-171450">
              <a:buFont typeface="Arial" panose="020B0604020202020204" pitchFamily="34" charset="0"/>
              <a:buChar char="•"/>
            </a:pPr>
            <a:r>
              <a:rPr lang="en-US" dirty="0"/>
              <a:t>Community Safety (lockdowns, shots fired)</a:t>
            </a:r>
          </a:p>
          <a:p>
            <a:pPr marL="171450" indent="-171450">
              <a:buFont typeface="Arial" panose="020B0604020202020204" pitchFamily="34" charset="0"/>
              <a:buChar char="•"/>
            </a:pPr>
            <a:r>
              <a:rPr lang="en-US" dirty="0"/>
              <a:t>Other Safety (custody disputes, parent vs. parent, robbery)</a:t>
            </a:r>
          </a:p>
        </p:txBody>
      </p:sp>
      <p:sp>
        <p:nvSpPr>
          <p:cNvPr id="4" name="Slide Number Placeholder 3"/>
          <p:cNvSpPr>
            <a:spLocks noGrp="1"/>
          </p:cNvSpPr>
          <p:nvPr>
            <p:ph type="sldNum" sz="quarter" idx="5"/>
          </p:nvPr>
        </p:nvSpPr>
        <p:spPr/>
        <p:txBody>
          <a:bodyPr/>
          <a:lstStyle/>
          <a:p>
            <a:fld id="{FA8F1AD2-2073-6E4E-A290-82B7A685F4ED}" type="slidenum">
              <a:rPr lang="en-US" smtClean="0"/>
              <a:t>9</a:t>
            </a:fld>
            <a:endParaRPr lang="en-US"/>
          </a:p>
        </p:txBody>
      </p:sp>
    </p:spTree>
    <p:extLst>
      <p:ext uri="{BB962C8B-B14F-4D97-AF65-F5344CB8AC3E}">
        <p14:creationId xmlns:p14="http://schemas.microsoft.com/office/powerpoint/2010/main" val="392698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DC4A2-D36E-B247-B2DD-37DBE4C988DB}"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246247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1EB7F-EE4A-2E4E-A78E-87FE59566020}"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220294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15A0-3858-8B4C-BE1D-AD21E204F1DA}"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205777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A14A3-E11D-0744-B303-D6B9CA64B1C0}"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360296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358550-0A0C-2B49-A263-562C0ADFE05D}" type="datetime1">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177184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D48804-8FE4-FE4A-AE21-67BEA5F7957B}"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412224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2BE491-B520-8942-AC3D-37A5EFFF0452}" type="datetime1">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296816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91528-FF86-FF45-BB5C-40868E862B46}" type="datetime1">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39580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6EA9A-0E74-1A48-8EB1-FD56BA503527}" type="datetime1">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182460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97863-519F-564F-BF5E-35A73D5A31D3}"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273295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F307B-0501-2545-8463-5F20CB3C9E0A}" type="datetime1">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1208-A25C-D348-B786-80FB7464806D}" type="slidenum">
              <a:rPr lang="en-US" smtClean="0"/>
              <a:t>‹#›</a:t>
            </a:fld>
            <a:endParaRPr lang="en-US"/>
          </a:p>
        </p:txBody>
      </p:sp>
    </p:spTree>
    <p:extLst>
      <p:ext uri="{BB962C8B-B14F-4D97-AF65-F5344CB8AC3E}">
        <p14:creationId xmlns:p14="http://schemas.microsoft.com/office/powerpoint/2010/main" val="326268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A564B-E8BA-D74A-969B-0F32FE9421BF}" type="datetime1">
              <a:rPr lang="en-US" smtClean="0"/>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F1208-A25C-D348-B786-80FB7464806D}" type="slidenum">
              <a:rPr lang="en-US" smtClean="0"/>
              <a:t>‹#›</a:t>
            </a:fld>
            <a:endParaRPr lang="en-US"/>
          </a:p>
        </p:txBody>
      </p:sp>
    </p:spTree>
    <p:extLst>
      <p:ext uri="{BB962C8B-B14F-4D97-AF65-F5344CB8AC3E}">
        <p14:creationId xmlns:p14="http://schemas.microsoft.com/office/powerpoint/2010/main" val="258296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105" y="2130425"/>
            <a:ext cx="8622632" cy="1470025"/>
          </a:xfrm>
        </p:spPr>
        <p:txBody>
          <a:bodyPr>
            <a:normAutofit/>
          </a:bodyPr>
          <a:lstStyle/>
          <a:p>
            <a:r>
              <a:rPr lang="en-US" sz="4000" dirty="0">
                <a:solidFill>
                  <a:srgbClr val="000000"/>
                </a:solidFill>
              </a:rPr>
              <a:t>Approve Modified Non-School-Site Based Resource Officer Contract</a:t>
            </a:r>
            <a:endParaRPr lang="en-US" sz="4200" dirty="0">
              <a:solidFill>
                <a:srgbClr val="000000"/>
              </a:solidFill>
            </a:endParaRPr>
          </a:p>
        </p:txBody>
      </p:sp>
      <p:sp>
        <p:nvSpPr>
          <p:cNvPr id="3" name="Subtitle 2"/>
          <p:cNvSpPr>
            <a:spLocks noGrp="1"/>
          </p:cNvSpPr>
          <p:nvPr>
            <p:ph type="subTitle" idx="1"/>
          </p:nvPr>
        </p:nvSpPr>
        <p:spPr>
          <a:xfrm>
            <a:off x="1371600" y="3886200"/>
            <a:ext cx="6400800" cy="1986194"/>
          </a:xfrm>
        </p:spPr>
        <p:txBody>
          <a:bodyPr>
            <a:normAutofit fontScale="55000" lnSpcReduction="20000"/>
          </a:bodyPr>
          <a:lstStyle/>
          <a:p>
            <a:endParaRPr lang="en-US" sz="3600" dirty="0">
              <a:solidFill>
                <a:srgbClr val="92D050"/>
              </a:solidFill>
            </a:endParaRPr>
          </a:p>
          <a:p>
            <a:r>
              <a:rPr lang="en-US" sz="3600" dirty="0">
                <a:solidFill>
                  <a:schemeClr val="tx1"/>
                </a:solidFill>
              </a:rPr>
              <a:t>Board Meeting</a:t>
            </a:r>
          </a:p>
          <a:p>
            <a:r>
              <a:rPr lang="en-US" sz="3600" dirty="0">
                <a:solidFill>
                  <a:schemeClr val="tx1"/>
                </a:solidFill>
              </a:rPr>
              <a:t>November 7, 2019</a:t>
            </a:r>
          </a:p>
          <a:p>
            <a:r>
              <a:rPr lang="en-US" sz="3600" dirty="0">
                <a:solidFill>
                  <a:schemeClr val="tx1"/>
                </a:solidFill>
              </a:rPr>
              <a:t>Agenda Item No. 9.2</a:t>
            </a:r>
          </a:p>
          <a:p>
            <a:endParaRPr lang="en-US" dirty="0">
              <a:solidFill>
                <a:schemeClr val="tx1"/>
              </a:solidFill>
            </a:endParaRPr>
          </a:p>
          <a:p>
            <a:r>
              <a:rPr lang="en-US" dirty="0">
                <a:solidFill>
                  <a:schemeClr val="tx1"/>
                </a:solidFill>
              </a:rPr>
              <a:t>Presented by:  Lisa Allen,  Nathaniel Browning and Raoul </a:t>
            </a:r>
            <a:r>
              <a:rPr lang="en-US" dirty="0" err="1">
                <a:solidFill>
                  <a:schemeClr val="tx1"/>
                </a:solidFill>
              </a:rPr>
              <a:t>Bozio</a:t>
            </a:r>
            <a:endParaRPr lang="en-US">
              <a:solidFill>
                <a:schemeClr val="tx1"/>
              </a:solidFill>
            </a:endParaRPr>
          </a:p>
          <a:p>
            <a:endParaRPr lang="en-US"/>
          </a:p>
          <a:p>
            <a:endParaRPr lang="en-US"/>
          </a:p>
        </p:txBody>
      </p:sp>
      <p:pic>
        <p:nvPicPr>
          <p:cNvPr id="7" name="Picture 6">
            <a:extLst>
              <a:ext uri="{FF2B5EF4-FFF2-40B4-BE49-F238E27FC236}">
                <a16:creationId xmlns:a16="http://schemas.microsoft.com/office/drawing/2014/main" id="{0C61CC76-5719-514C-B60F-F9C64C0F0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032" y="633342"/>
            <a:ext cx="2057936" cy="1675750"/>
          </a:xfrm>
          <a:prstGeom prst="rect">
            <a:avLst/>
          </a:prstGeom>
        </p:spPr>
      </p:pic>
    </p:spTree>
    <p:extLst>
      <p:ext uri="{BB962C8B-B14F-4D97-AF65-F5344CB8AC3E}">
        <p14:creationId xmlns:p14="http://schemas.microsoft.com/office/powerpoint/2010/main" val="187615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912" y="223829"/>
            <a:ext cx="8229600" cy="1143000"/>
          </a:xfrm>
        </p:spPr>
        <p:txBody>
          <a:bodyPr>
            <a:normAutofit/>
          </a:bodyPr>
          <a:lstStyle/>
          <a:p>
            <a:r>
              <a:rPr lang="en-US" sz="4000"/>
              <a:t>Policy Enhancement and Development</a:t>
            </a:r>
          </a:p>
        </p:txBody>
      </p:sp>
      <p:sp>
        <p:nvSpPr>
          <p:cNvPr id="3" name="Content Placeholder 2"/>
          <p:cNvSpPr>
            <a:spLocks noGrp="1"/>
          </p:cNvSpPr>
          <p:nvPr>
            <p:ph idx="1"/>
          </p:nvPr>
        </p:nvSpPr>
        <p:spPr>
          <a:xfrm>
            <a:off x="321896" y="1265199"/>
            <a:ext cx="8447616" cy="5091151"/>
          </a:xfrm>
        </p:spPr>
        <p:txBody>
          <a:bodyPr>
            <a:normAutofit fontScale="70000" lnSpcReduction="20000"/>
          </a:bodyPr>
          <a:lstStyle/>
          <a:p>
            <a:pPr marL="0" indent="0">
              <a:spcBef>
                <a:spcPts val="0"/>
              </a:spcBef>
              <a:buNone/>
            </a:pPr>
            <a:r>
              <a:rPr lang="en-US" sz="3500" dirty="0"/>
              <a:t>Staff is working to complete a finalized revision to Board Policy (BP) 5145.11: Questioning and Apprehension.</a:t>
            </a:r>
          </a:p>
          <a:p>
            <a:pPr marL="0" indent="0">
              <a:spcBef>
                <a:spcPts val="0"/>
              </a:spcBef>
              <a:buNone/>
            </a:pPr>
            <a:endParaRPr lang="en-US" sz="3500" dirty="0"/>
          </a:p>
          <a:p>
            <a:pPr marL="0" indent="0">
              <a:spcBef>
                <a:spcPts val="0"/>
              </a:spcBef>
              <a:buNone/>
            </a:pPr>
            <a:r>
              <a:rPr lang="en-US" sz="3500" dirty="0"/>
              <a:t>Policy Work will also include language that outlines the roles and responsibilities of site Administrators and Non-School-Site-Based Resource Officers.</a:t>
            </a:r>
          </a:p>
          <a:p>
            <a:pPr marL="0" indent="0">
              <a:spcBef>
                <a:spcPts val="0"/>
              </a:spcBef>
              <a:buNone/>
            </a:pPr>
            <a:endParaRPr lang="en-US" sz="3600" dirty="0"/>
          </a:p>
          <a:p>
            <a:pPr marL="0" indent="0">
              <a:buNone/>
            </a:pPr>
            <a:r>
              <a:rPr lang="en-US" dirty="0"/>
              <a:t>The Policy revisions were initially based on ACLU sample policy language and will closely align with Elk Grove’s policies that address the same topics. The policies outline</a:t>
            </a:r>
            <a:r>
              <a:rPr lang="en-US" dirty="0" smtClean="0"/>
              <a:t>:</a:t>
            </a:r>
            <a:br>
              <a:rPr lang="en-US" dirty="0" smtClean="0"/>
            </a:br>
            <a:endParaRPr lang="en-US" dirty="0"/>
          </a:p>
          <a:p>
            <a:r>
              <a:rPr lang="en-US" sz="2600" dirty="0"/>
              <a:t>Questioning &amp; Apprehension </a:t>
            </a:r>
          </a:p>
          <a:p>
            <a:r>
              <a:rPr lang="en-US" sz="2600" dirty="0"/>
              <a:t>The appropriate roles of site administrators and law enforcement.</a:t>
            </a:r>
          </a:p>
          <a:p>
            <a:r>
              <a:rPr lang="en-US" sz="2600" dirty="0"/>
              <a:t>Greater clarity for when law enforcement involvement is appropriate.</a:t>
            </a:r>
          </a:p>
          <a:p>
            <a:r>
              <a:rPr lang="en-US" sz="2600" dirty="0"/>
              <a:t>Parameters for data collection and ongoing monitoring. </a:t>
            </a:r>
          </a:p>
          <a:p>
            <a:r>
              <a:rPr lang="en-US" sz="2600" dirty="0"/>
              <a:t>Development and distribution of semi-annual report on school safety available to all stakeholders. </a:t>
            </a:r>
            <a:endParaRPr lang="en-US" dirty="0"/>
          </a:p>
        </p:txBody>
      </p:sp>
      <p:sp>
        <p:nvSpPr>
          <p:cNvPr id="2" name="Slide Number Placeholder 1">
            <a:extLst>
              <a:ext uri="{FF2B5EF4-FFF2-40B4-BE49-F238E27FC236}">
                <a16:creationId xmlns:a16="http://schemas.microsoft.com/office/drawing/2014/main" id="{69960045-C223-8C4D-9171-A081617E852E}"/>
              </a:ext>
            </a:extLst>
          </p:cNvPr>
          <p:cNvSpPr>
            <a:spLocks noGrp="1"/>
          </p:cNvSpPr>
          <p:nvPr>
            <p:ph type="sldNum" sz="quarter" idx="12"/>
          </p:nvPr>
        </p:nvSpPr>
        <p:spPr/>
        <p:txBody>
          <a:bodyPr/>
          <a:lstStyle/>
          <a:p>
            <a:fld id="{2DDF1208-A25C-D348-B786-80FB7464806D}" type="slidenum">
              <a:rPr lang="en-US" smtClean="0"/>
              <a:t>10</a:t>
            </a:fld>
            <a:endParaRPr lang="en-US"/>
          </a:p>
        </p:txBody>
      </p:sp>
    </p:spTree>
    <p:extLst>
      <p:ext uri="{BB962C8B-B14F-4D97-AF65-F5344CB8AC3E}">
        <p14:creationId xmlns:p14="http://schemas.microsoft.com/office/powerpoint/2010/main" val="28889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537410" y="239870"/>
            <a:ext cx="8229600" cy="1143000"/>
          </a:xfrm>
        </p:spPr>
        <p:txBody>
          <a:bodyPr>
            <a:normAutofit/>
          </a:bodyPr>
          <a:lstStyle/>
          <a:p>
            <a:r>
              <a:rPr lang="en-US" sz="4000"/>
              <a:t>Recommendation/Next Steps</a:t>
            </a:r>
          </a:p>
        </p:txBody>
      </p:sp>
      <p:sp>
        <p:nvSpPr>
          <p:cNvPr id="3" name="Content Placeholder 2"/>
          <p:cNvSpPr>
            <a:spLocks noGrp="1"/>
          </p:cNvSpPr>
          <p:nvPr>
            <p:ph idx="1"/>
          </p:nvPr>
        </p:nvSpPr>
        <p:spPr/>
        <p:txBody>
          <a:bodyPr>
            <a:normAutofit/>
          </a:bodyPr>
          <a:lstStyle/>
          <a:p>
            <a:r>
              <a:rPr lang="en-US" sz="2800" dirty="0"/>
              <a:t>Approve the modified non-school-site-based resource officer </a:t>
            </a:r>
            <a:r>
              <a:rPr lang="en-US" sz="2800" dirty="0" smtClean="0"/>
              <a:t>contract</a:t>
            </a:r>
            <a:br>
              <a:rPr lang="en-US" sz="2800" dirty="0" smtClean="0"/>
            </a:br>
            <a:endParaRPr lang="en-US" sz="2800" dirty="0"/>
          </a:p>
          <a:p>
            <a:r>
              <a:rPr lang="en-US" sz="2800" dirty="0"/>
              <a:t>Come back to the Board with a Safety update in February 2020</a:t>
            </a:r>
          </a:p>
          <a:p>
            <a:pPr marL="0" indent="0">
              <a:buNone/>
            </a:pPr>
            <a:endParaRPr lang="en-US" sz="2800" dirty="0"/>
          </a:p>
        </p:txBody>
      </p:sp>
      <p:sp>
        <p:nvSpPr>
          <p:cNvPr id="2" name="Slide Number Placeholder 1">
            <a:extLst>
              <a:ext uri="{FF2B5EF4-FFF2-40B4-BE49-F238E27FC236}">
                <a16:creationId xmlns:a16="http://schemas.microsoft.com/office/drawing/2014/main" id="{E5D41B57-3DD6-EB42-B733-4943F815B013}"/>
              </a:ext>
            </a:extLst>
          </p:cNvPr>
          <p:cNvSpPr>
            <a:spLocks noGrp="1"/>
          </p:cNvSpPr>
          <p:nvPr>
            <p:ph type="sldNum" sz="quarter" idx="12"/>
          </p:nvPr>
        </p:nvSpPr>
        <p:spPr/>
        <p:txBody>
          <a:bodyPr/>
          <a:lstStyle/>
          <a:p>
            <a:fld id="{2DDF1208-A25C-D348-B786-80FB7464806D}" type="slidenum">
              <a:rPr lang="en-US" smtClean="0"/>
              <a:t>11</a:t>
            </a:fld>
            <a:endParaRPr lang="en-US"/>
          </a:p>
        </p:txBody>
      </p:sp>
    </p:spTree>
    <p:extLst>
      <p:ext uri="{BB962C8B-B14F-4D97-AF65-F5344CB8AC3E}">
        <p14:creationId xmlns:p14="http://schemas.microsoft.com/office/powerpoint/2010/main" val="40718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a:normAutofit/>
          </a:bodyPr>
          <a:lstStyle/>
          <a:p>
            <a:r>
              <a:rPr lang="en-US" sz="4000"/>
              <a:t>Q &amp; A</a:t>
            </a:r>
          </a:p>
        </p:txBody>
      </p:sp>
      <p:sp>
        <p:nvSpPr>
          <p:cNvPr id="2" name="Slide Number Placeholder 1">
            <a:extLst>
              <a:ext uri="{FF2B5EF4-FFF2-40B4-BE49-F238E27FC236}">
                <a16:creationId xmlns:a16="http://schemas.microsoft.com/office/drawing/2014/main" id="{935BB571-88CF-5144-98B4-809ED3637E6A}"/>
              </a:ext>
            </a:extLst>
          </p:cNvPr>
          <p:cNvSpPr>
            <a:spLocks noGrp="1"/>
          </p:cNvSpPr>
          <p:nvPr>
            <p:ph type="sldNum" sz="quarter" idx="12"/>
          </p:nvPr>
        </p:nvSpPr>
        <p:spPr/>
        <p:txBody>
          <a:bodyPr/>
          <a:lstStyle/>
          <a:p>
            <a:fld id="{2DDF1208-A25C-D348-B786-80FB7464806D}" type="slidenum">
              <a:rPr lang="en-US" smtClean="0"/>
              <a:t>12</a:t>
            </a:fld>
            <a:endParaRPr lang="en-US"/>
          </a:p>
        </p:txBody>
      </p:sp>
    </p:spTree>
    <p:extLst>
      <p:ext uri="{BB962C8B-B14F-4D97-AF65-F5344CB8AC3E}">
        <p14:creationId xmlns:p14="http://schemas.microsoft.com/office/powerpoint/2010/main" val="408371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537410" y="227013"/>
            <a:ext cx="8229600" cy="1143000"/>
          </a:xfrm>
        </p:spPr>
        <p:txBody>
          <a:bodyPr>
            <a:normAutofit/>
          </a:bodyPr>
          <a:lstStyle/>
          <a:p>
            <a:r>
              <a:rPr lang="en-US" sz="4000"/>
              <a:t>Overview of Presentation</a:t>
            </a:r>
          </a:p>
        </p:txBody>
      </p:sp>
      <p:sp>
        <p:nvSpPr>
          <p:cNvPr id="3" name="Content Placeholder 2"/>
          <p:cNvSpPr>
            <a:spLocks noGrp="1"/>
          </p:cNvSpPr>
          <p:nvPr>
            <p:ph idx="1"/>
          </p:nvPr>
        </p:nvSpPr>
        <p:spPr>
          <a:xfrm>
            <a:off x="409904" y="1475390"/>
            <a:ext cx="8229600" cy="4838646"/>
          </a:xfrm>
        </p:spPr>
        <p:txBody>
          <a:bodyPr>
            <a:normAutofit lnSpcReduction="10000"/>
          </a:bodyPr>
          <a:lstStyle/>
          <a:p>
            <a:pPr marL="0" indent="0">
              <a:spcBef>
                <a:spcPts val="600"/>
              </a:spcBef>
              <a:spcAft>
                <a:spcPts val="600"/>
              </a:spcAft>
              <a:buNone/>
            </a:pPr>
            <a:r>
              <a:rPr lang="en-US" sz="2800" dirty="0"/>
              <a:t>Tonight’s presentation will focus on:</a:t>
            </a:r>
          </a:p>
          <a:p>
            <a:pPr>
              <a:spcBef>
                <a:spcPts val="600"/>
              </a:spcBef>
              <a:spcAft>
                <a:spcPts val="600"/>
              </a:spcAft>
              <a:buFont typeface="Arial" panose="020B0604020202020204" pitchFamily="34" charset="0"/>
              <a:buChar char="•"/>
            </a:pPr>
            <a:r>
              <a:rPr lang="en-US" sz="2800" dirty="0"/>
              <a:t>The scope of work for the </a:t>
            </a:r>
            <a:r>
              <a:rPr lang="en-US" sz="2800" dirty="0" err="1"/>
              <a:t>SacPD</a:t>
            </a:r>
            <a:r>
              <a:rPr lang="en-US" sz="2800" dirty="0"/>
              <a:t> Sergeant;</a:t>
            </a:r>
          </a:p>
          <a:p>
            <a:pPr>
              <a:spcBef>
                <a:spcPts val="600"/>
              </a:spcBef>
              <a:spcAft>
                <a:spcPts val="600"/>
              </a:spcAft>
              <a:buFont typeface="Arial" panose="020B0604020202020204" pitchFamily="34" charset="0"/>
              <a:buChar char="•"/>
            </a:pPr>
            <a:r>
              <a:rPr lang="en-US" sz="2800" dirty="0"/>
              <a:t>Scope of work of the Non-School-Site-Based Resource Officers;</a:t>
            </a:r>
          </a:p>
          <a:p>
            <a:pPr>
              <a:spcBef>
                <a:spcPts val="600"/>
              </a:spcBef>
              <a:spcAft>
                <a:spcPts val="600"/>
              </a:spcAft>
              <a:buFont typeface="Arial" panose="020B0604020202020204" pitchFamily="34" charset="0"/>
              <a:buChar char="•"/>
            </a:pPr>
            <a:r>
              <a:rPr lang="en-US" sz="2800" dirty="0"/>
              <a:t>Review the roles and responsibilities of site administrators and Non-School-Site-Based Resource Officers;</a:t>
            </a:r>
          </a:p>
          <a:p>
            <a:pPr>
              <a:spcBef>
                <a:spcPts val="600"/>
              </a:spcBef>
              <a:spcAft>
                <a:spcPts val="600"/>
              </a:spcAft>
              <a:buFont typeface="Arial" panose="020B0604020202020204" pitchFamily="34" charset="0"/>
              <a:buChar char="•"/>
            </a:pPr>
            <a:r>
              <a:rPr lang="en-US" sz="2800" dirty="0"/>
              <a:t>Data tracking and sharing;</a:t>
            </a:r>
          </a:p>
          <a:p>
            <a:pPr>
              <a:spcBef>
                <a:spcPts val="600"/>
              </a:spcBef>
              <a:spcAft>
                <a:spcPts val="600"/>
              </a:spcAft>
              <a:buFont typeface="Arial" panose="020B0604020202020204" pitchFamily="34" charset="0"/>
              <a:buChar char="•"/>
            </a:pPr>
            <a:r>
              <a:rPr lang="en-US" sz="2800" dirty="0"/>
              <a:t>Update on the Questioning and Apprehension Board Policy (BP) 5145.11.</a:t>
            </a:r>
          </a:p>
          <a:p>
            <a:pPr>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97A514A8-F1D7-8D4C-874A-E6B8D39562EC}"/>
              </a:ext>
            </a:extLst>
          </p:cNvPr>
          <p:cNvSpPr>
            <a:spLocks noGrp="1"/>
          </p:cNvSpPr>
          <p:nvPr>
            <p:ph type="sldNum" sz="quarter" idx="12"/>
          </p:nvPr>
        </p:nvSpPr>
        <p:spPr/>
        <p:txBody>
          <a:bodyPr/>
          <a:lstStyle/>
          <a:p>
            <a:fld id="{2DDF1208-A25C-D348-B786-80FB7464806D}" type="slidenum">
              <a:rPr lang="en-US" smtClean="0"/>
              <a:t>2</a:t>
            </a:fld>
            <a:endParaRPr lang="en-US"/>
          </a:p>
        </p:txBody>
      </p:sp>
    </p:spTree>
    <p:extLst>
      <p:ext uri="{BB962C8B-B14F-4D97-AF65-F5344CB8AC3E}">
        <p14:creationId xmlns:p14="http://schemas.microsoft.com/office/powerpoint/2010/main" val="24582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136525"/>
            <a:ext cx="8229600" cy="1143000"/>
          </a:xfrm>
        </p:spPr>
        <p:txBody>
          <a:bodyPr>
            <a:normAutofit/>
          </a:bodyPr>
          <a:lstStyle/>
          <a:p>
            <a:r>
              <a:rPr lang="en-US" sz="4000"/>
              <a:t>Background</a:t>
            </a:r>
          </a:p>
        </p:txBody>
      </p:sp>
      <p:sp>
        <p:nvSpPr>
          <p:cNvPr id="3" name="Content Placeholder 2"/>
          <p:cNvSpPr>
            <a:spLocks noGrp="1"/>
          </p:cNvSpPr>
          <p:nvPr>
            <p:ph idx="1"/>
          </p:nvPr>
        </p:nvSpPr>
        <p:spPr>
          <a:xfrm>
            <a:off x="457200" y="1128409"/>
            <a:ext cx="8229600" cy="5227941"/>
          </a:xfrm>
        </p:spPr>
        <p:txBody>
          <a:bodyPr>
            <a:noAutofit/>
          </a:bodyPr>
          <a:lstStyle/>
          <a:p>
            <a:pPr>
              <a:spcBef>
                <a:spcPts val="600"/>
              </a:spcBef>
              <a:spcAft>
                <a:spcPts val="600"/>
              </a:spcAft>
            </a:pPr>
            <a:r>
              <a:rPr lang="en-US" sz="2200" dirty="0"/>
              <a:t>The prior two-year contract with the Sacramento Police Department for eight officers and one sergeant ended on June 30, 2018;</a:t>
            </a:r>
          </a:p>
          <a:p>
            <a:pPr>
              <a:spcBef>
                <a:spcPts val="600"/>
              </a:spcBef>
              <a:spcAft>
                <a:spcPts val="600"/>
              </a:spcAft>
            </a:pPr>
            <a:r>
              <a:rPr lang="en-US" sz="2200" dirty="0"/>
              <a:t>There was a one-year supplemental contract for eight officers and one sergeant that ended June 30, 2019;</a:t>
            </a:r>
          </a:p>
          <a:p>
            <a:pPr>
              <a:spcBef>
                <a:spcPts val="600"/>
              </a:spcBef>
              <a:spcAft>
                <a:spcPts val="600"/>
              </a:spcAft>
            </a:pPr>
            <a:r>
              <a:rPr lang="en-US" sz="2200" dirty="0"/>
              <a:t>On February 21, 2019, the Board of Education approved the recommendations of the African American Achievement Task Force to divest from School Resource Officers (SRO’s) being on school sites;</a:t>
            </a:r>
          </a:p>
          <a:p>
            <a:pPr>
              <a:spcBef>
                <a:spcPts val="600"/>
              </a:spcBef>
              <a:spcAft>
                <a:spcPts val="600"/>
              </a:spcAft>
            </a:pPr>
            <a:r>
              <a:rPr lang="en-US" sz="2200" dirty="0"/>
              <a:t>At the August 15, 2019 Board meeting, the Board of Education requested a modified contract with the Sacramento Police Department that reduced the number of Resource Officers to one sergeant and  three non-school-site-based resource officers assigned to geographical zones</a:t>
            </a:r>
            <a:r>
              <a:rPr lang="en-US" sz="2200" dirty="0" smtClean="0"/>
              <a:t>.</a:t>
            </a:r>
            <a:endParaRPr lang="en-US" sz="2200" dirty="0"/>
          </a:p>
        </p:txBody>
      </p:sp>
      <p:sp>
        <p:nvSpPr>
          <p:cNvPr id="4" name="Slide Number Placeholder 3">
            <a:extLst>
              <a:ext uri="{FF2B5EF4-FFF2-40B4-BE49-F238E27FC236}">
                <a16:creationId xmlns:a16="http://schemas.microsoft.com/office/drawing/2014/main" id="{5D135DF3-D6E3-444B-A776-F58AE26BF0B0}"/>
              </a:ext>
            </a:extLst>
          </p:cNvPr>
          <p:cNvSpPr>
            <a:spLocks noGrp="1"/>
          </p:cNvSpPr>
          <p:nvPr>
            <p:ph type="sldNum" sz="quarter" idx="12"/>
          </p:nvPr>
        </p:nvSpPr>
        <p:spPr/>
        <p:txBody>
          <a:bodyPr/>
          <a:lstStyle/>
          <a:p>
            <a:fld id="{2DDF1208-A25C-D348-B786-80FB7464806D}" type="slidenum">
              <a:rPr lang="en-US" smtClean="0"/>
              <a:t>3</a:t>
            </a:fld>
            <a:endParaRPr lang="en-US"/>
          </a:p>
        </p:txBody>
      </p:sp>
    </p:spTree>
    <p:extLst>
      <p:ext uri="{BB962C8B-B14F-4D97-AF65-F5344CB8AC3E}">
        <p14:creationId xmlns:p14="http://schemas.microsoft.com/office/powerpoint/2010/main" val="32199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912" y="223829"/>
            <a:ext cx="8229600" cy="1143000"/>
          </a:xfrm>
        </p:spPr>
        <p:txBody>
          <a:bodyPr>
            <a:normAutofit/>
          </a:bodyPr>
          <a:lstStyle/>
          <a:p>
            <a:r>
              <a:rPr lang="en-US" sz="4000"/>
              <a:t>Scope of Work for the Sergeant </a:t>
            </a:r>
          </a:p>
        </p:txBody>
      </p:sp>
      <p:sp>
        <p:nvSpPr>
          <p:cNvPr id="3" name="Content Placeholder 2"/>
          <p:cNvSpPr>
            <a:spLocks noGrp="1"/>
          </p:cNvSpPr>
          <p:nvPr>
            <p:ph idx="1"/>
          </p:nvPr>
        </p:nvSpPr>
        <p:spPr>
          <a:xfrm>
            <a:off x="388863" y="1262243"/>
            <a:ext cx="8447616" cy="5091151"/>
          </a:xfrm>
        </p:spPr>
        <p:txBody>
          <a:bodyPr>
            <a:noAutofit/>
          </a:bodyPr>
          <a:lstStyle/>
          <a:p>
            <a:pPr marL="0" indent="0">
              <a:spcBef>
                <a:spcPts val="600"/>
              </a:spcBef>
              <a:spcAft>
                <a:spcPts val="600"/>
              </a:spcAft>
              <a:buNone/>
            </a:pPr>
            <a:r>
              <a:rPr lang="en-US" sz="2600" dirty="0"/>
              <a:t>Centralized police sergeant will:</a:t>
            </a:r>
          </a:p>
          <a:p>
            <a:pPr lvl="1">
              <a:spcBef>
                <a:spcPts val="600"/>
              </a:spcBef>
              <a:spcAft>
                <a:spcPts val="600"/>
              </a:spcAft>
              <a:buFont typeface="Arial" panose="020B0604020202020204" pitchFamily="34" charset="0"/>
              <a:buChar char="•"/>
            </a:pPr>
            <a:r>
              <a:rPr lang="en-US" sz="2600" dirty="0"/>
              <a:t>Supervise, train, coach, counsel, evaluate non-school-site-based resource officers;</a:t>
            </a:r>
          </a:p>
          <a:p>
            <a:pPr lvl="1">
              <a:spcBef>
                <a:spcPts val="600"/>
              </a:spcBef>
              <a:spcAft>
                <a:spcPts val="600"/>
              </a:spcAft>
              <a:buFont typeface="Arial" panose="020B0604020202020204" pitchFamily="34" charset="0"/>
              <a:buChar char="•"/>
            </a:pPr>
            <a:r>
              <a:rPr lang="en-US" sz="2600" dirty="0"/>
              <a:t>Work closely with the Director of School Safety; </a:t>
            </a:r>
          </a:p>
          <a:p>
            <a:pPr lvl="1">
              <a:spcBef>
                <a:spcPts val="600"/>
              </a:spcBef>
              <a:spcAft>
                <a:spcPts val="600"/>
              </a:spcAft>
              <a:buFont typeface="Arial" panose="020B0604020202020204" pitchFamily="34" charset="0"/>
              <a:buChar char="•"/>
            </a:pPr>
            <a:r>
              <a:rPr lang="en-US" sz="2600" dirty="0"/>
              <a:t>Be the point person to coordinate Emergency Responders;</a:t>
            </a:r>
          </a:p>
          <a:p>
            <a:pPr lvl="1">
              <a:spcBef>
                <a:spcPts val="600"/>
              </a:spcBef>
              <a:spcAft>
                <a:spcPts val="600"/>
              </a:spcAft>
              <a:buFont typeface="Arial" panose="020B0604020202020204" pitchFamily="34" charset="0"/>
              <a:buChar char="•"/>
            </a:pPr>
            <a:r>
              <a:rPr lang="en-US" sz="2600" dirty="0"/>
              <a:t>Patrol the District as needed;</a:t>
            </a:r>
          </a:p>
          <a:p>
            <a:pPr lvl="1">
              <a:spcBef>
                <a:spcPts val="600"/>
              </a:spcBef>
              <a:spcAft>
                <a:spcPts val="600"/>
              </a:spcAft>
              <a:buFont typeface="Arial" panose="020B0604020202020204" pitchFamily="34" charset="0"/>
              <a:buChar char="•"/>
            </a:pPr>
            <a:r>
              <a:rPr lang="en-US" sz="2600" dirty="0"/>
              <a:t>Collect, manage, and report on data about work of non-school-site-based-resource officers; and</a:t>
            </a:r>
          </a:p>
          <a:p>
            <a:pPr lvl="1">
              <a:spcBef>
                <a:spcPts val="600"/>
              </a:spcBef>
              <a:spcAft>
                <a:spcPts val="600"/>
              </a:spcAft>
              <a:buFont typeface="Arial" panose="020B0604020202020204" pitchFamily="34" charset="0"/>
              <a:buChar char="•"/>
            </a:pPr>
            <a:r>
              <a:rPr lang="en-US" sz="2600" dirty="0"/>
              <a:t>Attend community meetings to discuss school safety</a:t>
            </a:r>
            <a:r>
              <a:rPr lang="en-US" sz="2600" dirty="0" smtClean="0"/>
              <a:t>.</a:t>
            </a:r>
            <a:endParaRPr lang="en-US" sz="2600" dirty="0"/>
          </a:p>
        </p:txBody>
      </p:sp>
      <p:sp>
        <p:nvSpPr>
          <p:cNvPr id="2" name="Slide Number Placeholder 1">
            <a:extLst>
              <a:ext uri="{FF2B5EF4-FFF2-40B4-BE49-F238E27FC236}">
                <a16:creationId xmlns:a16="http://schemas.microsoft.com/office/drawing/2014/main" id="{5AA411B3-4400-8B43-B841-669E8D8AD375}"/>
              </a:ext>
            </a:extLst>
          </p:cNvPr>
          <p:cNvSpPr>
            <a:spLocks noGrp="1"/>
          </p:cNvSpPr>
          <p:nvPr>
            <p:ph type="sldNum" sz="quarter" idx="12"/>
          </p:nvPr>
        </p:nvSpPr>
        <p:spPr/>
        <p:txBody>
          <a:bodyPr/>
          <a:lstStyle/>
          <a:p>
            <a:fld id="{2DDF1208-A25C-D348-B786-80FB7464806D}" type="slidenum">
              <a:rPr lang="en-US" smtClean="0"/>
              <a:t>4</a:t>
            </a:fld>
            <a:endParaRPr lang="en-US"/>
          </a:p>
        </p:txBody>
      </p:sp>
    </p:spTree>
    <p:extLst>
      <p:ext uri="{BB962C8B-B14F-4D97-AF65-F5344CB8AC3E}">
        <p14:creationId xmlns:p14="http://schemas.microsoft.com/office/powerpoint/2010/main" val="27569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912" y="223829"/>
            <a:ext cx="8229600" cy="1143000"/>
          </a:xfrm>
        </p:spPr>
        <p:txBody>
          <a:bodyPr>
            <a:normAutofit fontScale="90000"/>
          </a:bodyPr>
          <a:lstStyle/>
          <a:p>
            <a:r>
              <a:rPr lang="en-US" sz="4000"/>
              <a:t>Scope of Work for the Non-Site-Based Resource Officers </a:t>
            </a:r>
          </a:p>
        </p:txBody>
      </p:sp>
      <p:sp>
        <p:nvSpPr>
          <p:cNvPr id="3" name="Content Placeholder 2"/>
          <p:cNvSpPr>
            <a:spLocks noGrp="1"/>
          </p:cNvSpPr>
          <p:nvPr>
            <p:ph idx="1"/>
          </p:nvPr>
        </p:nvSpPr>
        <p:spPr>
          <a:xfrm>
            <a:off x="430904" y="1620408"/>
            <a:ext cx="8447616" cy="5091151"/>
          </a:xfrm>
        </p:spPr>
        <p:txBody>
          <a:bodyPr>
            <a:normAutofit/>
          </a:bodyPr>
          <a:lstStyle/>
          <a:p>
            <a:pPr marL="0" indent="0">
              <a:spcBef>
                <a:spcPts val="600"/>
              </a:spcBef>
              <a:spcAft>
                <a:spcPts val="600"/>
              </a:spcAft>
              <a:buNone/>
            </a:pPr>
            <a:r>
              <a:rPr lang="en-US" dirty="0"/>
              <a:t>Non-School-Site-Based Resource Officers will:</a:t>
            </a:r>
          </a:p>
          <a:p>
            <a:pPr>
              <a:spcBef>
                <a:spcPts val="600"/>
              </a:spcBef>
              <a:spcAft>
                <a:spcPts val="600"/>
              </a:spcAft>
            </a:pPr>
            <a:r>
              <a:rPr lang="en-US" sz="2800" dirty="0"/>
              <a:t>Patrol the district within identified geographical zones (southwestern, central and eastern portions of District);</a:t>
            </a:r>
          </a:p>
          <a:p>
            <a:pPr>
              <a:spcBef>
                <a:spcPts val="600"/>
              </a:spcBef>
              <a:spcAft>
                <a:spcPts val="600"/>
              </a:spcAft>
              <a:buFont typeface="Arial" panose="020B0604020202020204" pitchFamily="34" charset="0"/>
              <a:buChar char="•"/>
            </a:pPr>
            <a:r>
              <a:rPr lang="en-US" sz="2800" dirty="0"/>
              <a:t>Not remain or be stationed at a school site;</a:t>
            </a:r>
          </a:p>
          <a:p>
            <a:pPr>
              <a:spcBef>
                <a:spcPts val="600"/>
              </a:spcBef>
              <a:spcAft>
                <a:spcPts val="600"/>
              </a:spcAft>
              <a:buFont typeface="Arial" panose="020B0604020202020204" pitchFamily="34" charset="0"/>
              <a:buChar char="•"/>
            </a:pPr>
            <a:r>
              <a:rPr lang="en-US" sz="2800" dirty="0"/>
              <a:t>Assist sites in developing and implementing Comprehensive School Safety Plans;</a:t>
            </a:r>
          </a:p>
          <a:p>
            <a:pPr>
              <a:spcBef>
                <a:spcPts val="600"/>
              </a:spcBef>
              <a:spcAft>
                <a:spcPts val="600"/>
              </a:spcAft>
              <a:buFont typeface="Arial" panose="020B0604020202020204" pitchFamily="34" charset="0"/>
              <a:buChar char="•"/>
            </a:pPr>
            <a:r>
              <a:rPr lang="en-US" sz="2800" dirty="0"/>
              <a:t>Address issues outlined in the appropriate role of law enforcement.</a:t>
            </a:r>
          </a:p>
          <a:p>
            <a:pPr marL="457200" lvl="1" indent="0">
              <a:spcBef>
                <a:spcPts val="0"/>
              </a:spcBef>
              <a:buNone/>
            </a:pPr>
            <a:endParaRPr lang="en-US" sz="2400" dirty="0"/>
          </a:p>
        </p:txBody>
      </p:sp>
      <p:sp>
        <p:nvSpPr>
          <p:cNvPr id="2" name="Slide Number Placeholder 1">
            <a:extLst>
              <a:ext uri="{FF2B5EF4-FFF2-40B4-BE49-F238E27FC236}">
                <a16:creationId xmlns:a16="http://schemas.microsoft.com/office/drawing/2014/main" id="{02699F49-83F2-2143-950C-5691E920AB8D}"/>
              </a:ext>
            </a:extLst>
          </p:cNvPr>
          <p:cNvSpPr>
            <a:spLocks noGrp="1"/>
          </p:cNvSpPr>
          <p:nvPr>
            <p:ph type="sldNum" sz="quarter" idx="12"/>
          </p:nvPr>
        </p:nvSpPr>
        <p:spPr/>
        <p:txBody>
          <a:bodyPr/>
          <a:lstStyle/>
          <a:p>
            <a:fld id="{2DDF1208-A25C-D348-B786-80FB7464806D}" type="slidenum">
              <a:rPr lang="en-US" smtClean="0"/>
              <a:t>5</a:t>
            </a:fld>
            <a:endParaRPr lang="en-US"/>
          </a:p>
        </p:txBody>
      </p:sp>
    </p:spTree>
    <p:extLst>
      <p:ext uri="{BB962C8B-B14F-4D97-AF65-F5344CB8AC3E}">
        <p14:creationId xmlns:p14="http://schemas.microsoft.com/office/powerpoint/2010/main" val="38547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373624-5CFE-4C40-93CC-09E1B74C417D}"/>
              </a:ext>
            </a:extLst>
          </p:cNvPr>
          <p:cNvPicPr>
            <a:picLocks noGrp="1" noChangeAspect="1"/>
          </p:cNvPicPr>
          <p:nvPr>
            <p:ph idx="1"/>
          </p:nvPr>
        </p:nvPicPr>
        <p:blipFill>
          <a:blip r:embed="rId3"/>
          <a:stretch>
            <a:fillRect/>
          </a:stretch>
        </p:blipFill>
        <p:spPr>
          <a:xfrm>
            <a:off x="385011" y="0"/>
            <a:ext cx="8449471" cy="6529137"/>
          </a:xfrm>
        </p:spPr>
      </p:pic>
      <p:sp>
        <p:nvSpPr>
          <p:cNvPr id="5" name="Slide Number Placeholder 4">
            <a:extLst>
              <a:ext uri="{FF2B5EF4-FFF2-40B4-BE49-F238E27FC236}">
                <a16:creationId xmlns:a16="http://schemas.microsoft.com/office/drawing/2014/main" id="{13944D9C-DCF2-6C46-85B9-197676CF5BF5}"/>
              </a:ext>
            </a:extLst>
          </p:cNvPr>
          <p:cNvSpPr>
            <a:spLocks noGrp="1"/>
          </p:cNvSpPr>
          <p:nvPr>
            <p:ph type="sldNum" sz="quarter" idx="12"/>
          </p:nvPr>
        </p:nvSpPr>
        <p:spPr/>
        <p:txBody>
          <a:bodyPr/>
          <a:lstStyle/>
          <a:p>
            <a:fld id="{2DDF1208-A25C-D348-B786-80FB7464806D}" type="slidenum">
              <a:rPr lang="en-US" smtClean="0"/>
              <a:t>6</a:t>
            </a:fld>
            <a:endParaRPr lang="en-US"/>
          </a:p>
        </p:txBody>
      </p:sp>
    </p:spTree>
    <p:extLst>
      <p:ext uri="{BB962C8B-B14F-4D97-AF65-F5344CB8AC3E}">
        <p14:creationId xmlns:p14="http://schemas.microsoft.com/office/powerpoint/2010/main" val="220168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9898"/>
            <a:ext cx="8229600" cy="1143000"/>
          </a:xfrm>
        </p:spPr>
        <p:txBody>
          <a:bodyPr>
            <a:normAutofit fontScale="90000"/>
          </a:bodyPr>
          <a:lstStyle/>
          <a:p>
            <a:r>
              <a:rPr lang="en-US" sz="4000"/>
              <a:t>Examples of Appropriate Roles for Site Administrators and Law Enforcement</a:t>
            </a:r>
          </a:p>
        </p:txBody>
      </p:sp>
      <p:sp>
        <p:nvSpPr>
          <p:cNvPr id="3" name="Content Placeholder 2"/>
          <p:cNvSpPr>
            <a:spLocks noGrp="1"/>
          </p:cNvSpPr>
          <p:nvPr>
            <p:ph idx="1"/>
          </p:nvPr>
        </p:nvSpPr>
        <p:spPr>
          <a:xfrm>
            <a:off x="5566611" y="1366829"/>
            <a:ext cx="3202901" cy="5091151"/>
          </a:xfrm>
        </p:spPr>
        <p:txBody>
          <a:bodyPr>
            <a:normAutofit/>
          </a:bodyPr>
          <a:lstStyle/>
          <a:p>
            <a:pPr marL="0" indent="0">
              <a:spcBef>
                <a:spcPts val="0"/>
              </a:spcBef>
              <a:buNone/>
            </a:pPr>
            <a:r>
              <a:rPr lang="en-US" sz="1900" u="sng" dirty="0"/>
              <a:t>Law Enforcement</a:t>
            </a:r>
          </a:p>
          <a:p>
            <a:pPr>
              <a:spcBef>
                <a:spcPts val="0"/>
              </a:spcBef>
            </a:pPr>
            <a:r>
              <a:rPr lang="en-US" sz="1900" dirty="0"/>
              <a:t>Assault and Battery</a:t>
            </a:r>
          </a:p>
          <a:p>
            <a:pPr>
              <a:spcBef>
                <a:spcPts val="0"/>
              </a:spcBef>
            </a:pPr>
            <a:r>
              <a:rPr lang="en-US" sz="1900" dirty="0"/>
              <a:t>Firearm Violations</a:t>
            </a:r>
          </a:p>
          <a:p>
            <a:pPr>
              <a:spcBef>
                <a:spcPts val="0"/>
              </a:spcBef>
            </a:pPr>
            <a:r>
              <a:rPr lang="en-US" sz="1900" dirty="0"/>
              <a:t>Intruders on Campus</a:t>
            </a:r>
          </a:p>
          <a:p>
            <a:pPr>
              <a:spcBef>
                <a:spcPts val="0"/>
              </a:spcBef>
            </a:pPr>
            <a:r>
              <a:rPr lang="en-US" sz="1900" dirty="0"/>
              <a:t>Investigate Safety and Welfare Checks</a:t>
            </a:r>
          </a:p>
          <a:p>
            <a:pPr>
              <a:spcBef>
                <a:spcPts val="0"/>
              </a:spcBef>
            </a:pPr>
            <a:r>
              <a:rPr lang="en-US" sz="1900" dirty="0"/>
              <a:t>Threat Assessments</a:t>
            </a:r>
          </a:p>
          <a:p>
            <a:pPr>
              <a:spcBef>
                <a:spcPts val="0"/>
              </a:spcBef>
            </a:pPr>
            <a:r>
              <a:rPr lang="en-US" sz="1900" dirty="0"/>
              <a:t>Assist with Safety Plans</a:t>
            </a:r>
          </a:p>
          <a:p>
            <a:pPr>
              <a:spcBef>
                <a:spcPts val="0"/>
              </a:spcBef>
            </a:pPr>
            <a:r>
              <a:rPr lang="en-US" sz="1900" dirty="0"/>
              <a:t>Collect Data</a:t>
            </a:r>
          </a:p>
          <a:p>
            <a:pPr>
              <a:spcBef>
                <a:spcPts val="0"/>
              </a:spcBef>
            </a:pPr>
            <a:r>
              <a:rPr lang="en-US" sz="1900" dirty="0"/>
              <a:t>Supervisor Athletic and Extracurricular Activities.</a:t>
            </a:r>
          </a:p>
          <a:p>
            <a:pPr marL="0" indent="0" algn="r">
              <a:spcBef>
                <a:spcPts val="0"/>
              </a:spcBef>
              <a:buNone/>
            </a:pPr>
            <a:r>
              <a:rPr lang="en-US" sz="1900" dirty="0">
                <a:solidFill>
                  <a:schemeClr val="tx2">
                    <a:lumMod val="75000"/>
                  </a:schemeClr>
                </a:solidFill>
              </a:rPr>
              <a:t>(CA Penal Code 830.1</a:t>
            </a:r>
            <a:r>
              <a:rPr lang="en-US" sz="2400" dirty="0">
                <a:solidFill>
                  <a:schemeClr val="tx2">
                    <a:lumMod val="75000"/>
                  </a:schemeClr>
                </a:solidFill>
              </a:rPr>
              <a:t>)</a:t>
            </a:r>
          </a:p>
          <a:p>
            <a:pPr>
              <a:spcBef>
                <a:spcPts val="0"/>
              </a:spcBef>
            </a:pPr>
            <a:endParaRPr lang="en-US" sz="2800" dirty="0"/>
          </a:p>
        </p:txBody>
      </p:sp>
      <p:sp>
        <p:nvSpPr>
          <p:cNvPr id="4" name="Content Placeholder 2">
            <a:extLst>
              <a:ext uri="{FF2B5EF4-FFF2-40B4-BE49-F238E27FC236}">
                <a16:creationId xmlns:a16="http://schemas.microsoft.com/office/drawing/2014/main" id="{FE36DD8F-B3C1-9546-9BB3-847428F26BDF}"/>
              </a:ext>
            </a:extLst>
          </p:cNvPr>
          <p:cNvSpPr txBox="1">
            <a:spLocks/>
          </p:cNvSpPr>
          <p:nvPr/>
        </p:nvSpPr>
        <p:spPr>
          <a:xfrm>
            <a:off x="299405" y="1302819"/>
            <a:ext cx="5267206" cy="51551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u="sng" dirty="0"/>
              <a:t>Site Administrator</a:t>
            </a:r>
          </a:p>
          <a:p>
            <a:r>
              <a:rPr lang="en-US" sz="1800" dirty="0"/>
              <a:t>Insubordination/Defiance</a:t>
            </a:r>
          </a:p>
          <a:p>
            <a:r>
              <a:rPr lang="en-US" sz="1800" dirty="0"/>
              <a:t>Public Displays of Affection</a:t>
            </a:r>
          </a:p>
          <a:p>
            <a:r>
              <a:rPr lang="en-US" sz="1800" dirty="0"/>
              <a:t>Disorderly Conduct</a:t>
            </a:r>
          </a:p>
          <a:p>
            <a:r>
              <a:rPr lang="en-US" sz="1800" dirty="0"/>
              <a:t>Profanity</a:t>
            </a:r>
          </a:p>
          <a:p>
            <a:r>
              <a:rPr lang="en-US" sz="1800" dirty="0"/>
              <a:t>Loitering</a:t>
            </a:r>
          </a:p>
          <a:p>
            <a:r>
              <a:rPr lang="en-US" sz="1800" dirty="0"/>
              <a:t>Failure to Participate in class</a:t>
            </a:r>
          </a:p>
          <a:p>
            <a:r>
              <a:rPr lang="en-US" sz="1800" dirty="0"/>
              <a:t>Altercations, abuse, and other forms of harassment that does not fall under penal code </a:t>
            </a:r>
          </a:p>
          <a:p>
            <a:r>
              <a:rPr lang="en-US" sz="1800" dirty="0"/>
              <a:t>Physical altercations that do not involve aggravated assault or a weapon</a:t>
            </a:r>
          </a:p>
          <a:p>
            <a:r>
              <a:rPr lang="en-US" sz="1800" dirty="0"/>
              <a:t>Possession of alcohol or small amount of marijuana</a:t>
            </a:r>
          </a:p>
          <a:p>
            <a:r>
              <a:rPr lang="en-US" sz="1800" dirty="0"/>
              <a:t>Possession of a tool that can be taken to be, but is not intendment as a weapon—such s a nail clipper, pin, butter knife, toy gun, pepper spray, etc.. –unless that item is being brandished or used as a weapon </a:t>
            </a:r>
          </a:p>
        </p:txBody>
      </p:sp>
      <p:sp>
        <p:nvSpPr>
          <p:cNvPr id="2" name="Slide Number Placeholder 1">
            <a:extLst>
              <a:ext uri="{FF2B5EF4-FFF2-40B4-BE49-F238E27FC236}">
                <a16:creationId xmlns:a16="http://schemas.microsoft.com/office/drawing/2014/main" id="{FE078D74-2F47-5C4D-B6BD-0CE3B5A55326}"/>
              </a:ext>
            </a:extLst>
          </p:cNvPr>
          <p:cNvSpPr>
            <a:spLocks noGrp="1"/>
          </p:cNvSpPr>
          <p:nvPr>
            <p:ph type="sldNum" sz="quarter" idx="12"/>
          </p:nvPr>
        </p:nvSpPr>
        <p:spPr/>
        <p:txBody>
          <a:bodyPr/>
          <a:lstStyle/>
          <a:p>
            <a:fld id="{2DDF1208-A25C-D348-B786-80FB7464806D}" type="slidenum">
              <a:rPr lang="en-US" smtClean="0"/>
              <a:t>7</a:t>
            </a:fld>
            <a:endParaRPr lang="en-US"/>
          </a:p>
        </p:txBody>
      </p:sp>
    </p:spTree>
    <p:extLst>
      <p:ext uri="{BB962C8B-B14F-4D97-AF65-F5344CB8AC3E}">
        <p14:creationId xmlns:p14="http://schemas.microsoft.com/office/powerpoint/2010/main" val="40717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BF75-9678-7249-84C0-AAEC2FDE2125}"/>
              </a:ext>
            </a:extLst>
          </p:cNvPr>
          <p:cNvSpPr>
            <a:spLocks noGrp="1"/>
          </p:cNvSpPr>
          <p:nvPr>
            <p:ph type="title"/>
          </p:nvPr>
        </p:nvSpPr>
        <p:spPr/>
        <p:txBody>
          <a:bodyPr/>
          <a:lstStyle/>
          <a:p>
            <a:r>
              <a:rPr lang="en-US"/>
              <a:t>Data Tracking and Sharing</a:t>
            </a:r>
          </a:p>
        </p:txBody>
      </p:sp>
      <p:sp>
        <p:nvSpPr>
          <p:cNvPr id="3" name="Content Placeholder 2">
            <a:extLst>
              <a:ext uri="{FF2B5EF4-FFF2-40B4-BE49-F238E27FC236}">
                <a16:creationId xmlns:a16="http://schemas.microsoft.com/office/drawing/2014/main" id="{6E50B8A3-3428-724A-9D1D-8D96A3AA8AD5}"/>
              </a:ext>
            </a:extLst>
          </p:cNvPr>
          <p:cNvSpPr>
            <a:spLocks noGrp="1"/>
          </p:cNvSpPr>
          <p:nvPr>
            <p:ph idx="1"/>
          </p:nvPr>
        </p:nvSpPr>
        <p:spPr/>
        <p:txBody>
          <a:bodyPr>
            <a:normAutofit fontScale="85000" lnSpcReduction="20000"/>
          </a:bodyPr>
          <a:lstStyle/>
          <a:p>
            <a:r>
              <a:rPr lang="en-US"/>
              <a:t>The non-site-based resource officers will collect and share the following data with the District regarding interactions with students </a:t>
            </a:r>
            <a:endParaRPr lang="en-US">
              <a:solidFill>
                <a:srgbClr val="FF0000"/>
              </a:solidFill>
            </a:endParaRPr>
          </a:p>
          <a:p>
            <a:pPr marL="914400" lvl="1" indent="-457200"/>
            <a:r>
              <a:rPr lang="en-US"/>
              <a:t>School name;</a:t>
            </a:r>
          </a:p>
          <a:p>
            <a:pPr marL="914400" lvl="1" indent="-457200"/>
            <a:r>
              <a:rPr lang="en-US"/>
              <a:t>Date, grade;</a:t>
            </a:r>
          </a:p>
          <a:p>
            <a:pPr marL="914400" lvl="1" indent="-457200"/>
            <a:r>
              <a:rPr lang="en-US"/>
              <a:t>Who initiated the call;</a:t>
            </a:r>
          </a:p>
          <a:p>
            <a:pPr marL="914400" lvl="1" indent="-457200"/>
            <a:r>
              <a:rPr lang="en-US"/>
              <a:t>Race/Ethnicity;</a:t>
            </a:r>
          </a:p>
          <a:p>
            <a:pPr marL="914400" lvl="1" indent="-457200"/>
            <a:r>
              <a:rPr lang="en-US"/>
              <a:t>Program referral;</a:t>
            </a:r>
          </a:p>
          <a:p>
            <a:pPr marL="914400" lvl="1" indent="-457200"/>
            <a:r>
              <a:rPr lang="en-US"/>
              <a:t>Engagement type;</a:t>
            </a:r>
          </a:p>
          <a:p>
            <a:pPr marL="914400" lvl="1" indent="-457200"/>
            <a:r>
              <a:rPr lang="en-US"/>
              <a:t>Arrest made;</a:t>
            </a:r>
          </a:p>
          <a:p>
            <a:pPr marL="914400" lvl="1" indent="-457200"/>
            <a:r>
              <a:rPr lang="en-US"/>
              <a:t>Citation issued;</a:t>
            </a:r>
          </a:p>
          <a:p>
            <a:pPr marL="914400" lvl="1" indent="-457200"/>
            <a:r>
              <a:rPr lang="en-US"/>
              <a:t>Reason for interaction with the resource officer</a:t>
            </a:r>
          </a:p>
          <a:p>
            <a:pPr marL="914400" lvl="1" indent="-457200"/>
            <a:endParaRPr lang="en-US"/>
          </a:p>
        </p:txBody>
      </p:sp>
      <p:sp>
        <p:nvSpPr>
          <p:cNvPr id="4" name="Slide Number Placeholder 3">
            <a:extLst>
              <a:ext uri="{FF2B5EF4-FFF2-40B4-BE49-F238E27FC236}">
                <a16:creationId xmlns:a16="http://schemas.microsoft.com/office/drawing/2014/main" id="{EDA259B1-2541-4047-915B-AD46D1C9B8CC}"/>
              </a:ext>
            </a:extLst>
          </p:cNvPr>
          <p:cNvSpPr>
            <a:spLocks noGrp="1"/>
          </p:cNvSpPr>
          <p:nvPr>
            <p:ph type="sldNum" sz="quarter" idx="12"/>
          </p:nvPr>
        </p:nvSpPr>
        <p:spPr/>
        <p:txBody>
          <a:bodyPr/>
          <a:lstStyle/>
          <a:p>
            <a:fld id="{2DDF1208-A25C-D348-B786-80FB7464806D}" type="slidenum">
              <a:rPr lang="en-US" smtClean="0"/>
              <a:t>8</a:t>
            </a:fld>
            <a:endParaRPr lang="en-US"/>
          </a:p>
        </p:txBody>
      </p:sp>
    </p:spTree>
    <p:extLst>
      <p:ext uri="{BB962C8B-B14F-4D97-AF65-F5344CB8AC3E}">
        <p14:creationId xmlns:p14="http://schemas.microsoft.com/office/powerpoint/2010/main" val="427528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C4AB-105C-7547-9D45-463BB223F50B}"/>
              </a:ext>
            </a:extLst>
          </p:cNvPr>
          <p:cNvSpPr>
            <a:spLocks noGrp="1"/>
          </p:cNvSpPr>
          <p:nvPr>
            <p:ph type="title"/>
          </p:nvPr>
        </p:nvSpPr>
        <p:spPr/>
        <p:txBody>
          <a:bodyPr>
            <a:normAutofit fontScale="90000"/>
          </a:bodyPr>
          <a:lstStyle/>
          <a:p>
            <a:r>
              <a:rPr lang="en-US" dirty="0"/>
              <a:t>Disaggregation of 102 </a:t>
            </a:r>
            <a:r>
              <a:rPr lang="en-US" dirty="0" err="1"/>
              <a:t>SacPD</a:t>
            </a:r>
            <a:r>
              <a:rPr lang="en-US" dirty="0"/>
              <a:t> Calls through November 1, 2019</a:t>
            </a:r>
          </a:p>
        </p:txBody>
      </p:sp>
      <p:sp>
        <p:nvSpPr>
          <p:cNvPr id="4" name="Slide Number Placeholder 3">
            <a:extLst>
              <a:ext uri="{FF2B5EF4-FFF2-40B4-BE49-F238E27FC236}">
                <a16:creationId xmlns:a16="http://schemas.microsoft.com/office/drawing/2014/main" id="{FC805983-9452-BA46-9CEE-0449FC8844D3}"/>
              </a:ext>
            </a:extLst>
          </p:cNvPr>
          <p:cNvSpPr>
            <a:spLocks noGrp="1"/>
          </p:cNvSpPr>
          <p:nvPr>
            <p:ph type="sldNum" sz="quarter" idx="12"/>
          </p:nvPr>
        </p:nvSpPr>
        <p:spPr/>
        <p:txBody>
          <a:bodyPr/>
          <a:lstStyle/>
          <a:p>
            <a:fld id="{2DDF1208-A25C-D348-B786-80FB7464806D}" type="slidenum">
              <a:rPr lang="en-US" smtClean="0"/>
              <a:t>9</a:t>
            </a:fld>
            <a:endParaRPr lang="en-US"/>
          </a:p>
        </p:txBody>
      </p:sp>
      <p:graphicFrame>
        <p:nvGraphicFramePr>
          <p:cNvPr id="5" name="Content Placeholder 4">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502069786"/>
              </p:ext>
            </p:extLst>
          </p:nvPr>
        </p:nvGraphicFramePr>
        <p:xfrm>
          <a:off x="457200" y="1600200"/>
          <a:ext cx="8347166" cy="4756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151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14743</TotalTime>
  <Words>1265</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Approve Modified Non-School-Site Based Resource Officer Contract</vt:lpstr>
      <vt:lpstr>Overview of Presentation</vt:lpstr>
      <vt:lpstr>Background</vt:lpstr>
      <vt:lpstr>Scope of Work for the Sergeant </vt:lpstr>
      <vt:lpstr>Scope of Work for the Non-Site-Based Resource Officers </vt:lpstr>
      <vt:lpstr>PowerPoint Presentation</vt:lpstr>
      <vt:lpstr>Examples of Appropriate Roles for Site Administrators and Law Enforcement</vt:lpstr>
      <vt:lpstr>Data Tracking and Sharing</vt:lpstr>
      <vt:lpstr>Disaggregation of 102 SacPD Calls through November 1, 2019</vt:lpstr>
      <vt:lpstr>Policy Enhancement and Development</vt:lpstr>
      <vt:lpstr>Recommendation/Next Steps</vt:lpstr>
      <vt:lpstr>Q &amp; A</vt:lpstr>
    </vt:vector>
  </TitlesOfParts>
  <Company>SCUSD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Accountability Plan (LCAP) Engagement Plan</dc:title>
  <dc:creator>Jennifer Lopez</dc:creator>
  <cp:lastModifiedBy>Martina Gomez</cp:lastModifiedBy>
  <cp:revision>289</cp:revision>
  <cp:lastPrinted>2019-11-07T01:46:15Z</cp:lastPrinted>
  <dcterms:created xsi:type="dcterms:W3CDTF">2014-01-08T14:41:03Z</dcterms:created>
  <dcterms:modified xsi:type="dcterms:W3CDTF">2019-11-07T21:20:46Z</dcterms:modified>
</cp:coreProperties>
</file>