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8.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9.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9.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20.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1.xml" ContentType="application/vnd.openxmlformats-officedocument.presentationml.notesSl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2.xml" ContentType="application/vnd.openxmlformats-officedocument.presentationml.notesSlid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notesSlides/notesSlide23.xml" ContentType="application/vnd.openxmlformats-officedocument.presentationml.notesSlid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58" r:id="rId4"/>
    <p:sldId id="273" r:id="rId5"/>
    <p:sldId id="274" r:id="rId6"/>
    <p:sldId id="275" r:id="rId7"/>
    <p:sldId id="276" r:id="rId8"/>
    <p:sldId id="277" r:id="rId9"/>
    <p:sldId id="264" r:id="rId10"/>
    <p:sldId id="265" r:id="rId11"/>
    <p:sldId id="266" r:id="rId12"/>
    <p:sldId id="267" r:id="rId13"/>
    <p:sldId id="271" r:id="rId14"/>
    <p:sldId id="272" r:id="rId15"/>
    <p:sldId id="283" r:id="rId16"/>
    <p:sldId id="268" r:id="rId17"/>
    <p:sldId id="285" r:id="rId18"/>
    <p:sldId id="284" r:id="rId19"/>
    <p:sldId id="278" r:id="rId20"/>
    <p:sldId id="279" r:id="rId21"/>
    <p:sldId id="280" r:id="rId22"/>
    <p:sldId id="281" r:id="rId23"/>
    <p:sldId id="282" r:id="rId24"/>
  </p:sldIdLst>
  <p:sldSz cx="12192000" cy="6858000"/>
  <p:notesSz cx="6950075" cy="9236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26" roundtripDataSignature="AMtx7mjWzi7/Aq66EC7xfVsSUWFgonD+Q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A4CE9A-2037-451A-8982-93B3A71F0FD2}">
  <a:tblStyle styleId="{1DA4CE9A-2037-451A-8982-93B3A71F0FD2}"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D50CABE7-EADE-42D2-AC3B-932B1BED26F3}"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586" autoAdjust="0"/>
  </p:normalViewPr>
  <p:slideViewPr>
    <p:cSldViewPr snapToGrid="0">
      <p:cViewPr varScale="1">
        <p:scale>
          <a:sx n="104" d="100"/>
          <a:sy n="104" d="100"/>
        </p:scale>
        <p:origin x="58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10.7.20.33\SERNA\RE\re-staff\Correspondence\2019-20%20Correspondence\081%20SBAC%20Results%205-Year%20Analysis%20Data%20Entry%20and%20Charts%2020191028v2.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10.7.20.33\SERNA\RE\re-staff\Correspondence\2019-20%20Correspondence\081%20SBAC%20Results%205-Year%20Analysis%20Data%20Entry%20and%20Charts%2020191028v2.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jacob-walker\Documents\SBAC\081%20SBAC%20Results%205-Year%20Analysis%20Data%20Entry%20and%20Charts%2020191105v3.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jacob-walker\Documents\SBAC\081%20SBAC%20Results%205-Year%20Analysis%20Data%20Entry%20and%20Charts%2020191105v3.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jacob-walker\Documents\SBAC\081%20Plus%20Factor%20QC%20v2.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jacob-walker\Documents\SBAC\081%20Plus%20Factor%20QC%20v2.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jacob-walker\Documents\SBAC\081%20SBAC%20Results%205-Year%20Analysis%20Data%20Entry%20and%20Charts%2020191105v3.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10.7.20.33\SERNA\RE\re-staff\Correspondence\2019-20%20Correspondence\081%20SBAC%20Results%205-Year%20Analysis%20Data%20Entry%20and%20Charts%2020191028v2.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10.7.20.33\SERNA\RE\re-staff\Correspondence\2019-20%20Correspondence\081%20SBAC%20Results%205-Year%20Analysis%20Data%20Entry%20and%20Charts%2020191028v2.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10.7.20.33\SERNA\RE\re-staff\Correspondence\2019-20%20Correspondence\081%20SBAC%20Results%205-Year%20Analysis%20Data%20Entry%20and%20Charts%2020191028v2.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10.7.20.33\SERNA\RE\re-staff\Correspondence\2019-20%20Correspondence\081%20SBAC%20Results%205-Year%20Analysis%20Data%20Entry%20and%20Charts%2020191028v2.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acob-walker\Documents\SBAC\081%20SBAC%20Results%205-Year%20Analysis%20Data%20Entry%20and%20Charts%2020191105v3.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10.7.20.33\SERNA\RE\re-staff\Correspondence\2019-20%20Correspondence\081%20SBAC%20Results%205-Year%20Analysis%20Data%20Entry%20and%20Charts%2020191028v2.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jacob-walker\Documents\SBAC\081%20SBAC%20Results%205-Year%20Analysis%20Data%20Entry%20and%20Charts%2020191105v3.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jacob-walker\Documents\SBAC\081%20SBAC%20Results%205-Year%20Analysis%20Data%20Entry%20and%20Charts%2020191105v3.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10.7.20.33\SERNA\RE\re-staff\Correspondence\2019-20%20Correspondence\081%20SBAC%20Results%205-Year%20Analysis%20Data%20Entry%20and%20Charts%2020191028v2.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10.7.20.33\SERNA\RE\re-staff\Correspondence\2019-20%20Correspondence\081%20SBAC%20Results%205-Year%20Analysis%20Data%20Entry%20and%20Charts%2020191028v2.xlsx" TargetMode="External"/><Relationship Id="rId2" Type="http://schemas.microsoft.com/office/2011/relationships/chartColorStyle" Target="colors24.xml"/><Relationship Id="rId1" Type="http://schemas.microsoft.com/office/2011/relationships/chartStyle" Target="style24.xml"/></Relationships>
</file>

<file path=ppt/charts/_rels/chart3.xml.rels><?xml version="1.0" encoding="UTF-8" standalone="yes"?>
<Relationships xmlns="http://schemas.openxmlformats.org/package/2006/relationships"><Relationship Id="rId3" Type="http://schemas.openxmlformats.org/officeDocument/2006/relationships/oleObject" Target="file:///\\10.7.20.33\SERNA\RE\re-staff\Correspondence\2019-20%20Correspondence\081%20SBAC%20Results%205-Year%20Analysis%20Data%20Entry%20and%20Charts%2020191028v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10.7.20.33\SERNA\RE\re-staff\Correspondence\2019-20%20Correspondence\081%20SBAC%20Results%205-Year%20Analysis%20Data%20Entry%20and%20Charts%2020191028v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10.7.20.33\SERNA\RE\re-staff\Correspondence\2019-20%20Correspondence\081%20SBAC%20Results%205-Year%20Analysis%20Data%20Entry%20and%20Charts%2020191028v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10.7.20.33\SERNA\RE\re-staff\Correspondence\2019-20%20Correspondence\081%20SBAC%20Results%205-Year%20Analysis%20Data%20Entry%20and%20Charts%2020191028v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jacob-walker\Documents\SBAC\081%20SBAC%20Results%205-Year%20Analysis%20Data%20Entry%20and%20Charts%2020191105v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jacob-walker\Documents\SBAC\081%20SBAC%20Results%205-Year%20Analysis%20Data%20Entry%20and%20Charts%2020191105v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10.7.20.33\SERNA\RE\re-staff\Correspondence\2019-20%20Correspondence\081%20SBAC%20Results%205-Year%20Analysis%20Data%20Entry%20and%20Charts%2020191028v2.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SBAC ELA</a:t>
            </a:r>
          </a:p>
        </c:rich>
      </c:tx>
      <c:layout>
        <c:manualLayout>
          <c:xMode val="edge"/>
          <c:yMode val="edge"/>
          <c:x val="0.44691300589541949"/>
          <c:y val="4.6106555517193932E-3"/>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3119213317366107E-2"/>
          <c:y val="3.9307360402879875E-2"/>
          <c:w val="0.95054131262328578"/>
          <c:h val="0.70974362213826225"/>
        </c:manualLayout>
      </c:layout>
      <c:barChart>
        <c:barDir val="col"/>
        <c:grouping val="clustered"/>
        <c:varyColors val="0"/>
        <c:ser>
          <c:idx val="2"/>
          <c:order val="0"/>
          <c:tx>
            <c:strRef>
              <c:f>'[081 SBAC Results 5-Year Analysis Data Entry and Charts 20191028v2.xlsx]Info'!$B$14</c:f>
              <c:strCache>
                <c:ptCount val="1"/>
                <c:pt idx="0">
                  <c:v>2016-17</c:v>
                </c:pt>
              </c:strCache>
            </c:strRef>
          </c:tx>
          <c:spPr>
            <a:solidFill>
              <a:schemeClr val="accent6">
                <a:lumMod val="60000"/>
                <a:lumOff val="40000"/>
              </a:schemeClr>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Charts'!$A$5:$A$17</c:f>
              <c:strCache>
                <c:ptCount val="13"/>
                <c:pt idx="0">
                  <c:v>Garden Grove Unified</c:v>
                </c:pt>
                <c:pt idx="1">
                  <c:v>San Francisco Unified</c:v>
                </c:pt>
                <c:pt idx="2">
                  <c:v>Elk Grove Unified</c:v>
                </c:pt>
                <c:pt idx="3">
                  <c:v>Long Beach Unified</c:v>
                </c:pt>
                <c:pt idx="4">
                  <c:v>Natomas Unified</c:v>
                </c:pt>
                <c:pt idx="5">
                  <c:v>San Juan Unified</c:v>
                </c:pt>
                <c:pt idx="6">
                  <c:v>Los Angeles Unified</c:v>
                </c:pt>
                <c:pt idx="7">
                  <c:v>Sacramento City Unified School District</c:v>
                </c:pt>
                <c:pt idx="8">
                  <c:v>Fresno Unified</c:v>
                </c:pt>
                <c:pt idx="9">
                  <c:v>Twin Rivers Unified</c:v>
                </c:pt>
                <c:pt idx="10">
                  <c:v>Oakland Unified</c:v>
                </c:pt>
                <c:pt idx="11">
                  <c:v>Sacramento County</c:v>
                </c:pt>
                <c:pt idx="12">
                  <c:v>State of California</c:v>
                </c:pt>
              </c:strCache>
            </c:strRef>
          </c:cat>
          <c:val>
            <c:numRef>
              <c:f>'[081 SBAC Results 5-Year Analysis Data Entry and Charts 20191028v2.xlsx]ELA Calculations for Charts'!$J$5:$J$17</c:f>
              <c:numCache>
                <c:formatCode>0%</c:formatCode>
                <c:ptCount val="13"/>
                <c:pt idx="0">
                  <c:v>0.57440000000000002</c:v>
                </c:pt>
                <c:pt idx="1">
                  <c:v>0.54590000000000005</c:v>
                </c:pt>
                <c:pt idx="2">
                  <c:v>0.54039999999999999</c:v>
                </c:pt>
                <c:pt idx="3">
                  <c:v>0.48199999999999998</c:v>
                </c:pt>
                <c:pt idx="4">
                  <c:v>0.4299</c:v>
                </c:pt>
                <c:pt idx="5">
                  <c:v>0.44369999999999998</c:v>
                </c:pt>
                <c:pt idx="6">
                  <c:v>0.39549999999999996</c:v>
                </c:pt>
                <c:pt idx="7">
                  <c:v>0.39410000000000001</c:v>
                </c:pt>
                <c:pt idx="8">
                  <c:v>0.33640000000000003</c:v>
                </c:pt>
                <c:pt idx="9">
                  <c:v>0.30930000000000002</c:v>
                </c:pt>
                <c:pt idx="10">
                  <c:v>0.31859999999999999</c:v>
                </c:pt>
                <c:pt idx="11">
                  <c:v>0.45479999999999998</c:v>
                </c:pt>
                <c:pt idx="12">
                  <c:v>0.48559999999999998</c:v>
                </c:pt>
              </c:numCache>
            </c:numRef>
          </c:val>
          <c:extLst>
            <c:ext xmlns:c16="http://schemas.microsoft.com/office/drawing/2014/chart" uri="{C3380CC4-5D6E-409C-BE32-E72D297353CC}">
              <c16:uniqueId val="{00000029-BA65-4D85-B64F-0F2A75F447B0}"/>
            </c:ext>
          </c:extLst>
        </c:ser>
        <c:ser>
          <c:idx val="3"/>
          <c:order val="1"/>
          <c:tx>
            <c:strRef>
              <c:f>'[081 SBAC Results 5-Year Analysis Data Entry and Charts 20191028v2.xlsx]Info'!$B$13</c:f>
              <c:strCache>
                <c:ptCount val="1"/>
                <c:pt idx="0">
                  <c:v>2017-18</c:v>
                </c:pt>
              </c:strCache>
            </c:strRef>
          </c:tx>
          <c:spPr>
            <a:solidFill>
              <a:schemeClr val="accent6"/>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Charts'!$A$5:$A$17</c:f>
              <c:strCache>
                <c:ptCount val="13"/>
                <c:pt idx="0">
                  <c:v>Garden Grove Unified</c:v>
                </c:pt>
                <c:pt idx="1">
                  <c:v>San Francisco Unified</c:v>
                </c:pt>
                <c:pt idx="2">
                  <c:v>Elk Grove Unified</c:v>
                </c:pt>
                <c:pt idx="3">
                  <c:v>Long Beach Unified</c:v>
                </c:pt>
                <c:pt idx="4">
                  <c:v>Natomas Unified</c:v>
                </c:pt>
                <c:pt idx="5">
                  <c:v>San Juan Unified</c:v>
                </c:pt>
                <c:pt idx="6">
                  <c:v>Los Angeles Unified</c:v>
                </c:pt>
                <c:pt idx="7">
                  <c:v>Sacramento City Unified School District</c:v>
                </c:pt>
                <c:pt idx="8">
                  <c:v>Fresno Unified</c:v>
                </c:pt>
                <c:pt idx="9">
                  <c:v>Twin Rivers Unified</c:v>
                </c:pt>
                <c:pt idx="10">
                  <c:v>Oakland Unified</c:v>
                </c:pt>
                <c:pt idx="11">
                  <c:v>Sacramento County</c:v>
                </c:pt>
                <c:pt idx="12">
                  <c:v>State of California</c:v>
                </c:pt>
              </c:strCache>
            </c:strRef>
          </c:cat>
          <c:val>
            <c:numRef>
              <c:f>'[081 SBAC Results 5-Year Analysis Data Entry and Charts 20191028v2.xlsx]ELA Calculations for Charts'!$N$5:$N$17</c:f>
              <c:numCache>
                <c:formatCode>0%</c:formatCode>
                <c:ptCount val="13"/>
                <c:pt idx="0">
                  <c:v>0.59989999999999999</c:v>
                </c:pt>
                <c:pt idx="1">
                  <c:v>0.55269999999999997</c:v>
                </c:pt>
                <c:pt idx="2">
                  <c:v>0.55149999999999999</c:v>
                </c:pt>
                <c:pt idx="3">
                  <c:v>0.51139999999999997</c:v>
                </c:pt>
                <c:pt idx="4">
                  <c:v>0.44140000000000001</c:v>
                </c:pt>
                <c:pt idx="5">
                  <c:v>0.45660000000000001</c:v>
                </c:pt>
                <c:pt idx="6">
                  <c:v>0.42309999999999998</c:v>
                </c:pt>
                <c:pt idx="7">
                  <c:v>0.40029999999999999</c:v>
                </c:pt>
                <c:pt idx="8">
                  <c:v>0.36759999999999998</c:v>
                </c:pt>
                <c:pt idx="9">
                  <c:v>0.35050000000000003</c:v>
                </c:pt>
                <c:pt idx="10">
                  <c:v>0.33119999999999999</c:v>
                </c:pt>
                <c:pt idx="11">
                  <c:v>0.4708</c:v>
                </c:pt>
                <c:pt idx="12">
                  <c:v>0.49880000000000002</c:v>
                </c:pt>
              </c:numCache>
            </c:numRef>
          </c:val>
          <c:extLst>
            <c:ext xmlns:c16="http://schemas.microsoft.com/office/drawing/2014/chart" uri="{C3380CC4-5D6E-409C-BE32-E72D297353CC}">
              <c16:uniqueId val="{00000037-BA65-4D85-B64F-0F2A75F447B0}"/>
            </c:ext>
          </c:extLst>
        </c:ser>
        <c:ser>
          <c:idx val="4"/>
          <c:order val="2"/>
          <c:tx>
            <c:strRef>
              <c:f>'[081 SBAC Results 5-Year Analysis Data Entry and Charts 20191028v2.xlsx]Info'!$B$12</c:f>
              <c:strCache>
                <c:ptCount val="1"/>
                <c:pt idx="0">
                  <c:v>2018-19</c:v>
                </c:pt>
              </c:strCache>
            </c:strRef>
          </c:tx>
          <c:spPr>
            <a:solidFill>
              <a:schemeClr val="accent6">
                <a:lumMod val="75000"/>
              </a:schemeClr>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Charts'!$A$5:$A$17</c:f>
              <c:strCache>
                <c:ptCount val="13"/>
                <c:pt idx="0">
                  <c:v>Garden Grove Unified</c:v>
                </c:pt>
                <c:pt idx="1">
                  <c:v>San Francisco Unified</c:v>
                </c:pt>
                <c:pt idx="2">
                  <c:v>Elk Grove Unified</c:v>
                </c:pt>
                <c:pt idx="3">
                  <c:v>Long Beach Unified</c:v>
                </c:pt>
                <c:pt idx="4">
                  <c:v>Natomas Unified</c:v>
                </c:pt>
                <c:pt idx="5">
                  <c:v>San Juan Unified</c:v>
                </c:pt>
                <c:pt idx="6">
                  <c:v>Los Angeles Unified</c:v>
                </c:pt>
                <c:pt idx="7">
                  <c:v>Sacramento City Unified School District</c:v>
                </c:pt>
                <c:pt idx="8">
                  <c:v>Fresno Unified</c:v>
                </c:pt>
                <c:pt idx="9">
                  <c:v>Twin Rivers Unified</c:v>
                </c:pt>
                <c:pt idx="10">
                  <c:v>Oakland Unified</c:v>
                </c:pt>
                <c:pt idx="11">
                  <c:v>Sacramento County</c:v>
                </c:pt>
                <c:pt idx="12">
                  <c:v>State of California</c:v>
                </c:pt>
              </c:strCache>
            </c:strRef>
          </c:cat>
          <c:val>
            <c:numRef>
              <c:f>'[081 SBAC Results 5-Year Analysis Data Entry and Charts 20191028v2.xlsx]ELA Calculations for Charts'!$R$5:$R$17</c:f>
              <c:numCache>
                <c:formatCode>0%</c:formatCode>
                <c:ptCount val="13"/>
                <c:pt idx="0">
                  <c:v>0.6099</c:v>
                </c:pt>
                <c:pt idx="1">
                  <c:v>0.56279999999999997</c:v>
                </c:pt>
                <c:pt idx="2">
                  <c:v>0.5575</c:v>
                </c:pt>
                <c:pt idx="3">
                  <c:v>0.53910000000000002</c:v>
                </c:pt>
                <c:pt idx="4">
                  <c:v>0.47120000000000001</c:v>
                </c:pt>
                <c:pt idx="5">
                  <c:v>0.4637</c:v>
                </c:pt>
                <c:pt idx="6">
                  <c:v>0.439</c:v>
                </c:pt>
                <c:pt idx="7">
                  <c:v>0.4264</c:v>
                </c:pt>
                <c:pt idx="8">
                  <c:v>0.38</c:v>
                </c:pt>
                <c:pt idx="9">
                  <c:v>0.371</c:v>
                </c:pt>
                <c:pt idx="10">
                  <c:v>0.33299999999999996</c:v>
                </c:pt>
                <c:pt idx="11">
                  <c:v>0.48609999999999998</c:v>
                </c:pt>
                <c:pt idx="12">
                  <c:v>0.50869999999999993</c:v>
                </c:pt>
              </c:numCache>
            </c:numRef>
          </c:val>
          <c:extLst>
            <c:ext xmlns:c16="http://schemas.microsoft.com/office/drawing/2014/chart" uri="{C3380CC4-5D6E-409C-BE32-E72D297353CC}">
              <c16:uniqueId val="{00000045-BA65-4D85-B64F-0F2A75F447B0}"/>
            </c:ext>
          </c:extLst>
        </c:ser>
        <c:dLbls>
          <c:showLegendKey val="0"/>
          <c:showVal val="0"/>
          <c:showCatName val="0"/>
          <c:showSerName val="0"/>
          <c:showPercent val="0"/>
          <c:showBubbleSize val="0"/>
        </c:dLbls>
        <c:gapWidth val="75"/>
        <c:overlap val="-10"/>
        <c:axId val="131405696"/>
        <c:axId val="131407232"/>
      </c:barChart>
      <c:catAx>
        <c:axId val="13140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1407232"/>
        <c:crosses val="autoZero"/>
        <c:auto val="1"/>
        <c:lblAlgn val="ctr"/>
        <c:lblOffset val="100"/>
        <c:noMultiLvlLbl val="0"/>
      </c:catAx>
      <c:valAx>
        <c:axId val="131407232"/>
        <c:scaling>
          <c:orientation val="minMax"/>
          <c:max val="0.70000000000000007"/>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1405696"/>
        <c:crosses val="autoZero"/>
        <c:crossBetween val="between"/>
      </c:valAx>
      <c:spPr>
        <a:noFill/>
        <a:ln>
          <a:noFill/>
        </a:ln>
        <a:effectLst/>
      </c:spPr>
    </c:plotArea>
    <c:legend>
      <c:legendPos val="b"/>
      <c:layout>
        <c:manualLayout>
          <c:xMode val="edge"/>
          <c:yMode val="edge"/>
          <c:x val="0.36927906123417314"/>
          <c:y val="0.91297333189568008"/>
          <c:w val="0.26144187753165354"/>
          <c:h val="7.78053570008811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SBAC - Math</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2680866492846287E-2"/>
          <c:y val="2.9531348241414096E-2"/>
          <c:w val="0.95549544309724155"/>
          <c:h val="0.80503736132437842"/>
        </c:manualLayout>
      </c:layout>
      <c:barChart>
        <c:barDir val="col"/>
        <c:grouping val="clustered"/>
        <c:varyColors val="0"/>
        <c:ser>
          <c:idx val="1"/>
          <c:order val="0"/>
          <c:tx>
            <c:strRef>
              <c:f>'[081 SBAC Results 5-Year Analysis Data Entry and Charts 20191028v2.xlsx]Info'!$B$14</c:f>
              <c:strCache>
                <c:ptCount val="1"/>
                <c:pt idx="0">
                  <c:v>2016-17</c:v>
                </c:pt>
              </c:strCache>
            </c:strRef>
          </c:tx>
          <c:spPr>
            <a:solidFill>
              <a:schemeClr val="accent1">
                <a:lumMod val="60000"/>
                <a:lumOff val="40000"/>
              </a:schemeClr>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20191028v2.xlsx]Math Calculations for Charts'!$A$83:$A$88</c:f>
              <c:strCache>
                <c:ptCount val="6"/>
                <c:pt idx="0">
                  <c:v>Socioeconomically Disadvantaged</c:v>
                </c:pt>
                <c:pt idx="1">
                  <c:v>Homeless</c:v>
                </c:pt>
                <c:pt idx="2">
                  <c:v>Special Education</c:v>
                </c:pt>
                <c:pt idx="3">
                  <c:v>Foster Youth</c:v>
                </c:pt>
                <c:pt idx="4">
                  <c:v>English Learners</c:v>
                </c:pt>
                <c:pt idx="5">
                  <c:v>District</c:v>
                </c:pt>
              </c:strCache>
            </c:strRef>
          </c:cat>
          <c:val>
            <c:numRef>
              <c:f>'[081 SBAC Results 5-Year Analysis Data Entry and Charts 20191028v2.xlsx]Math Calculations for Charts'!$J$83:$J$88</c:f>
              <c:numCache>
                <c:formatCode>0%</c:formatCode>
                <c:ptCount val="6"/>
                <c:pt idx="0">
                  <c:v>0.23</c:v>
                </c:pt>
                <c:pt idx="1">
                  <c:v>0.1388888888888889</c:v>
                </c:pt>
                <c:pt idx="2">
                  <c:v>0.12</c:v>
                </c:pt>
                <c:pt idx="3">
                  <c:v>9.0909090909090912E-2</c:v>
                </c:pt>
                <c:pt idx="4">
                  <c:v>0.11</c:v>
                </c:pt>
                <c:pt idx="5">
                  <c:v>0.31459999999999999</c:v>
                </c:pt>
              </c:numCache>
            </c:numRef>
          </c:val>
          <c:extLst>
            <c:ext xmlns:c16="http://schemas.microsoft.com/office/drawing/2014/chart" uri="{C3380CC4-5D6E-409C-BE32-E72D297353CC}">
              <c16:uniqueId val="{00000014-033F-4162-9426-461C24CE0B0C}"/>
            </c:ext>
          </c:extLst>
        </c:ser>
        <c:ser>
          <c:idx val="2"/>
          <c:order val="1"/>
          <c:tx>
            <c:strRef>
              <c:f>'[081 SBAC Results 5-Year Analysis Data Entry and Charts 20191028v2.xlsx]Info'!$B$13</c:f>
              <c:strCache>
                <c:ptCount val="1"/>
                <c:pt idx="0">
                  <c:v>2017-18</c:v>
                </c:pt>
              </c:strCache>
            </c:strRef>
          </c:tx>
          <c:spPr>
            <a:solidFill>
              <a:schemeClr val="accent1"/>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20191028v2.xlsx]Math Calculations for Charts'!$A$83:$A$88</c:f>
              <c:strCache>
                <c:ptCount val="6"/>
                <c:pt idx="0">
                  <c:v>Socioeconomically Disadvantaged</c:v>
                </c:pt>
                <c:pt idx="1">
                  <c:v>Homeless</c:v>
                </c:pt>
                <c:pt idx="2">
                  <c:v>Special Education</c:v>
                </c:pt>
                <c:pt idx="3">
                  <c:v>Foster Youth</c:v>
                </c:pt>
                <c:pt idx="4">
                  <c:v>English Learners</c:v>
                </c:pt>
                <c:pt idx="5">
                  <c:v>District</c:v>
                </c:pt>
              </c:strCache>
            </c:strRef>
          </c:cat>
          <c:val>
            <c:numRef>
              <c:f>'[081 SBAC Results 5-Year Analysis Data Entry and Charts 20191028v2.xlsx]Math Calculations for Charts'!$N$83:$N$88</c:f>
              <c:numCache>
                <c:formatCode>0%</c:formatCode>
                <c:ptCount val="6"/>
                <c:pt idx="0">
                  <c:v>0.24</c:v>
                </c:pt>
                <c:pt idx="1">
                  <c:v>0.12686567164179105</c:v>
                </c:pt>
                <c:pt idx="2">
                  <c:v>0.13</c:v>
                </c:pt>
                <c:pt idx="3">
                  <c:v>5.5555555555555552E-2</c:v>
                </c:pt>
                <c:pt idx="4">
                  <c:v>0.09</c:v>
                </c:pt>
                <c:pt idx="5">
                  <c:v>0.31979999999999997</c:v>
                </c:pt>
              </c:numCache>
            </c:numRef>
          </c:val>
          <c:extLst>
            <c:ext xmlns:c16="http://schemas.microsoft.com/office/drawing/2014/chart" uri="{C3380CC4-5D6E-409C-BE32-E72D297353CC}">
              <c16:uniqueId val="{0000001B-033F-4162-9426-461C24CE0B0C}"/>
            </c:ext>
          </c:extLst>
        </c:ser>
        <c:ser>
          <c:idx val="4"/>
          <c:order val="2"/>
          <c:tx>
            <c:strRef>
              <c:f>'[081 SBAC Results 5-Year Analysis Data Entry and Charts 20191028v2.xlsx]Info'!$B$12</c:f>
              <c:strCache>
                <c:ptCount val="1"/>
                <c:pt idx="0">
                  <c:v>2018-19</c:v>
                </c:pt>
              </c:strCache>
            </c:strRef>
          </c:tx>
          <c:spPr>
            <a:solidFill>
              <a:schemeClr val="accent1">
                <a:lumMod val="75000"/>
              </a:schemeClr>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20191028v2.xlsx]Math Calculations for Charts'!$A$83:$A$88</c:f>
              <c:strCache>
                <c:ptCount val="6"/>
                <c:pt idx="0">
                  <c:v>Socioeconomically Disadvantaged</c:v>
                </c:pt>
                <c:pt idx="1">
                  <c:v>Homeless</c:v>
                </c:pt>
                <c:pt idx="2">
                  <c:v>Special Education</c:v>
                </c:pt>
                <c:pt idx="3">
                  <c:v>Foster Youth</c:v>
                </c:pt>
                <c:pt idx="4">
                  <c:v>English Learners</c:v>
                </c:pt>
                <c:pt idx="5">
                  <c:v>District</c:v>
                </c:pt>
              </c:strCache>
            </c:strRef>
          </c:cat>
          <c:val>
            <c:numRef>
              <c:f>'[081 SBAC Results 5-Year Analysis Data Entry and Charts 20191028v2.xlsx]Math Calculations for Charts'!$R$83:$R$88</c:f>
              <c:numCache>
                <c:formatCode>0%</c:formatCode>
                <c:ptCount val="6"/>
                <c:pt idx="0">
                  <c:v>0.24230000000000002</c:v>
                </c:pt>
                <c:pt idx="1">
                  <c:v>0.11428571428571428</c:v>
                </c:pt>
                <c:pt idx="2">
                  <c:v>0.109</c:v>
                </c:pt>
                <c:pt idx="3">
                  <c:v>0.10714285714285714</c:v>
                </c:pt>
                <c:pt idx="4">
                  <c:v>9.8399999999999987E-2</c:v>
                </c:pt>
                <c:pt idx="5">
                  <c:v>0.32530000000000003</c:v>
                </c:pt>
              </c:numCache>
            </c:numRef>
          </c:val>
          <c:extLst>
            <c:ext xmlns:c16="http://schemas.microsoft.com/office/drawing/2014/chart" uri="{C3380CC4-5D6E-409C-BE32-E72D297353CC}">
              <c16:uniqueId val="{00000022-033F-4162-9426-461C24CE0B0C}"/>
            </c:ext>
          </c:extLst>
        </c:ser>
        <c:dLbls>
          <c:showLegendKey val="0"/>
          <c:showVal val="0"/>
          <c:showCatName val="0"/>
          <c:showSerName val="0"/>
          <c:showPercent val="0"/>
          <c:showBubbleSize val="0"/>
        </c:dLbls>
        <c:gapWidth val="100"/>
        <c:overlap val="-27"/>
        <c:axId val="176312320"/>
        <c:axId val="176313856"/>
      </c:barChart>
      <c:catAx>
        <c:axId val="176312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6313856"/>
        <c:crosses val="autoZero"/>
        <c:auto val="1"/>
        <c:lblAlgn val="ctr"/>
        <c:lblOffset val="100"/>
        <c:noMultiLvlLbl val="0"/>
      </c:catAx>
      <c:valAx>
        <c:axId val="176313856"/>
        <c:scaling>
          <c:orientation val="minMax"/>
          <c:max val="0.70000000000000007"/>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6312320"/>
        <c:crosses val="autoZero"/>
        <c:crossBetween val="between"/>
      </c:valAx>
      <c:spPr>
        <a:noFill/>
        <a:ln>
          <a:noFill/>
        </a:ln>
        <a:effectLst/>
      </c:spPr>
    </c:plotArea>
    <c:legend>
      <c:legendPos val="b"/>
      <c:layout>
        <c:manualLayout>
          <c:xMode val="edge"/>
          <c:yMode val="edge"/>
          <c:x val="0.37100920825962219"/>
          <c:y val="0.91161764833349224"/>
          <c:w val="0.25798158348075567"/>
          <c:h val="7.144690704774528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1800" b="0" i="0" baseline="0">
                <a:effectLst/>
              </a:rPr>
              <a:t>Students With 96%+ Attendance, No Suspensions, and Who Were Not Socioeconomically Disadvantaged</a:t>
            </a:r>
            <a:endParaRPr lang="en-US">
              <a:effectLst/>
            </a:endParaRPr>
          </a:p>
          <a:p>
            <a:pPr>
              <a:defRPr sz="2000"/>
            </a:pPr>
            <a:r>
              <a:rPr lang="en-US" sz="1800" b="0" i="0" baseline="0">
                <a:effectLst/>
              </a:rPr>
              <a:t>Percent Who Exceeded or Met SBAC ELA Standards Disaggregated by Ethnicity and Race</a:t>
            </a:r>
            <a:endParaRPr lang="en-US">
              <a:effectLst/>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4"/>
          <c:order val="0"/>
          <c:tx>
            <c:strRef>
              <c:f>Info!$B$12</c:f>
              <c:strCache>
                <c:ptCount val="1"/>
                <c:pt idx="0">
                  <c:v>2018-19</c:v>
                </c:pt>
              </c:strCache>
            </c:strRef>
          </c:tx>
          <c:spPr>
            <a:solidFill>
              <a:schemeClr val="accent6">
                <a:lumMod val="60000"/>
                <a:lumOff val="40000"/>
              </a:schemeClr>
            </a:solidFill>
            <a:ln>
              <a:noFill/>
            </a:ln>
            <a:effectLst/>
          </c:spPr>
          <c:invertIfNegative val="0"/>
          <c:dLbls>
            <c:dLbl>
              <c:idx val="0"/>
              <c:tx>
                <c:rich>
                  <a:bodyPr/>
                  <a:lstStyle/>
                  <a:p>
                    <a:fld id="{031B431D-0A49-406C-AA6B-8A8C023A6278}"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0824-4F5E-B67E-6A8629792759}"/>
                </c:ext>
              </c:extLst>
            </c:dLbl>
            <c:dLbl>
              <c:idx val="1"/>
              <c:tx>
                <c:rich>
                  <a:bodyPr/>
                  <a:lstStyle/>
                  <a:p>
                    <a:fld id="{A79023E9-3BFD-4452-9AC6-23995C6787B1}"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0824-4F5E-B67E-6A8629792759}"/>
                </c:ext>
              </c:extLst>
            </c:dLbl>
            <c:dLbl>
              <c:idx val="2"/>
              <c:tx>
                <c:rich>
                  <a:bodyPr/>
                  <a:lstStyle/>
                  <a:p>
                    <a:fld id="{08894C14-BE05-4926-9C6A-745451D6D937}"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0824-4F5E-B67E-6A8629792759}"/>
                </c:ext>
              </c:extLst>
            </c:dLbl>
            <c:dLbl>
              <c:idx val="3"/>
              <c:tx>
                <c:rich>
                  <a:bodyPr/>
                  <a:lstStyle/>
                  <a:p>
                    <a:fld id="{21FF56B8-3971-4CB0-8F8A-9992B692146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0824-4F5E-B67E-6A8629792759}"/>
                </c:ext>
              </c:extLst>
            </c:dLbl>
            <c:dLbl>
              <c:idx val="4"/>
              <c:tx>
                <c:rich>
                  <a:bodyPr/>
                  <a:lstStyle/>
                  <a:p>
                    <a:fld id="{9B43AC9F-A5D9-4B40-AD8C-DBEDCFA180E4}"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0824-4F5E-B67E-6A8629792759}"/>
                </c:ext>
              </c:extLst>
            </c:dLbl>
            <c:dLbl>
              <c:idx val="5"/>
              <c:tx>
                <c:rich>
                  <a:bodyPr/>
                  <a:lstStyle/>
                  <a:p>
                    <a:fld id="{BCF7FA5C-CAC6-43DF-9C72-A006EB556C27}"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0824-4F5E-B67E-6A8629792759}"/>
                </c:ext>
              </c:extLst>
            </c:dLbl>
            <c:dLbl>
              <c:idx val="6"/>
              <c:tx>
                <c:rich>
                  <a:bodyPr/>
                  <a:lstStyle/>
                  <a:p>
                    <a:fld id="{5D77B9AB-0DC6-48E3-B2AD-09F9C2E02EC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0824-4F5E-B67E-6A8629792759}"/>
                </c:ext>
              </c:extLst>
            </c:dLbl>
            <c:dLbl>
              <c:idx val="7"/>
              <c:tx>
                <c:rich>
                  <a:bodyPr/>
                  <a:lstStyle/>
                  <a:p>
                    <a:fld id="{F36B0C34-F5EA-489E-A9CA-B072FECEFC89}"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0824-4F5E-B67E-6A8629792759}"/>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'ELA Calculations for Charts'!$A$94:$A$101</c:f>
              <c:strCache>
                <c:ptCount val="8"/>
                <c:pt idx="0">
                  <c:v>White</c:v>
                </c:pt>
                <c:pt idx="1">
                  <c:v>Filipino</c:v>
                </c:pt>
                <c:pt idx="2">
                  <c:v>Two or More Races</c:v>
                </c:pt>
                <c:pt idx="3">
                  <c:v>Asian</c:v>
                </c:pt>
                <c:pt idx="4">
                  <c:v>Native Hawaiian or Pacific Islander</c:v>
                </c:pt>
                <c:pt idx="5">
                  <c:v>Hispanic</c:v>
                </c:pt>
                <c:pt idx="6">
                  <c:v>Black or African American</c:v>
                </c:pt>
                <c:pt idx="7">
                  <c:v>American Indian or Alaska Native</c:v>
                </c:pt>
              </c:strCache>
            </c:strRef>
          </c:cat>
          <c:val>
            <c:numRef>
              <c:f>'ELA Calculations for Charts'!$B$94:$B$101</c:f>
              <c:numCache>
                <c:formatCode>0%</c:formatCode>
                <c:ptCount val="8"/>
                <c:pt idx="0">
                  <c:v>0.8014796547472256</c:v>
                </c:pt>
                <c:pt idx="1">
                  <c:v>0.79452054794520544</c:v>
                </c:pt>
                <c:pt idx="2">
                  <c:v>0.75793650793650791</c:v>
                </c:pt>
                <c:pt idx="3">
                  <c:v>0.6872037914691943</c:v>
                </c:pt>
                <c:pt idx="4">
                  <c:v>0.61538461538461542</c:v>
                </c:pt>
                <c:pt idx="5">
                  <c:v>0.59531772575250841</c:v>
                </c:pt>
                <c:pt idx="6">
                  <c:v>0.49561403508771928</c:v>
                </c:pt>
                <c:pt idx="7">
                  <c:v>0</c:v>
                </c:pt>
              </c:numCache>
            </c:numRef>
          </c:val>
          <c:extLst>
            <c:ext xmlns:c15="http://schemas.microsoft.com/office/drawing/2012/chart" uri="{02D57815-91ED-43cb-92C2-25804820EDAC}">
              <c15:datalabelsRange>
                <c15:f>'ELA Calculations for Charts'!$C$94:$C$101</c15:f>
                <c15:dlblRangeCache>
                  <c:ptCount val="8"/>
                  <c:pt idx="0">
                    <c:v>80% 
(1300/1622)</c:v>
                  </c:pt>
                  <c:pt idx="1">
                    <c:v>79% 
(58/73)</c:v>
                  </c:pt>
                  <c:pt idx="2">
                    <c:v>76% 
(382/504)</c:v>
                  </c:pt>
                  <c:pt idx="3">
                    <c:v>69% 
(435/633)</c:v>
                  </c:pt>
                  <c:pt idx="4">
                    <c:v>62% 
(16/26)</c:v>
                  </c:pt>
                  <c:pt idx="5">
                    <c:v>60% 
(534/897)</c:v>
                  </c:pt>
                  <c:pt idx="6">
                    <c:v>50% 
(113/228)</c:v>
                  </c:pt>
                  <c:pt idx="7">
                    <c:v>(n&lt;11)</c:v>
                  </c:pt>
                </c15:dlblRangeCache>
              </c15:datalabelsRange>
            </c:ext>
            <c:ext xmlns:c16="http://schemas.microsoft.com/office/drawing/2014/chart" uri="{C3380CC4-5D6E-409C-BE32-E72D297353CC}">
              <c16:uniqueId val="{00000008-0824-4F5E-B67E-6A8629792759}"/>
            </c:ext>
          </c:extLst>
        </c:ser>
        <c:dLbls>
          <c:showLegendKey val="0"/>
          <c:showVal val="0"/>
          <c:showCatName val="0"/>
          <c:showSerName val="0"/>
          <c:showPercent val="0"/>
          <c:showBubbleSize val="0"/>
        </c:dLbls>
        <c:gapWidth val="25"/>
        <c:overlap val="-27"/>
        <c:axId val="448993440"/>
        <c:axId val="448993832"/>
      </c:barChart>
      <c:catAx>
        <c:axId val="44899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8993832"/>
        <c:crosses val="autoZero"/>
        <c:auto val="1"/>
        <c:lblAlgn val="ctr"/>
        <c:lblOffset val="100"/>
        <c:noMultiLvlLbl val="0"/>
      </c:catAx>
      <c:valAx>
        <c:axId val="448993832"/>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8993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1800" b="0" i="0" baseline="0">
                <a:effectLst/>
              </a:rPr>
              <a:t>Students With 96%+ Attendance, No Suspensions, and Who Were Not Socioeconomically Disadvantaged</a:t>
            </a:r>
            <a:endParaRPr lang="en-US">
              <a:effectLst/>
            </a:endParaRPr>
          </a:p>
          <a:p>
            <a:pPr>
              <a:defRPr sz="2000"/>
            </a:pPr>
            <a:r>
              <a:rPr lang="en-US" sz="1800" b="0" i="0" baseline="0">
                <a:effectLst/>
              </a:rPr>
              <a:t>Percent Who Exceeded or Met SBAC Math Standards Disaggregated by Ethnicity and Race</a:t>
            </a:r>
            <a:endParaRPr lang="en-US">
              <a:effectLst/>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4"/>
          <c:order val="0"/>
          <c:tx>
            <c:strRef>
              <c:f>Info!$B$12</c:f>
              <c:strCache>
                <c:ptCount val="1"/>
                <c:pt idx="0">
                  <c:v>2018-19</c:v>
                </c:pt>
              </c:strCache>
            </c:strRef>
          </c:tx>
          <c:spPr>
            <a:solidFill>
              <a:schemeClr val="accent5">
                <a:lumMod val="60000"/>
                <a:lumOff val="40000"/>
              </a:schemeClr>
            </a:solidFill>
            <a:ln>
              <a:noFill/>
            </a:ln>
            <a:effectLst/>
          </c:spPr>
          <c:invertIfNegative val="0"/>
          <c:dLbls>
            <c:dLbl>
              <c:idx val="0"/>
              <c:tx>
                <c:rich>
                  <a:bodyPr/>
                  <a:lstStyle/>
                  <a:p>
                    <a:fld id="{0900DE98-F847-47D1-A6E7-7788074223D9}"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D9F2-4F64-87EE-F1CC1F337651}"/>
                </c:ext>
              </c:extLst>
            </c:dLbl>
            <c:dLbl>
              <c:idx val="1"/>
              <c:tx>
                <c:rich>
                  <a:bodyPr/>
                  <a:lstStyle/>
                  <a:p>
                    <a:fld id="{E322B94A-5A87-4B76-AD7F-435C9C90167A}"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D9F2-4F64-87EE-F1CC1F337651}"/>
                </c:ext>
              </c:extLst>
            </c:dLbl>
            <c:dLbl>
              <c:idx val="2"/>
              <c:tx>
                <c:rich>
                  <a:bodyPr/>
                  <a:lstStyle/>
                  <a:p>
                    <a:fld id="{98C1B225-F3FB-4866-BDBE-4458AC58DF65}"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D9F2-4F64-87EE-F1CC1F337651}"/>
                </c:ext>
              </c:extLst>
            </c:dLbl>
            <c:dLbl>
              <c:idx val="3"/>
              <c:tx>
                <c:rich>
                  <a:bodyPr/>
                  <a:lstStyle/>
                  <a:p>
                    <a:fld id="{8006E573-CA2F-41F6-8828-58E11113DF7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D9F2-4F64-87EE-F1CC1F337651}"/>
                </c:ext>
              </c:extLst>
            </c:dLbl>
            <c:dLbl>
              <c:idx val="4"/>
              <c:tx>
                <c:rich>
                  <a:bodyPr/>
                  <a:lstStyle/>
                  <a:p>
                    <a:fld id="{93EC71E2-F750-42F4-A7F6-DEE079D3A5E8}"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D9F2-4F64-87EE-F1CC1F337651}"/>
                </c:ext>
              </c:extLst>
            </c:dLbl>
            <c:dLbl>
              <c:idx val="5"/>
              <c:tx>
                <c:rich>
                  <a:bodyPr/>
                  <a:lstStyle/>
                  <a:p>
                    <a:fld id="{321CB9D6-8F12-43B1-B96B-E37D4A6DE30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D9F2-4F64-87EE-F1CC1F337651}"/>
                </c:ext>
              </c:extLst>
            </c:dLbl>
            <c:dLbl>
              <c:idx val="6"/>
              <c:tx>
                <c:rich>
                  <a:bodyPr/>
                  <a:lstStyle/>
                  <a:p>
                    <a:fld id="{21CEC848-D32C-4646-8BBD-207DA4CBD03C}"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D9F2-4F64-87EE-F1CC1F337651}"/>
                </c:ext>
              </c:extLst>
            </c:dLbl>
            <c:dLbl>
              <c:idx val="7"/>
              <c:tx>
                <c:rich>
                  <a:bodyPr/>
                  <a:lstStyle/>
                  <a:p>
                    <a:fld id="{265E0A2F-C1D1-4658-BB47-E1D81C104B52}"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D9F2-4F64-87EE-F1CC1F33765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'Math Calculations for Charts'!$A$94:$A$101</c:f>
              <c:strCache>
                <c:ptCount val="8"/>
                <c:pt idx="0">
                  <c:v>White</c:v>
                </c:pt>
                <c:pt idx="1">
                  <c:v>Filipino</c:v>
                </c:pt>
                <c:pt idx="2">
                  <c:v>Two or More Races</c:v>
                </c:pt>
                <c:pt idx="3">
                  <c:v>Asian</c:v>
                </c:pt>
                <c:pt idx="4">
                  <c:v>Hispanic</c:v>
                </c:pt>
                <c:pt idx="5">
                  <c:v>Native Hawaiian or Pacific Islander</c:v>
                </c:pt>
                <c:pt idx="6">
                  <c:v>Black or African American</c:v>
                </c:pt>
                <c:pt idx="7">
                  <c:v>American Indian or Alaska Native</c:v>
                </c:pt>
              </c:strCache>
            </c:strRef>
          </c:cat>
          <c:val>
            <c:numRef>
              <c:f>'Math Calculations for Charts'!$B$94:$B$101</c:f>
              <c:numCache>
                <c:formatCode>0%</c:formatCode>
                <c:ptCount val="8"/>
                <c:pt idx="0">
                  <c:v>0.70406905055487057</c:v>
                </c:pt>
                <c:pt idx="1">
                  <c:v>0.70270270270270263</c:v>
                </c:pt>
                <c:pt idx="2">
                  <c:v>0.65674603174603174</c:v>
                </c:pt>
                <c:pt idx="3">
                  <c:v>0.63993710691823902</c:v>
                </c:pt>
                <c:pt idx="4">
                  <c:v>0.48333333333333328</c:v>
                </c:pt>
                <c:pt idx="5">
                  <c:v>0.33333333333333331</c:v>
                </c:pt>
                <c:pt idx="6">
                  <c:v>0.29257641921397382</c:v>
                </c:pt>
                <c:pt idx="7">
                  <c:v>0</c:v>
                </c:pt>
              </c:numCache>
            </c:numRef>
          </c:val>
          <c:extLst>
            <c:ext xmlns:c15="http://schemas.microsoft.com/office/drawing/2012/chart" uri="{02D57815-91ED-43cb-92C2-25804820EDAC}">
              <c15:datalabelsRange>
                <c15:f>'Math Calculations for Charts'!$C$94:$C$101</c15:f>
                <c15:dlblRangeCache>
                  <c:ptCount val="8"/>
                  <c:pt idx="0">
                    <c:v>70% 
(1142/1622)</c:v>
                  </c:pt>
                  <c:pt idx="1">
                    <c:v>70% 
(52/74)</c:v>
                  </c:pt>
                  <c:pt idx="2">
                    <c:v>66% 
(331/504)</c:v>
                  </c:pt>
                  <c:pt idx="3">
                    <c:v>64% 
(407/636)</c:v>
                  </c:pt>
                  <c:pt idx="4">
                    <c:v>48% 
(435/900)</c:v>
                  </c:pt>
                  <c:pt idx="5">
                    <c:v>33% 
(9/27)</c:v>
                  </c:pt>
                  <c:pt idx="6">
                    <c:v>29% 
(67/229)</c:v>
                  </c:pt>
                  <c:pt idx="7">
                    <c:v>(n&lt;11)</c:v>
                  </c:pt>
                </c15:dlblRangeCache>
              </c15:datalabelsRange>
            </c:ext>
            <c:ext xmlns:c16="http://schemas.microsoft.com/office/drawing/2014/chart" uri="{C3380CC4-5D6E-409C-BE32-E72D297353CC}">
              <c16:uniqueId val="{00000008-D9F2-4F64-87EE-F1CC1F337651}"/>
            </c:ext>
          </c:extLst>
        </c:ser>
        <c:dLbls>
          <c:showLegendKey val="0"/>
          <c:showVal val="0"/>
          <c:showCatName val="0"/>
          <c:showSerName val="0"/>
          <c:showPercent val="0"/>
          <c:showBubbleSize val="0"/>
        </c:dLbls>
        <c:gapWidth val="25"/>
        <c:overlap val="-27"/>
        <c:axId val="448993440"/>
        <c:axId val="448993832"/>
      </c:barChart>
      <c:catAx>
        <c:axId val="448993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8993832"/>
        <c:crosses val="autoZero"/>
        <c:auto val="1"/>
        <c:lblAlgn val="ctr"/>
        <c:lblOffset val="100"/>
        <c:noMultiLvlLbl val="0"/>
      </c:catAx>
      <c:valAx>
        <c:axId val="448993832"/>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8993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0" i="0" baseline="0" dirty="0" smtClean="0">
                <a:effectLst/>
              </a:rPr>
              <a:t>Math</a:t>
            </a:r>
            <a:endParaRPr lang="en-US" sz="2400" dirty="0">
              <a:effectLst/>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1791856610029009E-2"/>
          <c:y val="2.1272986737676917E-2"/>
          <c:w val="0.94614673988119902"/>
          <c:h val="0.95051703815858546"/>
        </c:manualLayout>
      </c:layout>
      <c:barChart>
        <c:barDir val="col"/>
        <c:grouping val="clustered"/>
        <c:varyColors val="0"/>
        <c:ser>
          <c:idx val="0"/>
          <c:order val="0"/>
          <c:spPr>
            <a:solidFill>
              <a:schemeClr val="accent1">
                <a:lumMod val="60000"/>
                <a:lumOff val="40000"/>
              </a:schemeClr>
            </a:solidFill>
            <a:ln>
              <a:noFill/>
            </a:ln>
            <a:effectLst/>
          </c:spPr>
          <c:invertIfNegative val="0"/>
          <c:dLbls>
            <c:dLbl>
              <c:idx val="0"/>
              <c:tx>
                <c:rich>
                  <a:bodyPr/>
                  <a:lstStyle/>
                  <a:p>
                    <a:fld id="{0B74D32D-7A5D-4B3E-9416-11B775601B3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6244-4952-B72D-76768950CAFC}"/>
                </c:ext>
              </c:extLst>
            </c:dLbl>
            <c:dLbl>
              <c:idx val="1"/>
              <c:tx>
                <c:rich>
                  <a:bodyPr/>
                  <a:lstStyle/>
                  <a:p>
                    <a:fld id="{8B6BE49F-5B25-43C0-89D2-1566E06D47A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6244-4952-B72D-76768950CAFC}"/>
                </c:ext>
              </c:extLst>
            </c:dLbl>
            <c:dLbl>
              <c:idx val="2"/>
              <c:tx>
                <c:rich>
                  <a:bodyPr/>
                  <a:lstStyle/>
                  <a:p>
                    <a:fld id="{CA2B767F-8219-4420-B3CE-1AA9F912DE9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6244-4952-B72D-76768950CAFC}"/>
                </c:ext>
              </c:extLst>
            </c:dLbl>
            <c:dLbl>
              <c:idx val="3"/>
              <c:layout>
                <c:manualLayout>
                  <c:x val="-3.2894736842106068E-3"/>
                  <c:y val="-1.5535908651095198E-2"/>
                </c:manualLayout>
              </c:layout>
              <c:tx>
                <c:rich>
                  <a:bodyPr/>
                  <a:lstStyle/>
                  <a:p>
                    <a:fld id="{FA219779-F554-46C2-A4E4-DC432454A680}"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6244-4952-B72D-76768950CAFC}"/>
                </c:ext>
              </c:extLst>
            </c:dLbl>
            <c:dLbl>
              <c:idx val="4"/>
              <c:layout>
                <c:manualLayout>
                  <c:x val="0"/>
                  <c:y val="4.3286808913172735E-2"/>
                </c:manualLayout>
              </c:layout>
              <c:tx>
                <c:rich>
                  <a:bodyPr/>
                  <a:lstStyle/>
                  <a:p>
                    <a:fld id="{D98F12DF-2617-4066-B6F5-3A5E52DB1234}"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6244-4952-B72D-76768950CAFC}"/>
                </c:ext>
              </c:extLst>
            </c:dLbl>
            <c:dLbl>
              <c:idx val="5"/>
              <c:layout>
                <c:manualLayout>
                  <c:x val="1.0964912280701754E-3"/>
                  <c:y val="4.9082281007099889E-2"/>
                </c:manualLayout>
              </c:layout>
              <c:tx>
                <c:rich>
                  <a:bodyPr/>
                  <a:lstStyle/>
                  <a:p>
                    <a:fld id="{DE54F0B9-58B8-4EC5-81A7-5CACBA42CC6B}"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6244-4952-B72D-76768950CAFC}"/>
                </c:ext>
              </c:extLst>
            </c:dLbl>
            <c:dLbl>
              <c:idx val="6"/>
              <c:tx>
                <c:rich>
                  <a:bodyPr/>
                  <a:lstStyle/>
                  <a:p>
                    <a:fld id="{1D286F68-2E51-4D36-A1E3-0DEE31CB70C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6244-4952-B72D-76768950CAFC}"/>
                </c:ext>
              </c:extLst>
            </c:dLbl>
            <c:dLbl>
              <c:idx val="7"/>
              <c:layout>
                <c:manualLayout>
                  <c:x val="-1.6081685568025255E-16"/>
                  <c:y val="-3.2451958046705457E-3"/>
                </c:manualLayout>
              </c:layout>
              <c:tx>
                <c:rich>
                  <a:bodyPr/>
                  <a:lstStyle/>
                  <a:p>
                    <a:fld id="{110E8150-A76A-4D8B-B470-E81014077DF8}" type="CELLRANGE">
                      <a:rPr lang="en-US"/>
                      <a:pPr/>
                      <a:t>[CELLRANGE]</a:t>
                    </a:fld>
                    <a:endParaRPr lang="en-US"/>
                  </a:p>
                </c:rich>
              </c:tx>
              <c:dLblPos val="out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6244-4952-B72D-76768950CAFC}"/>
                </c:ext>
              </c:extLst>
            </c:dLbl>
            <c:dLbl>
              <c:idx val="8"/>
              <c:tx>
                <c:rich>
                  <a:bodyPr/>
                  <a:lstStyle/>
                  <a:p>
                    <a:fld id="{F5D1E11B-1D03-4F17-87C9-E73493A8542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6244-4952-B72D-76768950CAFC}"/>
                </c:ext>
              </c:extLst>
            </c:dLbl>
            <c:spPr>
              <a:noFill/>
              <a:ln>
                <a:noFill/>
              </a:ln>
              <a:effectLst/>
            </c:spPr>
            <c:txPr>
              <a:bodyPr rot="-5400000" spcFirstLastPara="1" vertOverflow="ellipsis"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'Plus Factor Analyses'!$E$54:$E$62</c:f>
              <c:strCache>
                <c:ptCount val="9"/>
                <c:pt idx="0">
                  <c:v>Filipino</c:v>
                </c:pt>
                <c:pt idx="1">
                  <c:v>Asian</c:v>
                </c:pt>
                <c:pt idx="2">
                  <c:v>White</c:v>
                </c:pt>
                <c:pt idx="3">
                  <c:v>Two or More Races</c:v>
                </c:pt>
                <c:pt idx="4">
                  <c:v>Black or African American</c:v>
                </c:pt>
                <c:pt idx="5">
                  <c:v>Hispanic or Latino</c:v>
                </c:pt>
                <c:pt idx="6">
                  <c:v>American Indian or Alaska Native</c:v>
                </c:pt>
                <c:pt idx="7">
                  <c:v>Native Hawaiian or Pacific Islander</c:v>
                </c:pt>
                <c:pt idx="8">
                  <c:v>District</c:v>
                </c:pt>
              </c:strCache>
            </c:strRef>
          </c:cat>
          <c:val>
            <c:numRef>
              <c:f>'Plus Factor Analyses'!$F$54:$F$62</c:f>
              <c:numCache>
                <c:formatCode>#,##0.00</c:formatCode>
                <c:ptCount val="9"/>
                <c:pt idx="0">
                  <c:v>8.5277777777777786</c:v>
                </c:pt>
                <c:pt idx="1">
                  <c:v>5.7028824833702885</c:v>
                </c:pt>
                <c:pt idx="2">
                  <c:v>1.1023890784982935</c:v>
                </c:pt>
                <c:pt idx="3">
                  <c:v>-1.1483679525222552</c:v>
                </c:pt>
                <c:pt idx="4">
                  <c:v>-3.3287671232876712</c:v>
                </c:pt>
                <c:pt idx="5">
                  <c:v>-3.4034482758620688</c:v>
                </c:pt>
                <c:pt idx="6">
                  <c:v>0</c:v>
                </c:pt>
                <c:pt idx="7">
                  <c:v>0</c:v>
                </c:pt>
                <c:pt idx="8">
                  <c:v>0.43384502923976609</c:v>
                </c:pt>
              </c:numCache>
            </c:numRef>
          </c:val>
          <c:extLst>
            <c:ext xmlns:c15="http://schemas.microsoft.com/office/drawing/2012/chart" uri="{02D57815-91ED-43cb-92C2-25804820EDAC}">
              <c15:datalabelsRange>
                <c15:f>'Plus Factor Analyses'!$H$54:$H$62</c15:f>
                <c15:dlblRangeCache>
                  <c:ptCount val="9"/>
                  <c:pt idx="0">
                    <c:v>8.5 (n=36)</c:v>
                  </c:pt>
                  <c:pt idx="1">
                    <c:v>5.7 (n=451)</c:v>
                  </c:pt>
                  <c:pt idx="2">
                    <c:v>1.1 (n=1172)</c:v>
                  </c:pt>
                  <c:pt idx="3">
                    <c:v>-1.1 (n=337)</c:v>
                  </c:pt>
                  <c:pt idx="4">
                    <c:v>-3.3 (n=146)</c:v>
                  </c:pt>
                  <c:pt idx="5">
                    <c:v>-3.4 (n=580)</c:v>
                  </c:pt>
                  <c:pt idx="6">
                    <c:v>n&lt;11</c:v>
                  </c:pt>
                  <c:pt idx="7">
                    <c:v>n&lt;11</c:v>
                  </c:pt>
                  <c:pt idx="8">
                    <c:v>0.4 (n=2736)</c:v>
                  </c:pt>
                </c15:dlblRangeCache>
              </c15:datalabelsRange>
            </c:ext>
            <c:ext xmlns:c16="http://schemas.microsoft.com/office/drawing/2014/chart" uri="{C3380CC4-5D6E-409C-BE32-E72D297353CC}">
              <c16:uniqueId val="{00000009-6244-4952-B72D-76768950CAFC}"/>
            </c:ext>
          </c:extLst>
        </c:ser>
        <c:dLbls>
          <c:showLegendKey val="0"/>
          <c:showVal val="0"/>
          <c:showCatName val="0"/>
          <c:showSerName val="0"/>
          <c:showPercent val="0"/>
          <c:showBubbleSize val="0"/>
        </c:dLbls>
        <c:gapWidth val="219"/>
        <c:overlap val="-27"/>
        <c:axId val="172473776"/>
        <c:axId val="172468784"/>
      </c:barChart>
      <c:catAx>
        <c:axId val="172473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2468784"/>
        <c:crosses val="autoZero"/>
        <c:auto val="1"/>
        <c:lblAlgn val="ctr"/>
        <c:lblOffset val="100"/>
        <c:noMultiLvlLbl val="0"/>
      </c:catAx>
      <c:valAx>
        <c:axId val="1724687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2473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smtClean="0"/>
              <a:t>ELA</a:t>
            </a:r>
            <a:endParaRPr lang="en-US" sz="2400" dirty="0"/>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8770980107749688E-2"/>
          <c:y val="3.9687374165745665E-2"/>
          <c:w val="0.94916761638347835"/>
          <c:h val="0.77434437676167955"/>
        </c:manualLayout>
      </c:layout>
      <c:barChart>
        <c:barDir val="col"/>
        <c:grouping val="clustered"/>
        <c:varyColors val="0"/>
        <c:ser>
          <c:idx val="0"/>
          <c:order val="0"/>
          <c:spPr>
            <a:solidFill>
              <a:schemeClr val="accent6">
                <a:lumMod val="60000"/>
                <a:lumOff val="40000"/>
              </a:schemeClr>
            </a:solidFill>
            <a:ln>
              <a:noFill/>
            </a:ln>
            <a:effectLst/>
          </c:spPr>
          <c:invertIfNegative val="0"/>
          <c:dLbls>
            <c:dLbl>
              <c:idx val="0"/>
              <c:tx>
                <c:rich>
                  <a:bodyPr/>
                  <a:lstStyle/>
                  <a:p>
                    <a:fld id="{37D13841-4086-41E6-A80D-2E7458EC1C0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68FC-4871-AADA-D61598DCCFD1}"/>
                </c:ext>
              </c:extLst>
            </c:dLbl>
            <c:dLbl>
              <c:idx val="1"/>
              <c:tx>
                <c:rich>
                  <a:bodyPr/>
                  <a:lstStyle/>
                  <a:p>
                    <a:fld id="{925086DA-B780-4810-8F80-1B891CB9803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68FC-4871-AADA-D61598DCCFD1}"/>
                </c:ext>
              </c:extLst>
            </c:dLbl>
            <c:dLbl>
              <c:idx val="2"/>
              <c:tx>
                <c:rich>
                  <a:bodyPr/>
                  <a:lstStyle/>
                  <a:p>
                    <a:fld id="{4D1A07A2-AD85-4E62-8BF3-82F73923B6ED}"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68FC-4871-AADA-D61598DCCFD1}"/>
                </c:ext>
              </c:extLst>
            </c:dLbl>
            <c:dLbl>
              <c:idx val="3"/>
              <c:tx>
                <c:rich>
                  <a:bodyPr/>
                  <a:lstStyle/>
                  <a:p>
                    <a:fld id="{2FB153AA-A60D-4A2C-A634-BB24DD67306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68FC-4871-AADA-D61598DCCFD1}"/>
                </c:ext>
              </c:extLst>
            </c:dLbl>
            <c:dLbl>
              <c:idx val="4"/>
              <c:tx>
                <c:rich>
                  <a:bodyPr/>
                  <a:lstStyle/>
                  <a:p>
                    <a:fld id="{82D38841-B185-442C-8783-5E0F21BF38A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68FC-4871-AADA-D61598DCCFD1}"/>
                </c:ext>
              </c:extLst>
            </c:dLbl>
            <c:dLbl>
              <c:idx val="5"/>
              <c:tx>
                <c:rich>
                  <a:bodyPr/>
                  <a:lstStyle/>
                  <a:p>
                    <a:fld id="{95035CE9-32BC-4B83-B897-969808D70BD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68FC-4871-AADA-D61598DCCFD1}"/>
                </c:ext>
              </c:extLst>
            </c:dLbl>
            <c:dLbl>
              <c:idx val="6"/>
              <c:tx>
                <c:rich>
                  <a:bodyPr/>
                  <a:lstStyle/>
                  <a:p>
                    <a:fld id="{211E6AC1-F637-4151-A13A-8F94F1ADE2C6}"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68FC-4871-AADA-D61598DCCFD1}"/>
                </c:ext>
              </c:extLst>
            </c:dLbl>
            <c:dLbl>
              <c:idx val="7"/>
              <c:tx>
                <c:rich>
                  <a:bodyPr/>
                  <a:lstStyle/>
                  <a:p>
                    <a:fld id="{3F5C96F8-E63F-4DBD-9647-71612B1982A1}"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68FC-4871-AADA-D61598DCCFD1}"/>
                </c:ext>
              </c:extLst>
            </c:dLbl>
            <c:dLbl>
              <c:idx val="8"/>
              <c:tx>
                <c:rich>
                  <a:bodyPr/>
                  <a:lstStyle/>
                  <a:p>
                    <a:fld id="{8EE6F2B1-3297-4775-AFF3-B61F1DAFF151}"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68FC-4871-AADA-D61598DCCFD1}"/>
                </c:ext>
              </c:extLst>
            </c:dLbl>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'Plus Factor Analyses'!$E$39:$E$47</c:f>
              <c:strCache>
                <c:ptCount val="9"/>
                <c:pt idx="0">
                  <c:v>Two or More Races</c:v>
                </c:pt>
                <c:pt idx="1">
                  <c:v>Asian</c:v>
                </c:pt>
                <c:pt idx="2">
                  <c:v>Hispanic or Latino</c:v>
                </c:pt>
                <c:pt idx="3">
                  <c:v>Filipino</c:v>
                </c:pt>
                <c:pt idx="4">
                  <c:v>White</c:v>
                </c:pt>
                <c:pt idx="5">
                  <c:v>Black or African American</c:v>
                </c:pt>
                <c:pt idx="6">
                  <c:v>American Indian or Alaska Native</c:v>
                </c:pt>
                <c:pt idx="7">
                  <c:v>Native Hawaiian or Pacific Islander</c:v>
                </c:pt>
                <c:pt idx="8">
                  <c:v>District</c:v>
                </c:pt>
              </c:strCache>
            </c:strRef>
          </c:cat>
          <c:val>
            <c:numRef>
              <c:f>'Plus Factor Analyses'!$F$39:$F$47</c:f>
              <c:numCache>
                <c:formatCode>#,##0.00</c:formatCode>
                <c:ptCount val="9"/>
                <c:pt idx="0">
                  <c:v>11.710059171597633</c:v>
                </c:pt>
                <c:pt idx="1">
                  <c:v>10.737193763919821</c:v>
                </c:pt>
                <c:pt idx="2">
                  <c:v>10.0446735395189</c:v>
                </c:pt>
                <c:pt idx="3">
                  <c:v>8.4722222222222214</c:v>
                </c:pt>
                <c:pt idx="4">
                  <c:v>8.4075021312872984</c:v>
                </c:pt>
                <c:pt idx="5">
                  <c:v>4.3448275862068968</c:v>
                </c:pt>
                <c:pt idx="6">
                  <c:v>0</c:v>
                </c:pt>
                <c:pt idx="7">
                  <c:v>0</c:v>
                </c:pt>
                <c:pt idx="8">
                  <c:v>9.3401534526854224</c:v>
                </c:pt>
              </c:numCache>
            </c:numRef>
          </c:val>
          <c:extLst>
            <c:ext xmlns:c15="http://schemas.microsoft.com/office/drawing/2012/chart" uri="{02D57815-91ED-43cb-92C2-25804820EDAC}">
              <c15:datalabelsRange>
                <c15:f>'Plus Factor Analyses'!$H$39:$H$47</c15:f>
                <c15:dlblRangeCache>
                  <c:ptCount val="9"/>
                  <c:pt idx="0">
                    <c:v>11.7 (n=338)</c:v>
                  </c:pt>
                  <c:pt idx="1">
                    <c:v>10.7 (n=449)</c:v>
                  </c:pt>
                  <c:pt idx="2">
                    <c:v>10.0 (n=582)</c:v>
                  </c:pt>
                  <c:pt idx="3">
                    <c:v>8.5 (n=36)</c:v>
                  </c:pt>
                  <c:pt idx="4">
                    <c:v>8.4 (n=1173)</c:v>
                  </c:pt>
                  <c:pt idx="5">
                    <c:v>4.3 (n=145)</c:v>
                  </c:pt>
                  <c:pt idx="6">
                    <c:v>n&lt;11</c:v>
                  </c:pt>
                  <c:pt idx="7">
                    <c:v>n&lt;11</c:v>
                  </c:pt>
                  <c:pt idx="8">
                    <c:v>9.3 (n=2737)</c:v>
                  </c:pt>
                </c15:dlblRangeCache>
              </c15:datalabelsRange>
            </c:ext>
            <c:ext xmlns:c16="http://schemas.microsoft.com/office/drawing/2014/chart" uri="{C3380CC4-5D6E-409C-BE32-E72D297353CC}">
              <c16:uniqueId val="{00000009-68FC-4871-AADA-D61598DCCFD1}"/>
            </c:ext>
          </c:extLst>
        </c:ser>
        <c:dLbls>
          <c:showLegendKey val="0"/>
          <c:showVal val="0"/>
          <c:showCatName val="0"/>
          <c:showSerName val="0"/>
          <c:showPercent val="0"/>
          <c:showBubbleSize val="0"/>
        </c:dLbls>
        <c:gapWidth val="219"/>
        <c:overlap val="-27"/>
        <c:axId val="1268875776"/>
        <c:axId val="1897342336"/>
      </c:barChart>
      <c:catAx>
        <c:axId val="1268875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97342336"/>
        <c:crosses val="autoZero"/>
        <c:auto val="1"/>
        <c:lblAlgn val="ctr"/>
        <c:lblOffset val="100"/>
        <c:noMultiLvlLbl val="0"/>
      </c:catAx>
      <c:valAx>
        <c:axId val="189734233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68875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2400" b="0" i="0" baseline="0" dirty="0" smtClean="0">
                <a:effectLst/>
              </a:rPr>
              <a:t>SBAC Math</a:t>
            </a:r>
            <a:endParaRPr lang="en-US" sz="2400" dirty="0">
              <a:effectLst/>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5825064774917766E-2"/>
          <c:y val="3.2224849987421686E-2"/>
          <c:w val="0.95195556312062291"/>
          <c:h val="0.78673040565619501"/>
        </c:manualLayout>
      </c:layout>
      <c:barChart>
        <c:barDir val="col"/>
        <c:grouping val="clustered"/>
        <c:varyColors val="0"/>
        <c:ser>
          <c:idx val="2"/>
          <c:order val="0"/>
          <c:tx>
            <c:strRef>
              <c:f>Info!$B$14</c:f>
              <c:strCache>
                <c:ptCount val="1"/>
                <c:pt idx="0">
                  <c:v>2016-17</c:v>
                </c:pt>
              </c:strCache>
            </c:strRef>
          </c:tx>
          <c:spPr>
            <a:solidFill>
              <a:schemeClr val="accent1">
                <a:lumMod val="60000"/>
                <a:lumOff val="40000"/>
              </a:schemeClr>
            </a:solidFill>
            <a:ln>
              <a:noFill/>
            </a:ln>
            <a:effectLst/>
          </c:spPr>
          <c:invertIfNegative val="0"/>
          <c:dLbls>
            <c:dLbl>
              <c:idx val="0"/>
              <c:tx>
                <c:rich>
                  <a:bodyPr/>
                  <a:lstStyle/>
                  <a:p>
                    <a:fld id="{D90A71E2-BF66-4D38-90C9-9DF72E262082}"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44AA-4910-A5AE-F90B928BD6E7}"/>
                </c:ext>
              </c:extLst>
            </c:dLbl>
            <c:dLbl>
              <c:idx val="1"/>
              <c:tx>
                <c:rich>
                  <a:bodyPr/>
                  <a:lstStyle/>
                  <a:p>
                    <a:fld id="{B0FE5FF7-0A11-4F47-AB5D-0FD9A1270CF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44AA-4910-A5AE-F90B928BD6E7}"/>
                </c:ext>
              </c:extLst>
            </c:dLbl>
            <c:dLbl>
              <c:idx val="2"/>
              <c:tx>
                <c:rich>
                  <a:bodyPr/>
                  <a:lstStyle/>
                  <a:p>
                    <a:fld id="{9684F90D-DEE6-449F-BEFC-CC132C708D6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44AA-4910-A5AE-F90B928BD6E7}"/>
                </c:ext>
              </c:extLst>
            </c:dLbl>
            <c:dLbl>
              <c:idx val="3"/>
              <c:tx>
                <c:rich>
                  <a:bodyPr/>
                  <a:lstStyle/>
                  <a:p>
                    <a:fld id="{A3AD8564-1DF4-4376-A95C-7234EABA504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44AA-4910-A5AE-F90B928BD6E7}"/>
                </c:ext>
              </c:extLst>
            </c:dLbl>
            <c:dLbl>
              <c:idx val="4"/>
              <c:tx>
                <c:rich>
                  <a:bodyPr/>
                  <a:lstStyle/>
                  <a:p>
                    <a:fld id="{4DD14A36-C628-4B4B-A6FF-452F9446287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44AA-4910-A5AE-F90B928BD6E7}"/>
                </c:ext>
              </c:extLst>
            </c:dLbl>
            <c:dLbl>
              <c:idx val="5"/>
              <c:tx>
                <c:rich>
                  <a:bodyPr/>
                  <a:lstStyle/>
                  <a:p>
                    <a:fld id="{D2E39A35-C75C-4B18-A81C-704FB0E7CD8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44AA-4910-A5AE-F90B928BD6E7}"/>
                </c:ext>
              </c:extLst>
            </c:dLbl>
            <c:dLbl>
              <c:idx val="6"/>
              <c:tx>
                <c:rich>
                  <a:bodyPr/>
                  <a:lstStyle/>
                  <a:p>
                    <a:fld id="{684AA9EF-6C11-429C-9D96-3B0A9833D0D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44AA-4910-A5AE-F90B928BD6E7}"/>
                </c:ext>
              </c:extLst>
            </c:dLbl>
            <c:dLbl>
              <c:idx val="7"/>
              <c:tx>
                <c:rich>
                  <a:bodyPr/>
                  <a:lstStyle/>
                  <a:p>
                    <a:fld id="{8286C93C-DEBF-4B52-BA62-DA20E820810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44AA-4910-A5AE-F90B928BD6E7}"/>
                </c:ext>
              </c:extLst>
            </c:dLbl>
            <c:dLbl>
              <c:idx val="8"/>
              <c:tx>
                <c:rich>
                  <a:bodyPr/>
                  <a:lstStyle/>
                  <a:p>
                    <a:fld id="{950FEAF1-001E-4F59-B644-05D180B1656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44AA-4910-A5AE-F90B928BD6E7}"/>
                </c:ext>
              </c:extLst>
            </c:dLbl>
            <c:dLbl>
              <c:idx val="9"/>
              <c:tx>
                <c:rich>
                  <a:bodyPr/>
                  <a:lstStyle/>
                  <a:p>
                    <a:fld id="{FD6F462A-9E66-4EE3-9D7C-A802F933EF95}"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44AA-4910-A5AE-F90B928BD6E7}"/>
                </c:ext>
              </c:extLst>
            </c:dLbl>
            <c:dLbl>
              <c:idx val="10"/>
              <c:tx>
                <c:rich>
                  <a:bodyPr/>
                  <a:lstStyle/>
                  <a:p>
                    <a:fld id="{E1D4B7EF-BB23-495F-9278-E05FC9BF6432}"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44AA-4910-A5AE-F90B928BD6E7}"/>
                </c:ext>
              </c:extLst>
            </c:dLbl>
            <c:dLbl>
              <c:idx val="11"/>
              <c:tx>
                <c:rich>
                  <a:bodyPr/>
                  <a:lstStyle/>
                  <a:p>
                    <a:fld id="{1C1B15B5-81F4-45A5-B9E0-01869DBAC6F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44AA-4910-A5AE-F90B928BD6E7}"/>
                </c:ext>
              </c:extLst>
            </c:dLbl>
            <c:dLbl>
              <c:idx val="12"/>
              <c:tx>
                <c:rich>
                  <a:bodyPr/>
                  <a:lstStyle/>
                  <a:p>
                    <a:fld id="{D1399D6B-D2DA-47DE-9912-D3FF78FACA0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44AA-4910-A5AE-F90B928BD6E7}"/>
                </c:ext>
              </c:extLst>
            </c:dLbl>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'Math Calculations for Charts'!$A$5:$A$17</c:f>
              <c:strCache>
                <c:ptCount val="13"/>
                <c:pt idx="0">
                  <c:v>Garden Grove Unified</c:v>
                </c:pt>
                <c:pt idx="1">
                  <c:v>San Francisco Unified</c:v>
                </c:pt>
                <c:pt idx="2">
                  <c:v>Long Beach Unified</c:v>
                </c:pt>
                <c:pt idx="3">
                  <c:v>Elk Grove Unified</c:v>
                </c:pt>
                <c:pt idx="4">
                  <c:v>San Juan Unified</c:v>
                </c:pt>
                <c:pt idx="5">
                  <c:v>Natomas Unified</c:v>
                </c:pt>
                <c:pt idx="6">
                  <c:v>Los Angeles Unified</c:v>
                </c:pt>
                <c:pt idx="7">
                  <c:v>Sacramento City Unified School District</c:v>
                </c:pt>
                <c:pt idx="8">
                  <c:v>Fresno Unified</c:v>
                </c:pt>
                <c:pt idx="9">
                  <c:v>Twin Rivers Unified</c:v>
                </c:pt>
                <c:pt idx="10">
                  <c:v>Oakland Unified</c:v>
                </c:pt>
                <c:pt idx="11">
                  <c:v>Sacramento County</c:v>
                </c:pt>
                <c:pt idx="12">
                  <c:v>State of California</c:v>
                </c:pt>
              </c:strCache>
            </c:strRef>
          </c:cat>
          <c:val>
            <c:numRef>
              <c:f>'Math Calculations for Charts'!$J$5:$J$17</c:f>
              <c:numCache>
                <c:formatCode>0%</c:formatCode>
                <c:ptCount val="13"/>
                <c:pt idx="0">
                  <c:v>0.47</c:v>
                </c:pt>
                <c:pt idx="1">
                  <c:v>0.50950000000000006</c:v>
                </c:pt>
                <c:pt idx="2">
                  <c:v>0.3876</c:v>
                </c:pt>
                <c:pt idx="3">
                  <c:v>0.4415</c:v>
                </c:pt>
                <c:pt idx="4">
                  <c:v>0.3407</c:v>
                </c:pt>
                <c:pt idx="5">
                  <c:v>0.33040000000000003</c:v>
                </c:pt>
                <c:pt idx="6">
                  <c:v>0.29859999999999998</c:v>
                </c:pt>
                <c:pt idx="7">
                  <c:v>0.31459999999999999</c:v>
                </c:pt>
                <c:pt idx="8">
                  <c:v>0.2414</c:v>
                </c:pt>
                <c:pt idx="9">
                  <c:v>0.2412</c:v>
                </c:pt>
                <c:pt idx="10">
                  <c:v>0.255</c:v>
                </c:pt>
                <c:pt idx="11">
                  <c:v>0.36149999999999999</c:v>
                </c:pt>
                <c:pt idx="12">
                  <c:v>0.37559999999999999</c:v>
                </c:pt>
              </c:numCache>
            </c:numRef>
          </c:val>
          <c:extLst>
            <c:ext xmlns:c15="http://schemas.microsoft.com/office/drawing/2012/chart" uri="{02D57815-91ED-43cb-92C2-25804820EDAC}">
              <c15:datalabelsRange>
                <c15:f>'Math Calculations for Charts'!$K$5:$K$17</c15:f>
                <c15:dlblRangeCache>
                  <c:ptCount val="13"/>
                  <c:pt idx="0">
                    <c:v>47% (11178/23784)</c:v>
                  </c:pt>
                  <c:pt idx="1">
                    <c:v>51% (13443/26384)</c:v>
                  </c:pt>
                  <c:pt idx="2">
                    <c:v>39% (15033/38786)</c:v>
                  </c:pt>
                  <c:pt idx="3">
                    <c:v>44% (14712/33323)</c:v>
                  </c:pt>
                  <c:pt idx="4">
                    <c:v>34% (7866/23089)</c:v>
                  </c:pt>
                  <c:pt idx="5">
                    <c:v>33% (2517/7617)</c:v>
                  </c:pt>
                  <c:pt idx="6">
                    <c:v>30% (78518/262953)</c:v>
                  </c:pt>
                  <c:pt idx="7">
                    <c:v>31% (7140/22694)</c:v>
                  </c:pt>
                  <c:pt idx="8">
                    <c:v>24% (8750/36245)</c:v>
                  </c:pt>
                  <c:pt idx="9">
                    <c:v>24% (3316/13748)</c:v>
                  </c:pt>
                  <c:pt idx="10">
                    <c:v>26% (4575/17940)</c:v>
                  </c:pt>
                  <c:pt idx="11">
                    <c:v>36% (45894/126953)</c:v>
                  </c:pt>
                  <c:pt idx="12">
                    <c:v>38% (1208721/3218106)</c:v>
                  </c:pt>
                </c15:dlblRangeCache>
              </c15:datalabelsRange>
            </c:ext>
            <c:ext xmlns:c16="http://schemas.microsoft.com/office/drawing/2014/chart" uri="{C3380CC4-5D6E-409C-BE32-E72D297353CC}">
              <c16:uniqueId val="{0000000D-44AA-4910-A5AE-F90B928BD6E7}"/>
            </c:ext>
          </c:extLst>
        </c:ser>
        <c:ser>
          <c:idx val="3"/>
          <c:order val="1"/>
          <c:tx>
            <c:strRef>
              <c:f>Info!$B$13</c:f>
              <c:strCache>
                <c:ptCount val="1"/>
                <c:pt idx="0">
                  <c:v>2017-18</c:v>
                </c:pt>
              </c:strCache>
            </c:strRef>
          </c:tx>
          <c:spPr>
            <a:solidFill>
              <a:schemeClr val="accent1"/>
            </a:solidFill>
            <a:ln>
              <a:noFill/>
            </a:ln>
            <a:effectLst/>
          </c:spPr>
          <c:invertIfNegative val="0"/>
          <c:dLbls>
            <c:dLbl>
              <c:idx val="0"/>
              <c:tx>
                <c:rich>
                  <a:bodyPr/>
                  <a:lstStyle/>
                  <a:p>
                    <a:fld id="{77850C1B-61E5-4E3D-A749-289C75B002FC}"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44AA-4910-A5AE-F90B928BD6E7}"/>
                </c:ext>
              </c:extLst>
            </c:dLbl>
            <c:dLbl>
              <c:idx val="1"/>
              <c:tx>
                <c:rich>
                  <a:bodyPr/>
                  <a:lstStyle/>
                  <a:p>
                    <a:fld id="{97CE4F72-8C5D-4CB7-9272-3133E41A3F7C}"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44AA-4910-A5AE-F90B928BD6E7}"/>
                </c:ext>
              </c:extLst>
            </c:dLbl>
            <c:dLbl>
              <c:idx val="2"/>
              <c:tx>
                <c:rich>
                  <a:bodyPr/>
                  <a:lstStyle/>
                  <a:p>
                    <a:fld id="{2F26AEB9-3800-4165-868C-9F1D42F69CC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44AA-4910-A5AE-F90B928BD6E7}"/>
                </c:ext>
              </c:extLst>
            </c:dLbl>
            <c:dLbl>
              <c:idx val="3"/>
              <c:tx>
                <c:rich>
                  <a:bodyPr/>
                  <a:lstStyle/>
                  <a:p>
                    <a:fld id="{668510AA-78B3-4E2A-B6A8-F1B4A85E463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44AA-4910-A5AE-F90B928BD6E7}"/>
                </c:ext>
              </c:extLst>
            </c:dLbl>
            <c:dLbl>
              <c:idx val="4"/>
              <c:tx>
                <c:rich>
                  <a:bodyPr/>
                  <a:lstStyle/>
                  <a:p>
                    <a:fld id="{6D2FF793-1DA1-4C7F-9842-C5C35E7B80B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44AA-4910-A5AE-F90B928BD6E7}"/>
                </c:ext>
              </c:extLst>
            </c:dLbl>
            <c:dLbl>
              <c:idx val="5"/>
              <c:tx>
                <c:rich>
                  <a:bodyPr/>
                  <a:lstStyle/>
                  <a:p>
                    <a:fld id="{1C0E3ECF-602C-4094-822E-7F80A939638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44AA-4910-A5AE-F90B928BD6E7}"/>
                </c:ext>
              </c:extLst>
            </c:dLbl>
            <c:dLbl>
              <c:idx val="6"/>
              <c:tx>
                <c:rich>
                  <a:bodyPr/>
                  <a:lstStyle/>
                  <a:p>
                    <a:fld id="{28187BCA-4422-4B3B-BE5F-39F61D7F271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44AA-4910-A5AE-F90B928BD6E7}"/>
                </c:ext>
              </c:extLst>
            </c:dLbl>
            <c:dLbl>
              <c:idx val="7"/>
              <c:tx>
                <c:rich>
                  <a:bodyPr/>
                  <a:lstStyle/>
                  <a:p>
                    <a:fld id="{88B311C0-B972-4B4A-BA2C-5D8B9C43ABB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44AA-4910-A5AE-F90B928BD6E7}"/>
                </c:ext>
              </c:extLst>
            </c:dLbl>
            <c:dLbl>
              <c:idx val="8"/>
              <c:tx>
                <c:rich>
                  <a:bodyPr/>
                  <a:lstStyle/>
                  <a:p>
                    <a:fld id="{5396A224-245D-4C55-8C8F-03EB2944B48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44AA-4910-A5AE-F90B928BD6E7}"/>
                </c:ext>
              </c:extLst>
            </c:dLbl>
            <c:dLbl>
              <c:idx val="9"/>
              <c:tx>
                <c:rich>
                  <a:bodyPr/>
                  <a:lstStyle/>
                  <a:p>
                    <a:fld id="{6D517CA5-DFFE-4C47-AD85-18144BC7FBC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44AA-4910-A5AE-F90B928BD6E7}"/>
                </c:ext>
              </c:extLst>
            </c:dLbl>
            <c:dLbl>
              <c:idx val="10"/>
              <c:tx>
                <c:rich>
                  <a:bodyPr/>
                  <a:lstStyle/>
                  <a:p>
                    <a:fld id="{E03731A4-EE11-44DC-A08A-412B5F5E855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44AA-4910-A5AE-F90B928BD6E7}"/>
                </c:ext>
              </c:extLst>
            </c:dLbl>
            <c:dLbl>
              <c:idx val="11"/>
              <c:tx>
                <c:rich>
                  <a:bodyPr/>
                  <a:lstStyle/>
                  <a:p>
                    <a:fld id="{A2AE13DB-3788-4767-A165-0F0CE925DEC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44AA-4910-A5AE-F90B928BD6E7}"/>
                </c:ext>
              </c:extLst>
            </c:dLbl>
            <c:dLbl>
              <c:idx val="12"/>
              <c:tx>
                <c:rich>
                  <a:bodyPr/>
                  <a:lstStyle/>
                  <a:p>
                    <a:fld id="{380B00A2-F147-4212-B0D7-BF7022FAB7BD}"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44AA-4910-A5AE-F90B928BD6E7}"/>
                </c:ext>
              </c:extLst>
            </c:dLbl>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'Math Calculations for Charts'!$A$5:$A$17</c:f>
              <c:strCache>
                <c:ptCount val="13"/>
                <c:pt idx="0">
                  <c:v>Garden Grove Unified</c:v>
                </c:pt>
                <c:pt idx="1">
                  <c:v>San Francisco Unified</c:v>
                </c:pt>
                <c:pt idx="2">
                  <c:v>Long Beach Unified</c:v>
                </c:pt>
                <c:pt idx="3">
                  <c:v>Elk Grove Unified</c:v>
                </c:pt>
                <c:pt idx="4">
                  <c:v>San Juan Unified</c:v>
                </c:pt>
                <c:pt idx="5">
                  <c:v>Natomas Unified</c:v>
                </c:pt>
                <c:pt idx="6">
                  <c:v>Los Angeles Unified</c:v>
                </c:pt>
                <c:pt idx="7">
                  <c:v>Sacramento City Unified School District</c:v>
                </c:pt>
                <c:pt idx="8">
                  <c:v>Fresno Unified</c:v>
                </c:pt>
                <c:pt idx="9">
                  <c:v>Twin Rivers Unified</c:v>
                </c:pt>
                <c:pt idx="10">
                  <c:v>Oakland Unified</c:v>
                </c:pt>
                <c:pt idx="11">
                  <c:v>Sacramento County</c:v>
                </c:pt>
                <c:pt idx="12">
                  <c:v>State of California</c:v>
                </c:pt>
              </c:strCache>
            </c:strRef>
          </c:cat>
          <c:val>
            <c:numRef>
              <c:f>'Math Calculations for Charts'!$N$5:$N$17</c:f>
              <c:numCache>
                <c:formatCode>0%</c:formatCode>
                <c:ptCount val="13"/>
                <c:pt idx="0">
                  <c:v>0.50880000000000003</c:v>
                </c:pt>
                <c:pt idx="1">
                  <c:v>0.50580000000000003</c:v>
                </c:pt>
                <c:pt idx="2">
                  <c:v>0.42730000000000001</c:v>
                </c:pt>
                <c:pt idx="3">
                  <c:v>0.44689999999999996</c:v>
                </c:pt>
                <c:pt idx="4">
                  <c:v>0.3498</c:v>
                </c:pt>
                <c:pt idx="5">
                  <c:v>0.32289999999999996</c:v>
                </c:pt>
                <c:pt idx="6">
                  <c:v>0.31619999999999998</c:v>
                </c:pt>
                <c:pt idx="7">
                  <c:v>0.31979999999999997</c:v>
                </c:pt>
                <c:pt idx="8">
                  <c:v>0.26890000000000003</c:v>
                </c:pt>
                <c:pt idx="9">
                  <c:v>0.26829999999999998</c:v>
                </c:pt>
                <c:pt idx="10">
                  <c:v>0.2681</c:v>
                </c:pt>
                <c:pt idx="11">
                  <c:v>0.3705</c:v>
                </c:pt>
                <c:pt idx="12">
                  <c:v>0.38650000000000001</c:v>
                </c:pt>
              </c:numCache>
            </c:numRef>
          </c:val>
          <c:extLst>
            <c:ext xmlns:c15="http://schemas.microsoft.com/office/drawing/2012/chart" uri="{02D57815-91ED-43cb-92C2-25804820EDAC}">
              <c15:datalabelsRange>
                <c15:f>'Math Calculations for Charts'!$O$5:$O$17</c15:f>
                <c15:dlblRangeCache>
                  <c:ptCount val="13"/>
                  <c:pt idx="0">
                    <c:v>51% (11583/22765)</c:v>
                  </c:pt>
                  <c:pt idx="1">
                    <c:v>51% (13222/26141)</c:v>
                  </c:pt>
                  <c:pt idx="2">
                    <c:v>43% (16148/37791)</c:v>
                  </c:pt>
                  <c:pt idx="3">
                    <c:v>45% (14761/33030)</c:v>
                  </c:pt>
                  <c:pt idx="4">
                    <c:v>35% (8034/22966)</c:v>
                  </c:pt>
                  <c:pt idx="5">
                    <c:v>32% (2140/6627)</c:v>
                  </c:pt>
                  <c:pt idx="6">
                    <c:v>32% (81037/256285)</c:v>
                  </c:pt>
                  <c:pt idx="7">
                    <c:v>32% (7223/22586)</c:v>
                  </c:pt>
                  <c:pt idx="8">
                    <c:v>27% (9757/36286)</c:v>
                  </c:pt>
                  <c:pt idx="9">
                    <c:v>27% (3641/13572)</c:v>
                  </c:pt>
                  <c:pt idx="10">
                    <c:v>27% (4789/17861)</c:v>
                  </c:pt>
                  <c:pt idx="11">
                    <c:v>37% (46746/126169)</c:v>
                  </c:pt>
                  <c:pt idx="12">
                    <c:v>39% (1230882/3184687)</c:v>
                  </c:pt>
                </c15:dlblRangeCache>
              </c15:datalabelsRange>
            </c:ext>
            <c:ext xmlns:c16="http://schemas.microsoft.com/office/drawing/2014/chart" uri="{C3380CC4-5D6E-409C-BE32-E72D297353CC}">
              <c16:uniqueId val="{0000001B-44AA-4910-A5AE-F90B928BD6E7}"/>
            </c:ext>
          </c:extLst>
        </c:ser>
        <c:ser>
          <c:idx val="4"/>
          <c:order val="2"/>
          <c:tx>
            <c:strRef>
              <c:f>Info!$B$12</c:f>
              <c:strCache>
                <c:ptCount val="1"/>
                <c:pt idx="0">
                  <c:v>2018-19</c:v>
                </c:pt>
              </c:strCache>
            </c:strRef>
          </c:tx>
          <c:spPr>
            <a:solidFill>
              <a:schemeClr val="accent1">
                <a:lumMod val="75000"/>
              </a:schemeClr>
            </a:solidFill>
            <a:ln>
              <a:noFill/>
            </a:ln>
            <a:effectLst/>
          </c:spPr>
          <c:invertIfNegative val="0"/>
          <c:dLbls>
            <c:dLbl>
              <c:idx val="0"/>
              <c:tx>
                <c:rich>
                  <a:bodyPr/>
                  <a:lstStyle/>
                  <a:p>
                    <a:fld id="{62076736-076B-4C18-A131-D648F13A0F6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44AA-4910-A5AE-F90B928BD6E7}"/>
                </c:ext>
              </c:extLst>
            </c:dLbl>
            <c:dLbl>
              <c:idx val="1"/>
              <c:tx>
                <c:rich>
                  <a:bodyPr/>
                  <a:lstStyle/>
                  <a:p>
                    <a:fld id="{95C714D0-36D2-4993-BC21-9F2494FA8E8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44AA-4910-A5AE-F90B928BD6E7}"/>
                </c:ext>
              </c:extLst>
            </c:dLbl>
            <c:dLbl>
              <c:idx val="2"/>
              <c:tx>
                <c:rich>
                  <a:bodyPr/>
                  <a:lstStyle/>
                  <a:p>
                    <a:fld id="{AE8B0C24-364A-4BA5-9AB9-0AC8602C883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44AA-4910-A5AE-F90B928BD6E7}"/>
                </c:ext>
              </c:extLst>
            </c:dLbl>
            <c:dLbl>
              <c:idx val="3"/>
              <c:tx>
                <c:rich>
                  <a:bodyPr/>
                  <a:lstStyle/>
                  <a:p>
                    <a:fld id="{55E048D1-BD12-47A5-95E7-645A0E8B2D99}"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44AA-4910-A5AE-F90B928BD6E7}"/>
                </c:ext>
              </c:extLst>
            </c:dLbl>
            <c:dLbl>
              <c:idx val="4"/>
              <c:tx>
                <c:rich>
                  <a:bodyPr/>
                  <a:lstStyle/>
                  <a:p>
                    <a:fld id="{51E63AF1-A8C8-4A26-879B-4E3E23EBFFD1}"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44AA-4910-A5AE-F90B928BD6E7}"/>
                </c:ext>
              </c:extLst>
            </c:dLbl>
            <c:dLbl>
              <c:idx val="5"/>
              <c:tx>
                <c:rich>
                  <a:bodyPr/>
                  <a:lstStyle/>
                  <a:p>
                    <a:fld id="{1770860F-04E4-47C8-863C-18C758CD5E3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44AA-4910-A5AE-F90B928BD6E7}"/>
                </c:ext>
              </c:extLst>
            </c:dLbl>
            <c:dLbl>
              <c:idx val="6"/>
              <c:tx>
                <c:rich>
                  <a:bodyPr/>
                  <a:lstStyle/>
                  <a:p>
                    <a:fld id="{F0DA5CA2-DE84-49E5-8A56-EA183BACD1C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44AA-4910-A5AE-F90B928BD6E7}"/>
                </c:ext>
              </c:extLst>
            </c:dLbl>
            <c:dLbl>
              <c:idx val="7"/>
              <c:tx>
                <c:rich>
                  <a:bodyPr/>
                  <a:lstStyle/>
                  <a:p>
                    <a:fld id="{0D826B81-3431-4175-BB46-8A580F8ED30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44AA-4910-A5AE-F90B928BD6E7}"/>
                </c:ext>
              </c:extLst>
            </c:dLbl>
            <c:dLbl>
              <c:idx val="8"/>
              <c:tx>
                <c:rich>
                  <a:bodyPr/>
                  <a:lstStyle/>
                  <a:p>
                    <a:fld id="{BF4CCEE3-F646-4458-8217-E62A38C7A54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44AA-4910-A5AE-F90B928BD6E7}"/>
                </c:ext>
              </c:extLst>
            </c:dLbl>
            <c:dLbl>
              <c:idx val="9"/>
              <c:tx>
                <c:rich>
                  <a:bodyPr/>
                  <a:lstStyle/>
                  <a:p>
                    <a:fld id="{224B226C-C083-453E-AFB3-0F1BCB033A8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44AA-4910-A5AE-F90B928BD6E7}"/>
                </c:ext>
              </c:extLst>
            </c:dLbl>
            <c:dLbl>
              <c:idx val="10"/>
              <c:tx>
                <c:rich>
                  <a:bodyPr/>
                  <a:lstStyle/>
                  <a:p>
                    <a:fld id="{BB830565-6C28-4708-99E3-7B5CB3B55F0D}"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44AA-4910-A5AE-F90B928BD6E7}"/>
                </c:ext>
              </c:extLst>
            </c:dLbl>
            <c:dLbl>
              <c:idx val="11"/>
              <c:tx>
                <c:rich>
                  <a:bodyPr/>
                  <a:lstStyle/>
                  <a:p>
                    <a:fld id="{5675CA4B-35E9-408A-8AC3-2DED7B1DBD5C}"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44AA-4910-A5AE-F90B928BD6E7}"/>
                </c:ext>
              </c:extLst>
            </c:dLbl>
            <c:dLbl>
              <c:idx val="12"/>
              <c:tx>
                <c:rich>
                  <a:bodyPr/>
                  <a:lstStyle/>
                  <a:p>
                    <a:fld id="{374EF6FE-5B3C-440F-B30A-776DC598C34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44AA-4910-A5AE-F90B928BD6E7}"/>
                </c:ext>
              </c:extLst>
            </c:dLbl>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'Math Calculations for Charts'!$A$5:$A$17</c:f>
              <c:strCache>
                <c:ptCount val="13"/>
                <c:pt idx="0">
                  <c:v>Garden Grove Unified</c:v>
                </c:pt>
                <c:pt idx="1">
                  <c:v>San Francisco Unified</c:v>
                </c:pt>
                <c:pt idx="2">
                  <c:v>Long Beach Unified</c:v>
                </c:pt>
                <c:pt idx="3">
                  <c:v>Elk Grove Unified</c:v>
                </c:pt>
                <c:pt idx="4">
                  <c:v>San Juan Unified</c:v>
                </c:pt>
                <c:pt idx="5">
                  <c:v>Natomas Unified</c:v>
                </c:pt>
                <c:pt idx="6">
                  <c:v>Los Angeles Unified</c:v>
                </c:pt>
                <c:pt idx="7">
                  <c:v>Sacramento City Unified School District</c:v>
                </c:pt>
                <c:pt idx="8">
                  <c:v>Fresno Unified</c:v>
                </c:pt>
                <c:pt idx="9">
                  <c:v>Twin Rivers Unified</c:v>
                </c:pt>
                <c:pt idx="10">
                  <c:v>Oakland Unified</c:v>
                </c:pt>
                <c:pt idx="11">
                  <c:v>Sacramento County</c:v>
                </c:pt>
                <c:pt idx="12">
                  <c:v>State of California</c:v>
                </c:pt>
              </c:strCache>
            </c:strRef>
          </c:cat>
          <c:val>
            <c:numRef>
              <c:f>'Math Calculations for Charts'!$R$5:$R$17</c:f>
              <c:numCache>
                <c:formatCode>0%</c:formatCode>
                <c:ptCount val="13"/>
                <c:pt idx="0">
                  <c:v>0.52190000000000003</c:v>
                </c:pt>
                <c:pt idx="1">
                  <c:v>0.50560000000000005</c:v>
                </c:pt>
                <c:pt idx="2">
                  <c:v>0.45650000000000002</c:v>
                </c:pt>
                <c:pt idx="3">
                  <c:v>0.45089999999999997</c:v>
                </c:pt>
                <c:pt idx="4">
                  <c:v>0.37160000000000004</c:v>
                </c:pt>
                <c:pt idx="5">
                  <c:v>0.34870000000000001</c:v>
                </c:pt>
                <c:pt idx="6">
                  <c:v>0.3347</c:v>
                </c:pt>
                <c:pt idx="7">
                  <c:v>0.32530000000000003</c:v>
                </c:pt>
                <c:pt idx="8">
                  <c:v>0.29849999999999999</c:v>
                </c:pt>
                <c:pt idx="9">
                  <c:v>0.28810000000000002</c:v>
                </c:pt>
                <c:pt idx="10">
                  <c:v>0.27</c:v>
                </c:pt>
                <c:pt idx="11">
                  <c:v>0.37880000000000003</c:v>
                </c:pt>
                <c:pt idx="12">
                  <c:v>0.39729999999999999</c:v>
                </c:pt>
              </c:numCache>
            </c:numRef>
          </c:val>
          <c:extLst>
            <c:ext xmlns:c15="http://schemas.microsoft.com/office/drawing/2012/chart" uri="{02D57815-91ED-43cb-92C2-25804820EDAC}">
              <c15:datalabelsRange>
                <c15:f>'Math Calculations for Charts'!$S$5:$S$17</c15:f>
                <c15:dlblRangeCache>
                  <c:ptCount val="13"/>
                  <c:pt idx="0">
                    <c:v>52% (11679/22377)</c:v>
                  </c:pt>
                  <c:pt idx="1">
                    <c:v>51% (13102/25913)</c:v>
                  </c:pt>
                  <c:pt idx="2">
                    <c:v>46% (16864/36941)</c:v>
                  </c:pt>
                  <c:pt idx="3">
                    <c:v>45% (14935/33122)</c:v>
                  </c:pt>
                  <c:pt idx="4">
                    <c:v>37% (7652/20592)</c:v>
                  </c:pt>
                  <c:pt idx="5">
                    <c:v>35% (2403/6892)</c:v>
                  </c:pt>
                  <c:pt idx="6">
                    <c:v>33% (83596/249763)</c:v>
                  </c:pt>
                  <c:pt idx="7">
                    <c:v>33% (7278/22372)</c:v>
                  </c:pt>
                  <c:pt idx="8">
                    <c:v>30% (10909/36545)</c:v>
                  </c:pt>
                  <c:pt idx="9">
                    <c:v>29% (3843/13339)</c:v>
                  </c:pt>
                  <c:pt idx="10">
                    <c:v>27% (4745/17575)</c:v>
                  </c:pt>
                  <c:pt idx="11">
                    <c:v>38% (47798/126182)</c:v>
                  </c:pt>
                  <c:pt idx="12">
                    <c:v>40% (1259827/3170971)</c:v>
                  </c:pt>
                </c15:dlblRangeCache>
              </c15:datalabelsRange>
            </c:ext>
            <c:ext xmlns:c16="http://schemas.microsoft.com/office/drawing/2014/chart" uri="{C3380CC4-5D6E-409C-BE32-E72D297353CC}">
              <c16:uniqueId val="{00000029-44AA-4910-A5AE-F90B928BD6E7}"/>
            </c:ext>
          </c:extLst>
        </c:ser>
        <c:dLbls>
          <c:showLegendKey val="0"/>
          <c:showVal val="0"/>
          <c:showCatName val="0"/>
          <c:showSerName val="0"/>
          <c:showPercent val="0"/>
          <c:showBubbleSize val="0"/>
        </c:dLbls>
        <c:gapWidth val="75"/>
        <c:overlap val="-10"/>
        <c:axId val="453553032"/>
        <c:axId val="454606752"/>
      </c:barChart>
      <c:catAx>
        <c:axId val="453553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4606752"/>
        <c:crosses val="autoZero"/>
        <c:auto val="1"/>
        <c:lblAlgn val="ctr"/>
        <c:lblOffset val="100"/>
        <c:noMultiLvlLbl val="0"/>
      </c:catAx>
      <c:valAx>
        <c:axId val="454606752"/>
        <c:scaling>
          <c:orientation val="minMax"/>
          <c:max val="0.70000000000000007"/>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553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2400" b="0" i="0" u="none" strike="noStrike" baseline="0" dirty="0" smtClean="0">
                <a:effectLst/>
              </a:rPr>
              <a:t>SBAC ELA</a:t>
            </a:r>
            <a:endParaRPr lang="en-US" sz="2400" b="0" i="0" u="none" strike="noStrike" baseline="0" dirty="0">
              <a:effectLst/>
            </a:endParaRPr>
          </a:p>
        </c:rich>
      </c:tx>
      <c:layout>
        <c:manualLayout>
          <c:xMode val="edge"/>
          <c:yMode val="edge"/>
          <c:x val="0.44691300589541949"/>
          <c:y val="4.6106555517193932E-3"/>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3119213317366107E-2"/>
          <c:y val="3.9307360402879875E-2"/>
          <c:w val="0.95054131262328578"/>
          <c:h val="0.70974362213826225"/>
        </c:manualLayout>
      </c:layout>
      <c:barChart>
        <c:barDir val="col"/>
        <c:grouping val="clustered"/>
        <c:varyColors val="0"/>
        <c:ser>
          <c:idx val="2"/>
          <c:order val="0"/>
          <c:tx>
            <c:strRef>
              <c:f>'[081 SBAC Results 5-Year Analysis Data Entry and Charts 20191028v2.xlsx]Info'!$B$14</c:f>
              <c:strCache>
                <c:ptCount val="1"/>
                <c:pt idx="0">
                  <c:v>2016-17</c:v>
                </c:pt>
              </c:strCache>
            </c:strRef>
          </c:tx>
          <c:spPr>
            <a:solidFill>
              <a:schemeClr val="accent6">
                <a:lumMod val="60000"/>
                <a:lumOff val="40000"/>
              </a:schemeClr>
            </a:solidFill>
            <a:ln>
              <a:noFill/>
            </a:ln>
            <a:effectLst/>
          </c:spPr>
          <c:invertIfNegative val="0"/>
          <c:dLbls>
            <c:dLbl>
              <c:idx val="0"/>
              <c:tx>
                <c:rich>
                  <a:bodyPr/>
                  <a:lstStyle/>
                  <a:p>
                    <a:fld id="{62908AAB-98D7-43D1-9CC2-7AFA5A0C5711}"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BA65-4D85-B64F-0F2A75F447B0}"/>
                </c:ext>
              </c:extLst>
            </c:dLbl>
            <c:dLbl>
              <c:idx val="1"/>
              <c:tx>
                <c:rich>
                  <a:bodyPr/>
                  <a:lstStyle/>
                  <a:p>
                    <a:fld id="{78976463-E18C-4772-836C-60881BB8130C}"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BA65-4D85-B64F-0F2A75F447B0}"/>
                </c:ext>
              </c:extLst>
            </c:dLbl>
            <c:dLbl>
              <c:idx val="2"/>
              <c:tx>
                <c:rich>
                  <a:bodyPr/>
                  <a:lstStyle/>
                  <a:p>
                    <a:fld id="{466D7E7D-EB71-4A21-960B-BFFE33E01666}"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BA65-4D85-B64F-0F2A75F447B0}"/>
                </c:ext>
              </c:extLst>
            </c:dLbl>
            <c:dLbl>
              <c:idx val="3"/>
              <c:tx>
                <c:rich>
                  <a:bodyPr/>
                  <a:lstStyle/>
                  <a:p>
                    <a:fld id="{B9F2A7C4-196F-427F-ADAB-0971DDE6681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BA65-4D85-B64F-0F2A75F447B0}"/>
                </c:ext>
              </c:extLst>
            </c:dLbl>
            <c:dLbl>
              <c:idx val="4"/>
              <c:tx>
                <c:rich>
                  <a:bodyPr/>
                  <a:lstStyle/>
                  <a:p>
                    <a:fld id="{D315129A-8A6F-4C15-B19F-B911937A2A5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BA65-4D85-B64F-0F2A75F447B0}"/>
                </c:ext>
              </c:extLst>
            </c:dLbl>
            <c:dLbl>
              <c:idx val="5"/>
              <c:tx>
                <c:rich>
                  <a:bodyPr/>
                  <a:lstStyle/>
                  <a:p>
                    <a:fld id="{79FF78DB-D326-42C4-A1A1-88ABFC8CA411}"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BA65-4D85-B64F-0F2A75F447B0}"/>
                </c:ext>
              </c:extLst>
            </c:dLbl>
            <c:dLbl>
              <c:idx val="6"/>
              <c:tx>
                <c:rich>
                  <a:bodyPr/>
                  <a:lstStyle/>
                  <a:p>
                    <a:fld id="{29ABCB58-D1EE-4E1F-A90F-82AC31B7227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BA65-4D85-B64F-0F2A75F447B0}"/>
                </c:ext>
              </c:extLst>
            </c:dLbl>
            <c:dLbl>
              <c:idx val="7"/>
              <c:tx>
                <c:rich>
                  <a:bodyPr/>
                  <a:lstStyle/>
                  <a:p>
                    <a:fld id="{128DFFE4-A08E-44FB-B928-F94D4C46E0B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BA65-4D85-B64F-0F2A75F447B0}"/>
                </c:ext>
              </c:extLst>
            </c:dLbl>
            <c:dLbl>
              <c:idx val="8"/>
              <c:tx>
                <c:rich>
                  <a:bodyPr/>
                  <a:lstStyle/>
                  <a:p>
                    <a:fld id="{51F8F134-C1AC-418C-ACA8-DEB6055F4A11}"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BA65-4D85-B64F-0F2A75F447B0}"/>
                </c:ext>
              </c:extLst>
            </c:dLbl>
            <c:dLbl>
              <c:idx val="9"/>
              <c:tx>
                <c:rich>
                  <a:bodyPr/>
                  <a:lstStyle/>
                  <a:p>
                    <a:fld id="{0BB63E68-E051-4517-AF3A-A2085EE510F9}"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BA65-4D85-B64F-0F2A75F447B0}"/>
                </c:ext>
              </c:extLst>
            </c:dLbl>
            <c:dLbl>
              <c:idx val="10"/>
              <c:tx>
                <c:rich>
                  <a:bodyPr/>
                  <a:lstStyle/>
                  <a:p>
                    <a:fld id="{24A77884-A88A-49AF-9A0A-20AA70CE19F3}"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BA65-4D85-B64F-0F2A75F447B0}"/>
                </c:ext>
              </c:extLst>
            </c:dLbl>
            <c:dLbl>
              <c:idx val="11"/>
              <c:tx>
                <c:rich>
                  <a:bodyPr/>
                  <a:lstStyle/>
                  <a:p>
                    <a:fld id="{9B4B845A-95D2-420F-B2C0-785ACB7F1E7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BA65-4D85-B64F-0F2A75F447B0}"/>
                </c:ext>
              </c:extLst>
            </c:dLbl>
            <c:dLbl>
              <c:idx val="12"/>
              <c:tx>
                <c:rich>
                  <a:bodyPr/>
                  <a:lstStyle/>
                  <a:p>
                    <a:fld id="{3D0F8F7C-0E17-4123-8F8C-852257CE81E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BA65-4D85-B64F-0F2A75F447B0}"/>
                </c:ext>
              </c:extLst>
            </c:dLbl>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Charts'!$A$5:$A$17</c:f>
              <c:strCache>
                <c:ptCount val="13"/>
                <c:pt idx="0">
                  <c:v>Garden Grove Unified</c:v>
                </c:pt>
                <c:pt idx="1">
                  <c:v>San Francisco Unified</c:v>
                </c:pt>
                <c:pt idx="2">
                  <c:v>Elk Grove Unified</c:v>
                </c:pt>
                <c:pt idx="3">
                  <c:v>Long Beach Unified</c:v>
                </c:pt>
                <c:pt idx="4">
                  <c:v>Natomas Unified</c:v>
                </c:pt>
                <c:pt idx="5">
                  <c:v>San Juan Unified</c:v>
                </c:pt>
                <c:pt idx="6">
                  <c:v>Los Angeles Unified</c:v>
                </c:pt>
                <c:pt idx="7">
                  <c:v>Sacramento City Unified School District</c:v>
                </c:pt>
                <c:pt idx="8">
                  <c:v>Fresno Unified</c:v>
                </c:pt>
                <c:pt idx="9">
                  <c:v>Twin Rivers Unified</c:v>
                </c:pt>
                <c:pt idx="10">
                  <c:v>Oakland Unified</c:v>
                </c:pt>
                <c:pt idx="11">
                  <c:v>Sacramento County</c:v>
                </c:pt>
                <c:pt idx="12">
                  <c:v>State of California</c:v>
                </c:pt>
              </c:strCache>
            </c:strRef>
          </c:cat>
          <c:val>
            <c:numRef>
              <c:f>'[081 SBAC Results 5-Year Analysis Data Entry and Charts 20191028v2.xlsx]ELA Calculations for Charts'!$J$5:$J$17</c:f>
              <c:numCache>
                <c:formatCode>0%</c:formatCode>
                <c:ptCount val="13"/>
                <c:pt idx="0">
                  <c:v>0.57440000000000002</c:v>
                </c:pt>
                <c:pt idx="1">
                  <c:v>0.54590000000000005</c:v>
                </c:pt>
                <c:pt idx="2">
                  <c:v>0.54039999999999999</c:v>
                </c:pt>
                <c:pt idx="3">
                  <c:v>0.48199999999999998</c:v>
                </c:pt>
                <c:pt idx="4">
                  <c:v>0.4299</c:v>
                </c:pt>
                <c:pt idx="5">
                  <c:v>0.44369999999999998</c:v>
                </c:pt>
                <c:pt idx="6">
                  <c:v>0.39549999999999996</c:v>
                </c:pt>
                <c:pt idx="7">
                  <c:v>0.39410000000000001</c:v>
                </c:pt>
                <c:pt idx="8">
                  <c:v>0.33640000000000003</c:v>
                </c:pt>
                <c:pt idx="9">
                  <c:v>0.30930000000000002</c:v>
                </c:pt>
                <c:pt idx="10">
                  <c:v>0.31859999999999999</c:v>
                </c:pt>
                <c:pt idx="11">
                  <c:v>0.45479999999999998</c:v>
                </c:pt>
                <c:pt idx="12">
                  <c:v>0.48559999999999998</c:v>
                </c:pt>
              </c:numCache>
            </c:numRef>
          </c:val>
          <c:extLst>
            <c:ext xmlns:c15="http://schemas.microsoft.com/office/drawing/2012/chart" uri="{02D57815-91ED-43cb-92C2-25804820EDAC}">
              <c15:datalabelsRange>
                <c15:f>'[081 SBAC Results 5-Year Analysis Data Entry and Charts 20191028v2.xlsx]ELA Calculations for Charts'!$K$5:$K$17</c15:f>
                <c15:dlblRangeCache>
                  <c:ptCount val="13"/>
                  <c:pt idx="0">
                    <c:v>57% (13529/23553)</c:v>
                  </c:pt>
                  <c:pt idx="1">
                    <c:v>55% (14329/26249)</c:v>
                  </c:pt>
                  <c:pt idx="2">
                    <c:v>54% (17996/33302)</c:v>
                  </c:pt>
                  <c:pt idx="3">
                    <c:v>48% (18679/38753)</c:v>
                  </c:pt>
                  <c:pt idx="4">
                    <c:v>43% (3261/7585)</c:v>
                  </c:pt>
                  <c:pt idx="5">
                    <c:v>44% (10112/22791)</c:v>
                  </c:pt>
                  <c:pt idx="6">
                    <c:v>40% (10304/26052)</c:v>
                  </c:pt>
                  <c:pt idx="7">
                    <c:v>39% (8919/22631)</c:v>
                  </c:pt>
                  <c:pt idx="8">
                    <c:v>34% (12238/36378)</c:v>
                  </c:pt>
                  <c:pt idx="9">
                    <c:v>31% (4190/13546)</c:v>
                  </c:pt>
                  <c:pt idx="10">
                    <c:v>32% (5622/17647)</c:v>
                  </c:pt>
                  <c:pt idx="11">
                    <c:v>45% (57438/126292)</c:v>
                  </c:pt>
                  <c:pt idx="12">
                    <c:v>49% (1557104/3206556)</c:v>
                  </c:pt>
                </c15:dlblRangeCache>
              </c15:datalabelsRange>
            </c:ext>
            <c:ext xmlns:c16="http://schemas.microsoft.com/office/drawing/2014/chart" uri="{C3380CC4-5D6E-409C-BE32-E72D297353CC}">
              <c16:uniqueId val="{00000029-BA65-4D85-B64F-0F2A75F447B0}"/>
            </c:ext>
          </c:extLst>
        </c:ser>
        <c:ser>
          <c:idx val="3"/>
          <c:order val="1"/>
          <c:tx>
            <c:strRef>
              <c:f>'[081 SBAC Results 5-Year Analysis Data Entry and Charts 20191028v2.xlsx]Info'!$B$13</c:f>
              <c:strCache>
                <c:ptCount val="1"/>
                <c:pt idx="0">
                  <c:v>2017-18</c:v>
                </c:pt>
              </c:strCache>
            </c:strRef>
          </c:tx>
          <c:spPr>
            <a:solidFill>
              <a:schemeClr val="accent6"/>
            </a:solidFill>
            <a:ln>
              <a:noFill/>
            </a:ln>
            <a:effectLst/>
          </c:spPr>
          <c:invertIfNegative val="0"/>
          <c:dLbls>
            <c:dLbl>
              <c:idx val="0"/>
              <c:tx>
                <c:rich>
                  <a:bodyPr/>
                  <a:lstStyle/>
                  <a:p>
                    <a:fld id="{A5205BCE-1705-4612-8F7C-765ABAFD15E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A-BA65-4D85-B64F-0F2A75F447B0}"/>
                </c:ext>
              </c:extLst>
            </c:dLbl>
            <c:dLbl>
              <c:idx val="1"/>
              <c:tx>
                <c:rich>
                  <a:bodyPr/>
                  <a:lstStyle/>
                  <a:p>
                    <a:fld id="{5356FD8A-BABE-4D6B-9A1E-1D005FC5587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BA65-4D85-B64F-0F2A75F447B0}"/>
                </c:ext>
              </c:extLst>
            </c:dLbl>
            <c:dLbl>
              <c:idx val="2"/>
              <c:tx>
                <c:rich>
                  <a:bodyPr/>
                  <a:lstStyle/>
                  <a:p>
                    <a:fld id="{9F6A2733-8E54-425E-B37F-72D39E294CD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BA65-4D85-B64F-0F2A75F447B0}"/>
                </c:ext>
              </c:extLst>
            </c:dLbl>
            <c:dLbl>
              <c:idx val="3"/>
              <c:tx>
                <c:rich>
                  <a:bodyPr/>
                  <a:lstStyle/>
                  <a:p>
                    <a:fld id="{49688ED6-8E12-439B-9DC2-791398F0D18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D-BA65-4D85-B64F-0F2A75F447B0}"/>
                </c:ext>
              </c:extLst>
            </c:dLbl>
            <c:dLbl>
              <c:idx val="4"/>
              <c:tx>
                <c:rich>
                  <a:bodyPr/>
                  <a:lstStyle/>
                  <a:p>
                    <a:fld id="{063FA5A8-4449-4BF6-A8E3-A4A8D2547AC5}"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E-BA65-4D85-B64F-0F2A75F447B0}"/>
                </c:ext>
              </c:extLst>
            </c:dLbl>
            <c:dLbl>
              <c:idx val="5"/>
              <c:tx>
                <c:rich>
                  <a:bodyPr/>
                  <a:lstStyle/>
                  <a:p>
                    <a:fld id="{53A44912-C19D-4172-921C-82E217EEF0B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F-BA65-4D85-B64F-0F2A75F447B0}"/>
                </c:ext>
              </c:extLst>
            </c:dLbl>
            <c:dLbl>
              <c:idx val="6"/>
              <c:tx>
                <c:rich>
                  <a:bodyPr/>
                  <a:lstStyle/>
                  <a:p>
                    <a:fld id="{6EAD68A5-D487-45E1-AE9F-053D872022A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0-BA65-4D85-B64F-0F2A75F447B0}"/>
                </c:ext>
              </c:extLst>
            </c:dLbl>
            <c:dLbl>
              <c:idx val="7"/>
              <c:tx>
                <c:rich>
                  <a:bodyPr/>
                  <a:lstStyle/>
                  <a:p>
                    <a:fld id="{5A6C016E-9379-422E-A6BC-99FAAAF61C2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1-BA65-4D85-B64F-0F2A75F447B0}"/>
                </c:ext>
              </c:extLst>
            </c:dLbl>
            <c:dLbl>
              <c:idx val="8"/>
              <c:tx>
                <c:rich>
                  <a:bodyPr/>
                  <a:lstStyle/>
                  <a:p>
                    <a:fld id="{6F55599E-A4C0-4752-89BB-921B9CD8A6F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2-BA65-4D85-B64F-0F2A75F447B0}"/>
                </c:ext>
              </c:extLst>
            </c:dLbl>
            <c:dLbl>
              <c:idx val="9"/>
              <c:tx>
                <c:rich>
                  <a:bodyPr/>
                  <a:lstStyle/>
                  <a:p>
                    <a:fld id="{130A099F-380F-4ACB-A62A-CED274B7FD4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3-BA65-4D85-B64F-0F2A75F447B0}"/>
                </c:ext>
              </c:extLst>
            </c:dLbl>
            <c:dLbl>
              <c:idx val="10"/>
              <c:tx>
                <c:rich>
                  <a:bodyPr/>
                  <a:lstStyle/>
                  <a:p>
                    <a:fld id="{6DE5A56B-7061-4679-A874-CB461DC8900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4-BA65-4D85-B64F-0F2A75F447B0}"/>
                </c:ext>
              </c:extLst>
            </c:dLbl>
            <c:dLbl>
              <c:idx val="11"/>
              <c:tx>
                <c:rich>
                  <a:bodyPr/>
                  <a:lstStyle/>
                  <a:p>
                    <a:fld id="{BB26B925-8F02-4307-8CFC-3FBAE79DB8F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5-BA65-4D85-B64F-0F2A75F447B0}"/>
                </c:ext>
              </c:extLst>
            </c:dLbl>
            <c:dLbl>
              <c:idx val="12"/>
              <c:tx>
                <c:rich>
                  <a:bodyPr/>
                  <a:lstStyle/>
                  <a:p>
                    <a:fld id="{60FC15E4-49B6-4ECE-8DB8-A7F70DCD7626}"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6-BA65-4D85-B64F-0F2A75F447B0}"/>
                </c:ext>
              </c:extLst>
            </c:dLbl>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Charts'!$A$5:$A$17</c:f>
              <c:strCache>
                <c:ptCount val="13"/>
                <c:pt idx="0">
                  <c:v>Garden Grove Unified</c:v>
                </c:pt>
                <c:pt idx="1">
                  <c:v>San Francisco Unified</c:v>
                </c:pt>
                <c:pt idx="2">
                  <c:v>Elk Grove Unified</c:v>
                </c:pt>
                <c:pt idx="3">
                  <c:v>Long Beach Unified</c:v>
                </c:pt>
                <c:pt idx="4">
                  <c:v>Natomas Unified</c:v>
                </c:pt>
                <c:pt idx="5">
                  <c:v>San Juan Unified</c:v>
                </c:pt>
                <c:pt idx="6">
                  <c:v>Los Angeles Unified</c:v>
                </c:pt>
                <c:pt idx="7">
                  <c:v>Sacramento City Unified School District</c:v>
                </c:pt>
                <c:pt idx="8">
                  <c:v>Fresno Unified</c:v>
                </c:pt>
                <c:pt idx="9">
                  <c:v>Twin Rivers Unified</c:v>
                </c:pt>
                <c:pt idx="10">
                  <c:v>Oakland Unified</c:v>
                </c:pt>
                <c:pt idx="11">
                  <c:v>Sacramento County</c:v>
                </c:pt>
                <c:pt idx="12">
                  <c:v>State of California</c:v>
                </c:pt>
              </c:strCache>
            </c:strRef>
          </c:cat>
          <c:val>
            <c:numRef>
              <c:f>'[081 SBAC Results 5-Year Analysis Data Entry and Charts 20191028v2.xlsx]ELA Calculations for Charts'!$N$5:$N$17</c:f>
              <c:numCache>
                <c:formatCode>0%</c:formatCode>
                <c:ptCount val="13"/>
                <c:pt idx="0">
                  <c:v>0.59989999999999999</c:v>
                </c:pt>
                <c:pt idx="1">
                  <c:v>0.55269999999999997</c:v>
                </c:pt>
                <c:pt idx="2">
                  <c:v>0.55149999999999999</c:v>
                </c:pt>
                <c:pt idx="3">
                  <c:v>0.51139999999999997</c:v>
                </c:pt>
                <c:pt idx="4">
                  <c:v>0.44140000000000001</c:v>
                </c:pt>
                <c:pt idx="5">
                  <c:v>0.45660000000000001</c:v>
                </c:pt>
                <c:pt idx="6">
                  <c:v>0.42309999999999998</c:v>
                </c:pt>
                <c:pt idx="7">
                  <c:v>0.40029999999999999</c:v>
                </c:pt>
                <c:pt idx="8">
                  <c:v>0.36759999999999998</c:v>
                </c:pt>
                <c:pt idx="9">
                  <c:v>0.35050000000000003</c:v>
                </c:pt>
                <c:pt idx="10">
                  <c:v>0.33119999999999999</c:v>
                </c:pt>
                <c:pt idx="11">
                  <c:v>0.4708</c:v>
                </c:pt>
                <c:pt idx="12">
                  <c:v>0.49880000000000002</c:v>
                </c:pt>
              </c:numCache>
            </c:numRef>
          </c:val>
          <c:extLst>
            <c:ext xmlns:c15="http://schemas.microsoft.com/office/drawing/2012/chart" uri="{02D57815-91ED-43cb-92C2-25804820EDAC}">
              <c15:datalabelsRange>
                <c15:f>'[081 SBAC Results 5-Year Analysis Data Entry and Charts 20191028v2.xlsx]ELA Calculations for Charts'!$O$5:$O$17</c15:f>
                <c15:dlblRangeCache>
                  <c:ptCount val="13"/>
                  <c:pt idx="0">
                    <c:v>60% (13557/22598)</c:v>
                  </c:pt>
                  <c:pt idx="1">
                    <c:v>55% (14381/26019)</c:v>
                  </c:pt>
                  <c:pt idx="2">
                    <c:v>55% (18153/32916)</c:v>
                  </c:pt>
                  <c:pt idx="3">
                    <c:v>51% (19309/37758)</c:v>
                  </c:pt>
                  <c:pt idx="4">
                    <c:v>44% (2925/6626)</c:v>
                  </c:pt>
                  <c:pt idx="5">
                    <c:v>46% (10363/22697)</c:v>
                  </c:pt>
                  <c:pt idx="6">
                    <c:v>42% (108009/255279)</c:v>
                  </c:pt>
                  <c:pt idx="7">
                    <c:v>40% (9022/22538)</c:v>
                  </c:pt>
                  <c:pt idx="8">
                    <c:v>37% (13375/36384)</c:v>
                  </c:pt>
                  <c:pt idx="9">
                    <c:v>35% (4720/13467)</c:v>
                  </c:pt>
                  <c:pt idx="10">
                    <c:v>33% (5868/17718)</c:v>
                  </c:pt>
                  <c:pt idx="11">
                    <c:v>47% (59110/125552)</c:v>
                  </c:pt>
                  <c:pt idx="12">
                    <c:v>50% (1584889/3177403)</c:v>
                  </c:pt>
                </c15:dlblRangeCache>
              </c15:datalabelsRange>
            </c:ext>
            <c:ext xmlns:c16="http://schemas.microsoft.com/office/drawing/2014/chart" uri="{C3380CC4-5D6E-409C-BE32-E72D297353CC}">
              <c16:uniqueId val="{00000037-BA65-4D85-B64F-0F2A75F447B0}"/>
            </c:ext>
          </c:extLst>
        </c:ser>
        <c:ser>
          <c:idx val="4"/>
          <c:order val="2"/>
          <c:tx>
            <c:strRef>
              <c:f>'[081 SBAC Results 5-Year Analysis Data Entry and Charts 20191028v2.xlsx]Info'!$B$12</c:f>
              <c:strCache>
                <c:ptCount val="1"/>
                <c:pt idx="0">
                  <c:v>2018-19</c:v>
                </c:pt>
              </c:strCache>
            </c:strRef>
          </c:tx>
          <c:spPr>
            <a:solidFill>
              <a:schemeClr val="accent6">
                <a:lumMod val="75000"/>
              </a:schemeClr>
            </a:solidFill>
            <a:ln>
              <a:noFill/>
            </a:ln>
            <a:effectLst/>
          </c:spPr>
          <c:invertIfNegative val="0"/>
          <c:dLbls>
            <c:dLbl>
              <c:idx val="0"/>
              <c:tx>
                <c:rich>
                  <a:bodyPr/>
                  <a:lstStyle/>
                  <a:p>
                    <a:fld id="{F384DCDE-41E2-4F64-9640-F7E6DA481B6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8-BA65-4D85-B64F-0F2A75F447B0}"/>
                </c:ext>
              </c:extLst>
            </c:dLbl>
            <c:dLbl>
              <c:idx val="1"/>
              <c:tx>
                <c:rich>
                  <a:bodyPr/>
                  <a:lstStyle/>
                  <a:p>
                    <a:fld id="{42583635-86F1-44CF-9D03-587A25FF8E6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9-BA65-4D85-B64F-0F2A75F447B0}"/>
                </c:ext>
              </c:extLst>
            </c:dLbl>
            <c:dLbl>
              <c:idx val="2"/>
              <c:tx>
                <c:rich>
                  <a:bodyPr/>
                  <a:lstStyle/>
                  <a:p>
                    <a:fld id="{F0C24C2E-A542-4CA4-9178-9EC9D9DAF71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A-BA65-4D85-B64F-0F2A75F447B0}"/>
                </c:ext>
              </c:extLst>
            </c:dLbl>
            <c:dLbl>
              <c:idx val="3"/>
              <c:tx>
                <c:rich>
                  <a:bodyPr/>
                  <a:lstStyle/>
                  <a:p>
                    <a:fld id="{32E2A917-FBB8-4A74-ADDD-983938B8F50D}"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B-BA65-4D85-B64F-0F2A75F447B0}"/>
                </c:ext>
              </c:extLst>
            </c:dLbl>
            <c:dLbl>
              <c:idx val="4"/>
              <c:tx>
                <c:rich>
                  <a:bodyPr/>
                  <a:lstStyle/>
                  <a:p>
                    <a:fld id="{721C917C-E83A-4336-A25D-B60EF1EADA6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C-BA65-4D85-B64F-0F2A75F447B0}"/>
                </c:ext>
              </c:extLst>
            </c:dLbl>
            <c:dLbl>
              <c:idx val="5"/>
              <c:tx>
                <c:rich>
                  <a:bodyPr/>
                  <a:lstStyle/>
                  <a:p>
                    <a:fld id="{2A1E91B9-84E9-4814-A994-C7D01664D7E3}"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D-BA65-4D85-B64F-0F2A75F447B0}"/>
                </c:ext>
              </c:extLst>
            </c:dLbl>
            <c:dLbl>
              <c:idx val="6"/>
              <c:tx>
                <c:rich>
                  <a:bodyPr/>
                  <a:lstStyle/>
                  <a:p>
                    <a:fld id="{077B628B-C33C-4635-8AD2-D2F1A406C89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E-BA65-4D85-B64F-0F2A75F447B0}"/>
                </c:ext>
              </c:extLst>
            </c:dLbl>
            <c:dLbl>
              <c:idx val="7"/>
              <c:tx>
                <c:rich>
                  <a:bodyPr/>
                  <a:lstStyle/>
                  <a:p>
                    <a:fld id="{5A437024-C47C-4072-86CF-7B3D9DE28D92}"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F-BA65-4D85-B64F-0F2A75F447B0}"/>
                </c:ext>
              </c:extLst>
            </c:dLbl>
            <c:dLbl>
              <c:idx val="8"/>
              <c:tx>
                <c:rich>
                  <a:bodyPr/>
                  <a:lstStyle/>
                  <a:p>
                    <a:fld id="{2D5662FF-EAB3-4095-BEC0-DB8400BF2F7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0-BA65-4D85-B64F-0F2A75F447B0}"/>
                </c:ext>
              </c:extLst>
            </c:dLbl>
            <c:dLbl>
              <c:idx val="9"/>
              <c:tx>
                <c:rich>
                  <a:bodyPr/>
                  <a:lstStyle/>
                  <a:p>
                    <a:fld id="{6BD0B333-7D87-49AE-B575-0659F80EDF3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1-BA65-4D85-B64F-0F2A75F447B0}"/>
                </c:ext>
              </c:extLst>
            </c:dLbl>
            <c:dLbl>
              <c:idx val="10"/>
              <c:tx>
                <c:rich>
                  <a:bodyPr/>
                  <a:lstStyle/>
                  <a:p>
                    <a:fld id="{551EAD33-E5FE-4B56-A0C6-27F8CDADC7E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2-BA65-4D85-B64F-0F2A75F447B0}"/>
                </c:ext>
              </c:extLst>
            </c:dLbl>
            <c:dLbl>
              <c:idx val="11"/>
              <c:tx>
                <c:rich>
                  <a:bodyPr/>
                  <a:lstStyle/>
                  <a:p>
                    <a:fld id="{56DBA3C6-3F98-4CAE-B9DE-5F1DB21460B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3-BA65-4D85-B64F-0F2A75F447B0}"/>
                </c:ext>
              </c:extLst>
            </c:dLbl>
            <c:dLbl>
              <c:idx val="12"/>
              <c:tx>
                <c:rich>
                  <a:bodyPr/>
                  <a:lstStyle/>
                  <a:p>
                    <a:fld id="{CC5E87DB-8ADC-412A-A691-AC0CA5BFE5B9}"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44-BA65-4D85-B64F-0F2A75F447B0}"/>
                </c:ext>
              </c:extLst>
            </c:dLbl>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Charts'!$A$5:$A$17</c:f>
              <c:strCache>
                <c:ptCount val="13"/>
                <c:pt idx="0">
                  <c:v>Garden Grove Unified</c:v>
                </c:pt>
                <c:pt idx="1">
                  <c:v>San Francisco Unified</c:v>
                </c:pt>
                <c:pt idx="2">
                  <c:v>Elk Grove Unified</c:v>
                </c:pt>
                <c:pt idx="3">
                  <c:v>Long Beach Unified</c:v>
                </c:pt>
                <c:pt idx="4">
                  <c:v>Natomas Unified</c:v>
                </c:pt>
                <c:pt idx="5">
                  <c:v>San Juan Unified</c:v>
                </c:pt>
                <c:pt idx="6">
                  <c:v>Los Angeles Unified</c:v>
                </c:pt>
                <c:pt idx="7">
                  <c:v>Sacramento City Unified School District</c:v>
                </c:pt>
                <c:pt idx="8">
                  <c:v>Fresno Unified</c:v>
                </c:pt>
                <c:pt idx="9">
                  <c:v>Twin Rivers Unified</c:v>
                </c:pt>
                <c:pt idx="10">
                  <c:v>Oakland Unified</c:v>
                </c:pt>
                <c:pt idx="11">
                  <c:v>Sacramento County</c:v>
                </c:pt>
                <c:pt idx="12">
                  <c:v>State of California</c:v>
                </c:pt>
              </c:strCache>
            </c:strRef>
          </c:cat>
          <c:val>
            <c:numRef>
              <c:f>'[081 SBAC Results 5-Year Analysis Data Entry and Charts 20191028v2.xlsx]ELA Calculations for Charts'!$R$5:$R$17</c:f>
              <c:numCache>
                <c:formatCode>0%</c:formatCode>
                <c:ptCount val="13"/>
                <c:pt idx="0">
                  <c:v>0.6099</c:v>
                </c:pt>
                <c:pt idx="1">
                  <c:v>0.56279999999999997</c:v>
                </c:pt>
                <c:pt idx="2">
                  <c:v>0.5575</c:v>
                </c:pt>
                <c:pt idx="3">
                  <c:v>0.53910000000000002</c:v>
                </c:pt>
                <c:pt idx="4">
                  <c:v>0.47120000000000001</c:v>
                </c:pt>
                <c:pt idx="5">
                  <c:v>0.4637</c:v>
                </c:pt>
                <c:pt idx="6">
                  <c:v>0.439</c:v>
                </c:pt>
                <c:pt idx="7">
                  <c:v>0.4264</c:v>
                </c:pt>
                <c:pt idx="8">
                  <c:v>0.38</c:v>
                </c:pt>
                <c:pt idx="9">
                  <c:v>0.371</c:v>
                </c:pt>
                <c:pt idx="10">
                  <c:v>0.33299999999999996</c:v>
                </c:pt>
                <c:pt idx="11">
                  <c:v>0.48609999999999998</c:v>
                </c:pt>
                <c:pt idx="12">
                  <c:v>0.50869999999999993</c:v>
                </c:pt>
              </c:numCache>
            </c:numRef>
          </c:val>
          <c:extLst>
            <c:ext xmlns:c15="http://schemas.microsoft.com/office/drawing/2012/chart" uri="{02D57815-91ED-43cb-92C2-25804820EDAC}">
              <c15:datalabelsRange>
                <c15:f>'[081 SBAC Results 5-Year Analysis Data Entry and Charts 20191028v2.xlsx]ELA Calculations for Charts'!$S$5:$S$17</c15:f>
                <c15:dlblRangeCache>
                  <c:ptCount val="13"/>
                  <c:pt idx="0">
                    <c:v>61% (13536/22194)</c:v>
                  </c:pt>
                  <c:pt idx="1">
                    <c:v>56% (14512/25786)</c:v>
                  </c:pt>
                  <c:pt idx="2">
                    <c:v>56% (18462/33116)</c:v>
                  </c:pt>
                  <c:pt idx="3">
                    <c:v>54% (19873/36864)</c:v>
                  </c:pt>
                  <c:pt idx="4">
                    <c:v>47% (3245/6886)</c:v>
                  </c:pt>
                  <c:pt idx="5">
                    <c:v>46% (9475/20433)</c:v>
                  </c:pt>
                  <c:pt idx="6">
                    <c:v>44% (108943/248161)</c:v>
                  </c:pt>
                  <c:pt idx="7">
                    <c:v>43% (9514/22313)</c:v>
                  </c:pt>
                  <c:pt idx="8">
                    <c:v>38% (13923/36639)</c:v>
                  </c:pt>
                  <c:pt idx="9">
                    <c:v>37% (4923/13269)</c:v>
                  </c:pt>
                  <c:pt idx="10">
                    <c:v>33% (5793/17396)</c:v>
                  </c:pt>
                  <c:pt idx="11">
                    <c:v>49% (61166/125830)</c:v>
                  </c:pt>
                  <c:pt idx="12">
                    <c:v>51% (1608972/3162910)</c:v>
                  </c:pt>
                </c15:dlblRangeCache>
              </c15:datalabelsRange>
            </c:ext>
            <c:ext xmlns:c16="http://schemas.microsoft.com/office/drawing/2014/chart" uri="{C3380CC4-5D6E-409C-BE32-E72D297353CC}">
              <c16:uniqueId val="{00000045-BA65-4D85-B64F-0F2A75F447B0}"/>
            </c:ext>
          </c:extLst>
        </c:ser>
        <c:dLbls>
          <c:showLegendKey val="0"/>
          <c:showVal val="0"/>
          <c:showCatName val="0"/>
          <c:showSerName val="0"/>
          <c:showPercent val="0"/>
          <c:showBubbleSize val="0"/>
        </c:dLbls>
        <c:gapWidth val="75"/>
        <c:overlap val="-10"/>
        <c:axId val="131405696"/>
        <c:axId val="131407232"/>
      </c:barChart>
      <c:catAx>
        <c:axId val="13140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407232"/>
        <c:crosses val="autoZero"/>
        <c:auto val="1"/>
        <c:lblAlgn val="ctr"/>
        <c:lblOffset val="100"/>
        <c:noMultiLvlLbl val="0"/>
      </c:catAx>
      <c:valAx>
        <c:axId val="131407232"/>
        <c:scaling>
          <c:orientation val="minMax"/>
          <c:max val="0.70000000000000007"/>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1405696"/>
        <c:crosses val="autoZero"/>
        <c:crossBetween val="between"/>
      </c:valAx>
      <c:spPr>
        <a:noFill/>
        <a:ln>
          <a:noFill/>
        </a:ln>
        <a:effectLst/>
      </c:spPr>
    </c:plotArea>
    <c:legend>
      <c:legendPos val="b"/>
      <c:layout>
        <c:manualLayout>
          <c:xMode val="edge"/>
          <c:yMode val="edge"/>
          <c:x val="0.36927906123417314"/>
          <c:y val="0.91297333189568008"/>
          <c:w val="0.26144187753165354"/>
          <c:h val="7.78053570008811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0" i="0" baseline="0" dirty="0" smtClean="0">
                <a:effectLst/>
              </a:rPr>
              <a:t>SBAC - Math</a:t>
            </a:r>
            <a:endParaRPr lang="en-US" sz="2400" dirty="0">
              <a:effectLst/>
            </a:endParaRPr>
          </a:p>
        </c:rich>
      </c:tx>
      <c:layout>
        <c:manualLayout>
          <c:xMode val="edge"/>
          <c:yMode val="edge"/>
          <c:x val="0.43149828517731104"/>
          <c:y val="1.3691620153489889E-2"/>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749452637540995E-2"/>
          <c:y val="3.0436049538943799E-2"/>
          <c:w val="0.94209612089347639"/>
          <c:h val="0.77733855148622433"/>
        </c:manualLayout>
      </c:layout>
      <c:barChart>
        <c:barDir val="col"/>
        <c:grouping val="clustered"/>
        <c:varyColors val="0"/>
        <c:ser>
          <c:idx val="1"/>
          <c:order val="0"/>
          <c:tx>
            <c:strRef>
              <c:f>'[081 SBAC Results 5-Year Analysis Data Entry and Charts 20191028v2.xlsx]Info'!$B$14</c:f>
              <c:strCache>
                <c:ptCount val="1"/>
                <c:pt idx="0">
                  <c:v>2016-17</c:v>
                </c:pt>
              </c:strCache>
            </c:strRef>
          </c:tx>
          <c:spPr>
            <a:solidFill>
              <a:schemeClr val="accent1">
                <a:lumMod val="60000"/>
                <a:lumOff val="40000"/>
              </a:schemeClr>
            </a:solidFill>
            <a:ln>
              <a:noFill/>
            </a:ln>
            <a:effectLst/>
          </c:spPr>
          <c:invertIfNegative val="0"/>
          <c:dLbls>
            <c:dLbl>
              <c:idx val="0"/>
              <c:tx>
                <c:rich>
                  <a:bodyPr/>
                  <a:lstStyle/>
                  <a:p>
                    <a:fld id="{0BD02B91-C30E-4667-9328-F6AEA96DE8C1}"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340A-4E54-83B8-E172278A84A1}"/>
                </c:ext>
              </c:extLst>
            </c:dLbl>
            <c:dLbl>
              <c:idx val="1"/>
              <c:tx>
                <c:rich>
                  <a:bodyPr/>
                  <a:lstStyle/>
                  <a:p>
                    <a:fld id="{FAE994A5-058C-418A-86D5-86D86A73DEC5}"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340A-4E54-83B8-E172278A84A1}"/>
                </c:ext>
              </c:extLst>
            </c:dLbl>
            <c:dLbl>
              <c:idx val="2"/>
              <c:tx>
                <c:rich>
                  <a:bodyPr/>
                  <a:lstStyle/>
                  <a:p>
                    <a:fld id="{8130D42E-68E0-4660-80C8-3D5B48FDCD4C}"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340A-4E54-83B8-E172278A84A1}"/>
                </c:ext>
              </c:extLst>
            </c:dLbl>
            <c:dLbl>
              <c:idx val="3"/>
              <c:tx>
                <c:rich>
                  <a:bodyPr/>
                  <a:lstStyle/>
                  <a:p>
                    <a:fld id="{3E56E0F7-8F02-4AD0-B639-43972517A13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340A-4E54-83B8-E172278A84A1}"/>
                </c:ext>
              </c:extLst>
            </c:dLbl>
            <c:dLbl>
              <c:idx val="4"/>
              <c:tx>
                <c:rich>
                  <a:bodyPr/>
                  <a:lstStyle/>
                  <a:p>
                    <a:fld id="{B09D937A-FD33-4C5C-9DF5-4E69128C359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340A-4E54-83B8-E172278A84A1}"/>
                </c:ext>
              </c:extLst>
            </c:dLbl>
            <c:dLbl>
              <c:idx val="5"/>
              <c:tx>
                <c:rich>
                  <a:bodyPr/>
                  <a:lstStyle/>
                  <a:p>
                    <a:fld id="{A9EC208F-33A2-4DD0-B3E0-FDEBC9D148B9}"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340A-4E54-83B8-E172278A84A1}"/>
                </c:ext>
              </c:extLst>
            </c:dLbl>
            <c:dLbl>
              <c:idx val="6"/>
              <c:tx>
                <c:rich>
                  <a:bodyPr/>
                  <a:lstStyle/>
                  <a:p>
                    <a:fld id="{39561F8E-821F-47A0-9C2A-D5A6B0A82C7D}"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340A-4E54-83B8-E172278A84A1}"/>
                </c:ext>
              </c:extLst>
            </c:dLbl>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20191028v2.xlsx]Math Calculations for Charts'!$A$22:$A$28</c:f>
              <c:strCache>
                <c:ptCount val="7"/>
                <c:pt idx="0">
                  <c:v>Grade 3</c:v>
                </c:pt>
                <c:pt idx="1">
                  <c:v>Grade 4</c:v>
                </c:pt>
                <c:pt idx="2">
                  <c:v>Grade 5</c:v>
                </c:pt>
                <c:pt idx="3">
                  <c:v>Grade 6</c:v>
                </c:pt>
                <c:pt idx="4">
                  <c:v>Grade 7</c:v>
                </c:pt>
                <c:pt idx="5">
                  <c:v>Grade 8</c:v>
                </c:pt>
                <c:pt idx="6">
                  <c:v>Grade 11</c:v>
                </c:pt>
              </c:strCache>
            </c:strRef>
          </c:cat>
          <c:val>
            <c:numRef>
              <c:f>'[081 SBAC Results 5-Year Analysis Data Entry and Charts 20191028v2.xlsx]Math Calculations for Charts'!$J$22:$J$28</c:f>
              <c:numCache>
                <c:formatCode>0%</c:formatCode>
                <c:ptCount val="7"/>
                <c:pt idx="0">
                  <c:v>0.37</c:v>
                </c:pt>
                <c:pt idx="1">
                  <c:v>0.31</c:v>
                </c:pt>
                <c:pt idx="2">
                  <c:v>0.245</c:v>
                </c:pt>
                <c:pt idx="3">
                  <c:v>0.33</c:v>
                </c:pt>
                <c:pt idx="4">
                  <c:v>0.35</c:v>
                </c:pt>
                <c:pt idx="5">
                  <c:v>0.33</c:v>
                </c:pt>
                <c:pt idx="6">
                  <c:v>0.28000000000000003</c:v>
                </c:pt>
              </c:numCache>
            </c:numRef>
          </c:val>
          <c:extLst>
            <c:ext xmlns:c15="http://schemas.microsoft.com/office/drawing/2012/chart" uri="{02D57815-91ED-43cb-92C2-25804820EDAC}">
              <c15:datalabelsRange>
                <c15:f>'[081 SBAC Results 5-Year Analysis Data Entry and Charts 20191028v2.xlsx]Math Calculations for Charts'!$K$22:$K$28</c15:f>
                <c15:dlblRangeCache>
                  <c:ptCount val="7"/>
                  <c:pt idx="0">
                    <c:v>37% (1183/3197)</c:v>
                  </c:pt>
                  <c:pt idx="1">
                    <c:v>31% (1048/3382)</c:v>
                  </c:pt>
                  <c:pt idx="2">
                    <c:v>25% (863/3522)</c:v>
                  </c:pt>
                  <c:pt idx="3">
                    <c:v>33% (1135/3439)</c:v>
                  </c:pt>
                  <c:pt idx="4">
                    <c:v>35% (1141/3259)</c:v>
                  </c:pt>
                  <c:pt idx="5">
                    <c:v>33% (1047/3173)</c:v>
                  </c:pt>
                  <c:pt idx="6">
                    <c:v>28% (762/2722)</c:v>
                  </c:pt>
                </c15:dlblRangeCache>
              </c15:datalabelsRange>
            </c:ext>
            <c:ext xmlns:c16="http://schemas.microsoft.com/office/drawing/2014/chart" uri="{C3380CC4-5D6E-409C-BE32-E72D297353CC}">
              <c16:uniqueId val="{00000018-340A-4E54-83B8-E172278A84A1}"/>
            </c:ext>
          </c:extLst>
        </c:ser>
        <c:ser>
          <c:idx val="2"/>
          <c:order val="1"/>
          <c:tx>
            <c:strRef>
              <c:f>'[081 SBAC Results 5-Year Analysis Data Entry and Charts 20191028v2.xlsx]Info'!$B$13</c:f>
              <c:strCache>
                <c:ptCount val="1"/>
                <c:pt idx="0">
                  <c:v>2017-18</c:v>
                </c:pt>
              </c:strCache>
            </c:strRef>
          </c:tx>
          <c:spPr>
            <a:solidFill>
              <a:schemeClr val="accent1"/>
            </a:solidFill>
            <a:ln>
              <a:noFill/>
            </a:ln>
            <a:effectLst/>
          </c:spPr>
          <c:invertIfNegative val="0"/>
          <c:dLbls>
            <c:dLbl>
              <c:idx val="0"/>
              <c:tx>
                <c:rich>
                  <a:bodyPr/>
                  <a:lstStyle/>
                  <a:p>
                    <a:fld id="{F99C6E78-1EFA-49D0-831F-FE8331BBD77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340A-4E54-83B8-E172278A84A1}"/>
                </c:ext>
              </c:extLst>
            </c:dLbl>
            <c:dLbl>
              <c:idx val="1"/>
              <c:tx>
                <c:rich>
                  <a:bodyPr/>
                  <a:lstStyle/>
                  <a:p>
                    <a:fld id="{BEEA4A62-B0DE-4FC3-AE31-9C9EF022F183}"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340A-4E54-83B8-E172278A84A1}"/>
                </c:ext>
              </c:extLst>
            </c:dLbl>
            <c:dLbl>
              <c:idx val="2"/>
              <c:tx>
                <c:rich>
                  <a:bodyPr/>
                  <a:lstStyle/>
                  <a:p>
                    <a:fld id="{A2D149F6-810C-486B-A044-22E2B698662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340A-4E54-83B8-E172278A84A1}"/>
                </c:ext>
              </c:extLst>
            </c:dLbl>
            <c:dLbl>
              <c:idx val="3"/>
              <c:tx>
                <c:rich>
                  <a:bodyPr/>
                  <a:lstStyle/>
                  <a:p>
                    <a:fld id="{04371B94-9507-40A5-9E09-4AEB94579803}"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340A-4E54-83B8-E172278A84A1}"/>
                </c:ext>
              </c:extLst>
            </c:dLbl>
            <c:dLbl>
              <c:idx val="4"/>
              <c:tx>
                <c:rich>
                  <a:bodyPr/>
                  <a:lstStyle/>
                  <a:p>
                    <a:fld id="{9781D20F-F3C1-44D5-B6E5-D402D5AB5F6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340A-4E54-83B8-E172278A84A1}"/>
                </c:ext>
              </c:extLst>
            </c:dLbl>
            <c:dLbl>
              <c:idx val="5"/>
              <c:tx>
                <c:rich>
                  <a:bodyPr/>
                  <a:lstStyle/>
                  <a:p>
                    <a:fld id="{5C32B5B7-13AE-4D10-8D9D-BC657875606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340A-4E54-83B8-E172278A84A1}"/>
                </c:ext>
              </c:extLst>
            </c:dLbl>
            <c:dLbl>
              <c:idx val="6"/>
              <c:tx>
                <c:rich>
                  <a:bodyPr/>
                  <a:lstStyle/>
                  <a:p>
                    <a:fld id="{5C3DCCDA-D6B1-4D05-B463-F66869326FF3}"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340A-4E54-83B8-E172278A84A1}"/>
                </c:ext>
              </c:extLst>
            </c:dLbl>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20191028v2.xlsx]Math Calculations for Charts'!$A$22:$A$28</c:f>
              <c:strCache>
                <c:ptCount val="7"/>
                <c:pt idx="0">
                  <c:v>Grade 3</c:v>
                </c:pt>
                <c:pt idx="1">
                  <c:v>Grade 4</c:v>
                </c:pt>
                <c:pt idx="2">
                  <c:v>Grade 5</c:v>
                </c:pt>
                <c:pt idx="3">
                  <c:v>Grade 6</c:v>
                </c:pt>
                <c:pt idx="4">
                  <c:v>Grade 7</c:v>
                </c:pt>
                <c:pt idx="5">
                  <c:v>Grade 8</c:v>
                </c:pt>
                <c:pt idx="6">
                  <c:v>Grade 11</c:v>
                </c:pt>
              </c:strCache>
            </c:strRef>
          </c:cat>
          <c:val>
            <c:numRef>
              <c:f>'[081 SBAC Results 5-Year Analysis Data Entry and Charts 20191028v2.xlsx]Math Calculations for Charts'!$N$22:$N$28</c:f>
              <c:numCache>
                <c:formatCode>0%</c:formatCode>
                <c:ptCount val="7"/>
                <c:pt idx="0">
                  <c:v>0.38</c:v>
                </c:pt>
                <c:pt idx="1">
                  <c:v>0.35</c:v>
                </c:pt>
                <c:pt idx="2">
                  <c:v>0.25</c:v>
                </c:pt>
                <c:pt idx="3">
                  <c:v>0.34</c:v>
                </c:pt>
                <c:pt idx="4">
                  <c:v>0.32</c:v>
                </c:pt>
                <c:pt idx="5">
                  <c:v>0.32</c:v>
                </c:pt>
                <c:pt idx="6">
                  <c:v>0.27</c:v>
                </c:pt>
              </c:numCache>
            </c:numRef>
          </c:val>
          <c:extLst>
            <c:ext xmlns:c15="http://schemas.microsoft.com/office/drawing/2012/chart" uri="{02D57815-91ED-43cb-92C2-25804820EDAC}">
              <c15:datalabelsRange>
                <c15:f>'[081 SBAC Results 5-Year Analysis Data Entry and Charts 20191028v2.xlsx]Math Calculations for Charts'!$O$22:$O$28</c15:f>
                <c15:dlblRangeCache>
                  <c:ptCount val="7"/>
                  <c:pt idx="0">
                    <c:v>38% (1229/3235)</c:v>
                  </c:pt>
                  <c:pt idx="1">
                    <c:v>35% (1126/3218)</c:v>
                  </c:pt>
                  <c:pt idx="2">
                    <c:v>25% (847/3386)</c:v>
                  </c:pt>
                  <c:pt idx="3">
                    <c:v>34% (1189/3496)</c:v>
                  </c:pt>
                  <c:pt idx="4">
                    <c:v>32% (1086/3393)</c:v>
                  </c:pt>
                  <c:pt idx="5">
                    <c:v>32% (1029/3216)</c:v>
                  </c:pt>
                  <c:pt idx="6">
                    <c:v>27% (713/2642)</c:v>
                  </c:pt>
                </c15:dlblRangeCache>
              </c15:datalabelsRange>
            </c:ext>
            <c:ext xmlns:c16="http://schemas.microsoft.com/office/drawing/2014/chart" uri="{C3380CC4-5D6E-409C-BE32-E72D297353CC}">
              <c16:uniqueId val="{00000020-340A-4E54-83B8-E172278A84A1}"/>
            </c:ext>
          </c:extLst>
        </c:ser>
        <c:ser>
          <c:idx val="4"/>
          <c:order val="2"/>
          <c:tx>
            <c:strRef>
              <c:f>'[081 SBAC Results 5-Year Analysis Data Entry and Charts 20191028v2.xlsx]Info'!$B$12</c:f>
              <c:strCache>
                <c:ptCount val="1"/>
                <c:pt idx="0">
                  <c:v>2018-19</c:v>
                </c:pt>
              </c:strCache>
            </c:strRef>
          </c:tx>
          <c:spPr>
            <a:solidFill>
              <a:schemeClr val="accent1">
                <a:lumMod val="75000"/>
              </a:schemeClr>
            </a:solidFill>
            <a:ln>
              <a:noFill/>
            </a:ln>
            <a:effectLst/>
          </c:spPr>
          <c:invertIfNegative val="0"/>
          <c:dLbls>
            <c:dLbl>
              <c:idx val="0"/>
              <c:tx>
                <c:rich>
                  <a:bodyPr/>
                  <a:lstStyle/>
                  <a:p>
                    <a:fld id="{331DD85C-AA4C-41DE-AE6A-A843E25D74C3}"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340A-4E54-83B8-E172278A84A1}"/>
                </c:ext>
              </c:extLst>
            </c:dLbl>
            <c:dLbl>
              <c:idx val="1"/>
              <c:tx>
                <c:rich>
                  <a:bodyPr/>
                  <a:lstStyle/>
                  <a:p>
                    <a:fld id="{FFAD17B8-ADCC-45F1-97F9-AB1A2A5DD09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340A-4E54-83B8-E172278A84A1}"/>
                </c:ext>
              </c:extLst>
            </c:dLbl>
            <c:dLbl>
              <c:idx val="2"/>
              <c:tx>
                <c:rich>
                  <a:bodyPr/>
                  <a:lstStyle/>
                  <a:p>
                    <a:fld id="{E18EF7CD-3E69-48FD-A8F6-B1421EECE6D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340A-4E54-83B8-E172278A84A1}"/>
                </c:ext>
              </c:extLst>
            </c:dLbl>
            <c:dLbl>
              <c:idx val="3"/>
              <c:tx>
                <c:rich>
                  <a:bodyPr/>
                  <a:lstStyle/>
                  <a:p>
                    <a:fld id="{132309EA-857F-4E02-B2E3-5035F14CD666}"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340A-4E54-83B8-E172278A84A1}"/>
                </c:ext>
              </c:extLst>
            </c:dLbl>
            <c:dLbl>
              <c:idx val="4"/>
              <c:tx>
                <c:rich>
                  <a:bodyPr/>
                  <a:lstStyle/>
                  <a:p>
                    <a:fld id="{1C06F85F-93E0-45FF-8410-A9B994543706}"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340A-4E54-83B8-E172278A84A1}"/>
                </c:ext>
              </c:extLst>
            </c:dLbl>
            <c:dLbl>
              <c:idx val="5"/>
              <c:tx>
                <c:rich>
                  <a:bodyPr/>
                  <a:lstStyle/>
                  <a:p>
                    <a:fld id="{0B0961D6-6260-448F-BCC1-B4EADFCFDB0D}"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340A-4E54-83B8-E172278A84A1}"/>
                </c:ext>
              </c:extLst>
            </c:dLbl>
            <c:dLbl>
              <c:idx val="6"/>
              <c:tx>
                <c:rich>
                  <a:bodyPr/>
                  <a:lstStyle/>
                  <a:p>
                    <a:fld id="{20161DFB-4121-41DC-BF13-61FC2155F605}"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7-340A-4E54-83B8-E172278A84A1}"/>
                </c:ext>
              </c:extLst>
            </c:dLbl>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20191028v2.xlsx]Math Calculations for Charts'!$A$22:$A$28</c:f>
              <c:strCache>
                <c:ptCount val="7"/>
                <c:pt idx="0">
                  <c:v>Grade 3</c:v>
                </c:pt>
                <c:pt idx="1">
                  <c:v>Grade 4</c:v>
                </c:pt>
                <c:pt idx="2">
                  <c:v>Grade 5</c:v>
                </c:pt>
                <c:pt idx="3">
                  <c:v>Grade 6</c:v>
                </c:pt>
                <c:pt idx="4">
                  <c:v>Grade 7</c:v>
                </c:pt>
                <c:pt idx="5">
                  <c:v>Grade 8</c:v>
                </c:pt>
                <c:pt idx="6">
                  <c:v>Grade 11</c:v>
                </c:pt>
              </c:strCache>
            </c:strRef>
          </c:cat>
          <c:val>
            <c:numRef>
              <c:f>'[081 SBAC Results 5-Year Analysis Data Entry and Charts 20191028v2.xlsx]Math Calculations for Charts'!$R$22:$R$28</c:f>
              <c:numCache>
                <c:formatCode>0%</c:formatCode>
                <c:ptCount val="7"/>
                <c:pt idx="0">
                  <c:v>0.39729999999999999</c:v>
                </c:pt>
                <c:pt idx="1">
                  <c:v>0.34229999999999999</c:v>
                </c:pt>
                <c:pt idx="2">
                  <c:v>0.28989999999999999</c:v>
                </c:pt>
                <c:pt idx="3">
                  <c:v>0.3493</c:v>
                </c:pt>
                <c:pt idx="4">
                  <c:v>0.33460000000000001</c:v>
                </c:pt>
                <c:pt idx="5">
                  <c:v>0.2928</c:v>
                </c:pt>
                <c:pt idx="6">
                  <c:v>0.25440000000000002</c:v>
                </c:pt>
              </c:numCache>
            </c:numRef>
          </c:val>
          <c:extLst>
            <c:ext xmlns:c15="http://schemas.microsoft.com/office/drawing/2012/chart" uri="{02D57815-91ED-43cb-92C2-25804820EDAC}">
              <c15:datalabelsRange>
                <c15:f>'[081 SBAC Results 5-Year Analysis Data Entry and Charts 20191028v2.xlsx]Math Calculations for Charts'!$S$22:$S$28</c15:f>
                <c15:dlblRangeCache>
                  <c:ptCount val="7"/>
                  <c:pt idx="0">
                    <c:v>40% (1306/3288)</c:v>
                  </c:pt>
                  <c:pt idx="1">
                    <c:v>34% (1104/3226)</c:v>
                  </c:pt>
                  <c:pt idx="2">
                    <c:v>29% (924/3187)</c:v>
                  </c:pt>
                  <c:pt idx="3">
                    <c:v>35% (1175/3364)</c:v>
                  </c:pt>
                  <c:pt idx="4">
                    <c:v>33% (1133/3386)</c:v>
                  </c:pt>
                  <c:pt idx="5">
                    <c:v>29% (972/3319)</c:v>
                  </c:pt>
                  <c:pt idx="6">
                    <c:v>25% (662/2602)</c:v>
                  </c:pt>
                </c15:dlblRangeCache>
              </c15:datalabelsRange>
            </c:ext>
            <c:ext xmlns:c16="http://schemas.microsoft.com/office/drawing/2014/chart" uri="{C3380CC4-5D6E-409C-BE32-E72D297353CC}">
              <c16:uniqueId val="{00000028-340A-4E54-83B8-E172278A84A1}"/>
            </c:ext>
          </c:extLst>
        </c:ser>
        <c:dLbls>
          <c:showLegendKey val="0"/>
          <c:showVal val="0"/>
          <c:showCatName val="0"/>
          <c:showSerName val="0"/>
          <c:showPercent val="0"/>
          <c:showBubbleSize val="0"/>
        </c:dLbls>
        <c:gapWidth val="100"/>
        <c:overlap val="-27"/>
        <c:axId val="174591360"/>
        <c:axId val="174638208"/>
      </c:barChart>
      <c:catAx>
        <c:axId val="174591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638208"/>
        <c:crosses val="autoZero"/>
        <c:auto val="1"/>
        <c:lblAlgn val="ctr"/>
        <c:lblOffset val="100"/>
        <c:noMultiLvlLbl val="0"/>
      </c:catAx>
      <c:valAx>
        <c:axId val="174638208"/>
        <c:scaling>
          <c:orientation val="minMax"/>
          <c:max val="0.70000000000000007"/>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591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0" i="0" baseline="0" dirty="0" smtClean="0">
                <a:effectLst/>
              </a:rPr>
              <a:t>SBAC - </a:t>
            </a:r>
            <a:r>
              <a:rPr lang="en-US" sz="2400" b="0" i="0" baseline="0" dirty="0">
                <a:effectLst/>
              </a:rPr>
              <a:t>ELA</a:t>
            </a:r>
            <a:endParaRPr lang="en-US" sz="2400" dirty="0">
              <a:effectLst/>
            </a:endParaRPr>
          </a:p>
        </c:rich>
      </c:tx>
      <c:layout>
        <c:manualLayout>
          <c:xMode val="edge"/>
          <c:yMode val="edge"/>
          <c:x val="0.44053091076950102"/>
          <c:y val="0"/>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4548239162412392E-2"/>
          <c:y val="2.0121108159513342E-2"/>
          <c:w val="0.93933454472037148"/>
          <c:h val="0.79610899631795429"/>
        </c:manualLayout>
      </c:layout>
      <c:barChart>
        <c:barDir val="col"/>
        <c:grouping val="clustered"/>
        <c:varyColors val="0"/>
        <c:ser>
          <c:idx val="1"/>
          <c:order val="0"/>
          <c:tx>
            <c:strRef>
              <c:f>'[081 SBAC Results 5-Year Analysis Data Entry and Charts 20191028v2.xlsx]Info'!$B$14</c:f>
              <c:strCache>
                <c:ptCount val="1"/>
                <c:pt idx="0">
                  <c:v>2016-17</c:v>
                </c:pt>
              </c:strCache>
            </c:strRef>
          </c:tx>
          <c:spPr>
            <a:solidFill>
              <a:schemeClr val="accent6">
                <a:lumMod val="60000"/>
                <a:lumOff val="40000"/>
              </a:schemeClr>
            </a:solidFill>
            <a:ln>
              <a:noFill/>
            </a:ln>
            <a:effectLst/>
          </c:spPr>
          <c:invertIfNegative val="0"/>
          <c:dLbls>
            <c:dLbl>
              <c:idx val="0"/>
              <c:tx>
                <c:rich>
                  <a:bodyPr/>
                  <a:lstStyle/>
                  <a:p>
                    <a:fld id="{BBBD61AE-5D4D-4DE1-8ED7-957DA1F03F9C}"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933A-4F67-B2B3-7AFE716EA7DF}"/>
                </c:ext>
              </c:extLst>
            </c:dLbl>
            <c:dLbl>
              <c:idx val="1"/>
              <c:tx>
                <c:rich>
                  <a:bodyPr/>
                  <a:lstStyle/>
                  <a:p>
                    <a:fld id="{BA24A1B8-6C95-4230-B4C6-B51FC2A633D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933A-4F67-B2B3-7AFE716EA7DF}"/>
                </c:ext>
              </c:extLst>
            </c:dLbl>
            <c:dLbl>
              <c:idx val="2"/>
              <c:tx>
                <c:rich>
                  <a:bodyPr/>
                  <a:lstStyle/>
                  <a:p>
                    <a:fld id="{E2F07A00-6D02-4E78-99D5-0F6DD490B405}"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933A-4F67-B2B3-7AFE716EA7DF}"/>
                </c:ext>
              </c:extLst>
            </c:dLbl>
            <c:dLbl>
              <c:idx val="3"/>
              <c:tx>
                <c:rich>
                  <a:bodyPr/>
                  <a:lstStyle/>
                  <a:p>
                    <a:fld id="{95404C40-13EA-4D93-B657-EEB90E15920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933A-4F67-B2B3-7AFE716EA7DF}"/>
                </c:ext>
              </c:extLst>
            </c:dLbl>
            <c:dLbl>
              <c:idx val="4"/>
              <c:tx>
                <c:rich>
                  <a:bodyPr/>
                  <a:lstStyle/>
                  <a:p>
                    <a:fld id="{276C0544-2050-454E-A5E4-A89E27E34BE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933A-4F67-B2B3-7AFE716EA7DF}"/>
                </c:ext>
              </c:extLst>
            </c:dLbl>
            <c:dLbl>
              <c:idx val="5"/>
              <c:tx>
                <c:rich>
                  <a:bodyPr/>
                  <a:lstStyle/>
                  <a:p>
                    <a:fld id="{62A956FC-1C71-47B9-9181-417E6E5154F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933A-4F67-B2B3-7AFE716EA7DF}"/>
                </c:ext>
              </c:extLst>
            </c:dLbl>
            <c:dLbl>
              <c:idx val="6"/>
              <c:tx>
                <c:rich>
                  <a:bodyPr/>
                  <a:lstStyle/>
                  <a:p>
                    <a:fld id="{9458E5BA-8660-4A38-A13F-6EB8D1DDB621}"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933A-4F67-B2B3-7AFE716EA7DF}"/>
                </c:ext>
              </c:extLst>
            </c:dLbl>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Charts'!$A$22:$A$28</c:f>
              <c:strCache>
                <c:ptCount val="7"/>
                <c:pt idx="0">
                  <c:v>Grade 3</c:v>
                </c:pt>
                <c:pt idx="1">
                  <c:v>Grade 4</c:v>
                </c:pt>
                <c:pt idx="2">
                  <c:v>Grade 5</c:v>
                </c:pt>
                <c:pt idx="3">
                  <c:v>Grade 6</c:v>
                </c:pt>
                <c:pt idx="4">
                  <c:v>Grade 7</c:v>
                </c:pt>
                <c:pt idx="5">
                  <c:v>Grade 8</c:v>
                </c:pt>
                <c:pt idx="6">
                  <c:v>Grade 11</c:v>
                </c:pt>
              </c:strCache>
            </c:strRef>
          </c:cat>
          <c:val>
            <c:numRef>
              <c:f>'[081 SBAC Results 5-Year Analysis Data Entry and Charts 20191028v2.xlsx]ELA Calculations for Charts'!$J$22:$J$28</c:f>
              <c:numCache>
                <c:formatCode>0%</c:formatCode>
                <c:ptCount val="7"/>
                <c:pt idx="0">
                  <c:v>0.32</c:v>
                </c:pt>
                <c:pt idx="1">
                  <c:v>0.33</c:v>
                </c:pt>
                <c:pt idx="2">
                  <c:v>0.33</c:v>
                </c:pt>
                <c:pt idx="3">
                  <c:v>0.38</c:v>
                </c:pt>
                <c:pt idx="4">
                  <c:v>0.43</c:v>
                </c:pt>
                <c:pt idx="5">
                  <c:v>0.46</c:v>
                </c:pt>
                <c:pt idx="6">
                  <c:v>0.53</c:v>
                </c:pt>
              </c:numCache>
            </c:numRef>
          </c:val>
          <c:extLst>
            <c:ext xmlns:c15="http://schemas.microsoft.com/office/drawing/2012/chart" uri="{02D57815-91ED-43cb-92C2-25804820EDAC}">
              <c15:datalabelsRange>
                <c15:f>'[081 SBAC Results 5-Year Analysis Data Entry and Charts 20191028v2.xlsx]ELA Calculations for Charts'!$K$22:$K$28</c15:f>
                <c15:dlblRangeCache>
                  <c:ptCount val="7"/>
                  <c:pt idx="0">
                    <c:v>32% (1015/3171)</c:v>
                  </c:pt>
                  <c:pt idx="1">
                    <c:v>33% (1112/3370)</c:v>
                  </c:pt>
                  <c:pt idx="2">
                    <c:v>33% (1156/3503)</c:v>
                  </c:pt>
                  <c:pt idx="3">
                    <c:v>38% (1303/3429)</c:v>
                  </c:pt>
                  <c:pt idx="4">
                    <c:v>43% (1394/3241)</c:v>
                  </c:pt>
                  <c:pt idx="5">
                    <c:v>46% (1466/3186)</c:v>
                  </c:pt>
                  <c:pt idx="6">
                    <c:v>53% (1447/2731)</c:v>
                  </c:pt>
                </c15:dlblRangeCache>
              </c15:datalabelsRange>
            </c:ext>
            <c:ext xmlns:c16="http://schemas.microsoft.com/office/drawing/2014/chart" uri="{C3380CC4-5D6E-409C-BE32-E72D297353CC}">
              <c16:uniqueId val="{00000017-933A-4F67-B2B3-7AFE716EA7DF}"/>
            </c:ext>
          </c:extLst>
        </c:ser>
        <c:ser>
          <c:idx val="2"/>
          <c:order val="1"/>
          <c:tx>
            <c:strRef>
              <c:f>'[081 SBAC Results 5-Year Analysis Data Entry and Charts 20191028v2.xlsx]Info'!$B$13</c:f>
              <c:strCache>
                <c:ptCount val="1"/>
                <c:pt idx="0">
                  <c:v>2017-18</c:v>
                </c:pt>
              </c:strCache>
            </c:strRef>
          </c:tx>
          <c:spPr>
            <a:solidFill>
              <a:schemeClr val="accent6"/>
            </a:solidFill>
            <a:ln>
              <a:noFill/>
            </a:ln>
            <a:effectLst/>
          </c:spPr>
          <c:invertIfNegative val="0"/>
          <c:dLbls>
            <c:dLbl>
              <c:idx val="0"/>
              <c:tx>
                <c:rich>
                  <a:bodyPr/>
                  <a:lstStyle/>
                  <a:p>
                    <a:fld id="{F4A6BCBB-A406-4BDB-AFDA-94463698C5B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933A-4F67-B2B3-7AFE716EA7DF}"/>
                </c:ext>
              </c:extLst>
            </c:dLbl>
            <c:dLbl>
              <c:idx val="1"/>
              <c:tx>
                <c:rich>
                  <a:bodyPr/>
                  <a:lstStyle/>
                  <a:p>
                    <a:fld id="{ED4D9F97-C090-4C2B-AB5A-0AFF6DA2B15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933A-4F67-B2B3-7AFE716EA7DF}"/>
                </c:ext>
              </c:extLst>
            </c:dLbl>
            <c:dLbl>
              <c:idx val="2"/>
              <c:tx>
                <c:rich>
                  <a:bodyPr/>
                  <a:lstStyle/>
                  <a:p>
                    <a:fld id="{6AFD6927-3CAA-43B6-BAA0-FB271ED97152}"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933A-4F67-B2B3-7AFE716EA7DF}"/>
                </c:ext>
              </c:extLst>
            </c:dLbl>
            <c:dLbl>
              <c:idx val="3"/>
              <c:tx>
                <c:rich>
                  <a:bodyPr/>
                  <a:lstStyle/>
                  <a:p>
                    <a:fld id="{590D029B-2AAC-49E2-9012-A59D481BEE3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933A-4F67-B2B3-7AFE716EA7DF}"/>
                </c:ext>
              </c:extLst>
            </c:dLbl>
            <c:dLbl>
              <c:idx val="4"/>
              <c:tx>
                <c:rich>
                  <a:bodyPr/>
                  <a:lstStyle/>
                  <a:p>
                    <a:fld id="{F5FE8BE3-5F86-4E21-BDB4-AEC06934489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933A-4F67-B2B3-7AFE716EA7DF}"/>
                </c:ext>
              </c:extLst>
            </c:dLbl>
            <c:dLbl>
              <c:idx val="5"/>
              <c:tx>
                <c:rich>
                  <a:bodyPr/>
                  <a:lstStyle/>
                  <a:p>
                    <a:fld id="{6FA7F497-8DB1-4B11-9076-F46FC6501AD5}"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933A-4F67-B2B3-7AFE716EA7DF}"/>
                </c:ext>
              </c:extLst>
            </c:dLbl>
            <c:dLbl>
              <c:idx val="6"/>
              <c:tx>
                <c:rich>
                  <a:bodyPr/>
                  <a:lstStyle/>
                  <a:p>
                    <a:fld id="{BDC443B5-BED9-4236-9376-FC4371803763}"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933A-4F67-B2B3-7AFE716EA7DF}"/>
                </c:ext>
              </c:extLst>
            </c:dLbl>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Charts'!$A$22:$A$28</c:f>
              <c:strCache>
                <c:ptCount val="7"/>
                <c:pt idx="0">
                  <c:v>Grade 3</c:v>
                </c:pt>
                <c:pt idx="1">
                  <c:v>Grade 4</c:v>
                </c:pt>
                <c:pt idx="2">
                  <c:v>Grade 5</c:v>
                </c:pt>
                <c:pt idx="3">
                  <c:v>Grade 6</c:v>
                </c:pt>
                <c:pt idx="4">
                  <c:v>Grade 7</c:v>
                </c:pt>
                <c:pt idx="5">
                  <c:v>Grade 8</c:v>
                </c:pt>
                <c:pt idx="6">
                  <c:v>Grade 11</c:v>
                </c:pt>
              </c:strCache>
            </c:strRef>
          </c:cat>
          <c:val>
            <c:numRef>
              <c:f>'[081 SBAC Results 5-Year Analysis Data Entry and Charts 20191028v2.xlsx]ELA Calculations for Charts'!$N$22:$N$28</c:f>
              <c:numCache>
                <c:formatCode>0%</c:formatCode>
                <c:ptCount val="7"/>
                <c:pt idx="0">
                  <c:v>0.36</c:v>
                </c:pt>
                <c:pt idx="1">
                  <c:v>0.38</c:v>
                </c:pt>
                <c:pt idx="2">
                  <c:v>0.36</c:v>
                </c:pt>
                <c:pt idx="3">
                  <c:v>0.38</c:v>
                </c:pt>
                <c:pt idx="4">
                  <c:v>0.43</c:v>
                </c:pt>
                <c:pt idx="5">
                  <c:v>0.44</c:v>
                </c:pt>
                <c:pt idx="6">
                  <c:v>0.48</c:v>
                </c:pt>
              </c:numCache>
            </c:numRef>
          </c:val>
          <c:extLst>
            <c:ext xmlns:c15="http://schemas.microsoft.com/office/drawing/2012/chart" uri="{02D57815-91ED-43cb-92C2-25804820EDAC}">
              <c15:datalabelsRange>
                <c15:f>'[081 SBAC Results 5-Year Analysis Data Entry and Charts 20191028v2.xlsx]ELA Calculations for Charts'!$O$22:$O$28</c15:f>
                <c15:dlblRangeCache>
                  <c:ptCount val="7"/>
                  <c:pt idx="0">
                    <c:v>36% (1160/3221)</c:v>
                  </c:pt>
                  <c:pt idx="1">
                    <c:v>38% (1217/3203)</c:v>
                  </c:pt>
                  <c:pt idx="2">
                    <c:v>36% (1217/3380)</c:v>
                  </c:pt>
                  <c:pt idx="3">
                    <c:v>38% (1325/3488)</c:v>
                  </c:pt>
                  <c:pt idx="4">
                    <c:v>43% (1452/3377)</c:v>
                  </c:pt>
                  <c:pt idx="5">
                    <c:v>44% (1412/3210)</c:v>
                  </c:pt>
                  <c:pt idx="6">
                    <c:v>48% (1276/2659)</c:v>
                  </c:pt>
                </c15:dlblRangeCache>
              </c15:datalabelsRange>
            </c:ext>
            <c:ext xmlns:c16="http://schemas.microsoft.com/office/drawing/2014/chart" uri="{C3380CC4-5D6E-409C-BE32-E72D297353CC}">
              <c16:uniqueId val="{0000001F-933A-4F67-B2B3-7AFE716EA7DF}"/>
            </c:ext>
          </c:extLst>
        </c:ser>
        <c:ser>
          <c:idx val="4"/>
          <c:order val="2"/>
          <c:tx>
            <c:strRef>
              <c:f>'[081 SBAC Results 5-Year Analysis Data Entry and Charts 20191028v2.xlsx]Info'!$B$12</c:f>
              <c:strCache>
                <c:ptCount val="1"/>
                <c:pt idx="0">
                  <c:v>2018-19</c:v>
                </c:pt>
              </c:strCache>
            </c:strRef>
          </c:tx>
          <c:spPr>
            <a:solidFill>
              <a:schemeClr val="accent6">
                <a:lumMod val="75000"/>
              </a:schemeClr>
            </a:solidFill>
            <a:ln>
              <a:noFill/>
            </a:ln>
            <a:effectLst/>
          </c:spPr>
          <c:invertIfNegative val="0"/>
          <c:dLbls>
            <c:dLbl>
              <c:idx val="0"/>
              <c:tx>
                <c:rich>
                  <a:bodyPr/>
                  <a:lstStyle/>
                  <a:p>
                    <a:fld id="{69F0116C-F52E-40BA-A57C-45F24F5067F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933A-4F67-B2B3-7AFE716EA7DF}"/>
                </c:ext>
              </c:extLst>
            </c:dLbl>
            <c:dLbl>
              <c:idx val="1"/>
              <c:tx>
                <c:rich>
                  <a:bodyPr/>
                  <a:lstStyle/>
                  <a:p>
                    <a:fld id="{AAB6FE3E-BD00-4D97-BEBA-8009ED0F29B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933A-4F67-B2B3-7AFE716EA7DF}"/>
                </c:ext>
              </c:extLst>
            </c:dLbl>
            <c:dLbl>
              <c:idx val="2"/>
              <c:tx>
                <c:rich>
                  <a:bodyPr/>
                  <a:lstStyle/>
                  <a:p>
                    <a:fld id="{4110FE2D-A035-4964-8F6F-5E554622669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933A-4F67-B2B3-7AFE716EA7DF}"/>
                </c:ext>
              </c:extLst>
            </c:dLbl>
            <c:dLbl>
              <c:idx val="3"/>
              <c:tx>
                <c:rich>
                  <a:bodyPr/>
                  <a:lstStyle/>
                  <a:p>
                    <a:fld id="{B2EFBB8C-7985-4173-9392-3685D969F3D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933A-4F67-B2B3-7AFE716EA7DF}"/>
                </c:ext>
              </c:extLst>
            </c:dLbl>
            <c:dLbl>
              <c:idx val="4"/>
              <c:tx>
                <c:rich>
                  <a:bodyPr/>
                  <a:lstStyle/>
                  <a:p>
                    <a:fld id="{2892F021-6A2A-45D3-AA28-1FCF055CBAC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933A-4F67-B2B3-7AFE716EA7DF}"/>
                </c:ext>
              </c:extLst>
            </c:dLbl>
            <c:dLbl>
              <c:idx val="5"/>
              <c:tx>
                <c:rich>
                  <a:bodyPr/>
                  <a:lstStyle/>
                  <a:p>
                    <a:fld id="{899FBBA0-59F1-4B83-94BB-ED3DFDE26C2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933A-4F67-B2B3-7AFE716EA7DF}"/>
                </c:ext>
              </c:extLst>
            </c:dLbl>
            <c:dLbl>
              <c:idx val="6"/>
              <c:tx>
                <c:rich>
                  <a:bodyPr/>
                  <a:lstStyle/>
                  <a:p>
                    <a:fld id="{2252F0A4-2104-4D0A-8FB7-A4AE0AFF5AE3}"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933A-4F67-B2B3-7AFE716EA7DF}"/>
                </c:ext>
              </c:extLst>
            </c:dLbl>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val>
            <c:numRef>
              <c:f>'[081 SBAC Results 5-Year Analysis Data Entry and Charts 20191028v2.xlsx]ELA Calculations for Charts'!$R$22:$R$28</c:f>
              <c:numCache>
                <c:formatCode>0%</c:formatCode>
                <c:ptCount val="7"/>
                <c:pt idx="0">
                  <c:v>0.38750000000000001</c:v>
                </c:pt>
                <c:pt idx="1">
                  <c:v>0.39750000000000002</c:v>
                </c:pt>
                <c:pt idx="2">
                  <c:v>0.40910000000000002</c:v>
                </c:pt>
                <c:pt idx="3">
                  <c:v>0.42399999999999999</c:v>
                </c:pt>
                <c:pt idx="4">
                  <c:v>0.44579999999999997</c:v>
                </c:pt>
                <c:pt idx="5">
                  <c:v>0.43529999999999996</c:v>
                </c:pt>
                <c:pt idx="6">
                  <c:v>0.49819999999999998</c:v>
                </c:pt>
              </c:numCache>
            </c:numRef>
          </c:val>
          <c:extLst>
            <c:ext xmlns:c15="http://schemas.microsoft.com/office/drawing/2012/chart" uri="{02D57815-91ED-43cb-92C2-25804820EDAC}">
              <c15:datalabelsRange>
                <c15:f>'[081 SBAC Results 5-Year Analysis Data Entry and Charts 20191028v2.xlsx]ELA Calculations for Charts'!$S$22:$S$28</c15:f>
                <c15:dlblRangeCache>
                  <c:ptCount val="7"/>
                  <c:pt idx="0">
                    <c:v>39% (1269/3275)</c:v>
                  </c:pt>
                  <c:pt idx="1">
                    <c:v>40% (1278/3215)</c:v>
                  </c:pt>
                  <c:pt idx="2">
                    <c:v>41% (1302/3183)</c:v>
                  </c:pt>
                  <c:pt idx="3">
                    <c:v>42% (1421/3352)</c:v>
                  </c:pt>
                  <c:pt idx="4">
                    <c:v>45% (1506/3378)</c:v>
                  </c:pt>
                  <c:pt idx="5">
                    <c:v>44% (1435/3297)</c:v>
                  </c:pt>
                  <c:pt idx="6">
                    <c:v>50% (1302/2613)</c:v>
                  </c:pt>
                </c15:dlblRangeCache>
              </c15:datalabelsRange>
            </c:ext>
            <c:ext xmlns:c16="http://schemas.microsoft.com/office/drawing/2014/chart" uri="{C3380CC4-5D6E-409C-BE32-E72D297353CC}">
              <c16:uniqueId val="{00000027-933A-4F67-B2B3-7AFE716EA7DF}"/>
            </c:ext>
          </c:extLst>
        </c:ser>
        <c:dLbls>
          <c:showLegendKey val="0"/>
          <c:showVal val="0"/>
          <c:showCatName val="0"/>
          <c:showSerName val="0"/>
          <c:showPercent val="0"/>
          <c:showBubbleSize val="0"/>
        </c:dLbls>
        <c:gapWidth val="100"/>
        <c:overlap val="-27"/>
        <c:axId val="174522368"/>
        <c:axId val="174523904"/>
      </c:barChart>
      <c:catAx>
        <c:axId val="174522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523904"/>
        <c:crosses val="autoZero"/>
        <c:auto val="1"/>
        <c:lblAlgn val="ctr"/>
        <c:lblOffset val="100"/>
        <c:noMultiLvlLbl val="0"/>
      </c:catAx>
      <c:valAx>
        <c:axId val="174523904"/>
        <c:scaling>
          <c:orientation val="minMax"/>
          <c:max val="0.70000000000000007"/>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4522368"/>
        <c:crosses val="autoZero"/>
        <c:crossBetween val="between"/>
      </c:valAx>
      <c:spPr>
        <a:noFill/>
        <a:ln>
          <a:noFill/>
        </a:ln>
        <a:effectLst/>
      </c:spPr>
    </c:plotArea>
    <c:legend>
      <c:legendPos val="b"/>
      <c:layout>
        <c:manualLayout>
          <c:xMode val="edge"/>
          <c:yMode val="edge"/>
          <c:x val="0.37053260720073472"/>
          <c:y val="0.90817577551291995"/>
          <c:w val="0.25893470064954544"/>
          <c:h val="8.668723887832503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400" b="0" i="0" u="none" strike="noStrike" kern="1200" spc="0" baseline="0">
                <a:solidFill>
                  <a:prstClr val="black">
                    <a:lumMod val="65000"/>
                    <a:lumOff val="35000"/>
                  </a:prstClr>
                </a:solidFill>
                <a:latin typeface="+mn-lt"/>
                <a:ea typeface="+mn-ea"/>
                <a:cs typeface="+mn-cs"/>
              </a:defRPr>
            </a:pPr>
            <a:r>
              <a:rPr lang="en-US" sz="2400" b="0" i="0" baseline="0" dirty="0" smtClean="0">
                <a:effectLst/>
              </a:rPr>
              <a:t>SBAC - ELA</a:t>
            </a:r>
            <a:endParaRPr lang="en-US" sz="2400" dirty="0" smtClean="0">
              <a:effectLst/>
            </a:endParaRPr>
          </a:p>
        </c:rich>
      </c:tx>
      <c:layout>
        <c:manualLayout>
          <c:xMode val="edge"/>
          <c:yMode val="edge"/>
          <c:x val="0.43825478056237566"/>
          <c:y val="0"/>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400" b="0" i="0" u="none" strike="noStrike" kern="1200" spc="0" baseline="0">
              <a:solidFill>
                <a:prstClr val="black">
                  <a:lumMod val="65000"/>
                  <a:lumOff val="35000"/>
                </a:prstClr>
              </a:solidFill>
              <a:latin typeface="+mn-lt"/>
              <a:ea typeface="+mn-ea"/>
              <a:cs typeface="+mn-cs"/>
            </a:defRPr>
          </a:pPr>
          <a:endParaRPr lang="en-US"/>
        </a:p>
      </c:txPr>
    </c:title>
    <c:autoTitleDeleted val="0"/>
    <c:plotArea>
      <c:layout>
        <c:manualLayout>
          <c:layoutTarget val="inner"/>
          <c:xMode val="edge"/>
          <c:yMode val="edge"/>
          <c:x val="3.2864640150178828E-2"/>
          <c:y val="1.652624993957422E-2"/>
          <c:w val="0.9552451815201265"/>
          <c:h val="0.76631557764909863"/>
        </c:manualLayout>
      </c:layout>
      <c:barChart>
        <c:barDir val="col"/>
        <c:grouping val="clustered"/>
        <c:varyColors val="0"/>
        <c:ser>
          <c:idx val="1"/>
          <c:order val="0"/>
          <c:tx>
            <c:strRef>
              <c:f>'[081 SBAC Results 5-Year Analysis Data Entry and Charts 20191028v2.xlsx]Info'!$B$14</c:f>
              <c:strCache>
                <c:ptCount val="1"/>
                <c:pt idx="0">
                  <c:v>2016-17</c:v>
                </c:pt>
              </c:strCache>
            </c:strRef>
          </c:tx>
          <c:spPr>
            <a:solidFill>
              <a:schemeClr val="accent6">
                <a:lumMod val="60000"/>
                <a:lumOff val="40000"/>
              </a:schemeClr>
            </a:solidFill>
            <a:ln>
              <a:noFill/>
            </a:ln>
            <a:effectLst/>
          </c:spPr>
          <c:invertIfNegative val="0"/>
          <c:dLbls>
            <c:dLbl>
              <c:idx val="0"/>
              <c:tx>
                <c:rich>
                  <a:bodyPr/>
                  <a:lstStyle/>
                  <a:p>
                    <a:fld id="{AC184B4C-7A20-4006-9499-888E7F58EBB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9822-4709-A78D-056BAE1F3AAD}"/>
                </c:ext>
              </c:extLst>
            </c:dLbl>
            <c:dLbl>
              <c:idx val="1"/>
              <c:tx>
                <c:rich>
                  <a:bodyPr/>
                  <a:lstStyle/>
                  <a:p>
                    <a:fld id="{48400942-33B3-48CE-A09D-BE107D0EA60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9822-4709-A78D-056BAE1F3AAD}"/>
                </c:ext>
              </c:extLst>
            </c:dLbl>
            <c:dLbl>
              <c:idx val="2"/>
              <c:tx>
                <c:rich>
                  <a:bodyPr/>
                  <a:lstStyle/>
                  <a:p>
                    <a:fld id="{C394166B-1965-47F6-BB36-076F6F252CF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9822-4709-A78D-056BAE1F3AAD}"/>
                </c:ext>
              </c:extLst>
            </c:dLbl>
            <c:dLbl>
              <c:idx val="3"/>
              <c:tx>
                <c:rich>
                  <a:bodyPr/>
                  <a:lstStyle/>
                  <a:p>
                    <a:fld id="{09B26060-45CE-4C32-99A5-E842E16FD9D3}"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9822-4709-A78D-056BAE1F3AAD}"/>
                </c:ext>
              </c:extLst>
            </c:dLbl>
            <c:dLbl>
              <c:idx val="4"/>
              <c:tx>
                <c:rich>
                  <a:bodyPr/>
                  <a:lstStyle/>
                  <a:p>
                    <a:fld id="{676D1C8D-CB33-4882-8CD0-8D3AFECC43F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9822-4709-A78D-056BAE1F3AAD}"/>
                </c:ext>
              </c:extLst>
            </c:dLbl>
            <c:dLbl>
              <c:idx val="5"/>
              <c:tx>
                <c:rich>
                  <a:bodyPr/>
                  <a:lstStyle/>
                  <a:p>
                    <a:fld id="{DC5607C5-3252-4BCB-B3EB-45AB2449DECC}"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9822-4709-A78D-056BAE1F3AAD}"/>
                </c:ext>
              </c:extLst>
            </c:dLbl>
            <c:dLbl>
              <c:idx val="6"/>
              <c:tx>
                <c:rich>
                  <a:bodyPr/>
                  <a:lstStyle/>
                  <a:p>
                    <a:fld id="{46355CFC-2311-4237-8890-A3D127764A4D}"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9822-4709-A78D-056BAE1F3AAD}"/>
                </c:ext>
              </c:extLst>
            </c:dLbl>
            <c:dLbl>
              <c:idx val="7"/>
              <c:tx>
                <c:rich>
                  <a:bodyPr/>
                  <a:lstStyle/>
                  <a:p>
                    <a:fld id="{6DD4BA07-BA7B-4195-A5FC-AF64158C8F3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9822-4709-A78D-056BAE1F3AAD}"/>
                </c:ext>
              </c:extLst>
            </c:dLbl>
            <c:dLbl>
              <c:idx val="8"/>
              <c:tx>
                <c:rich>
                  <a:bodyPr/>
                  <a:lstStyle/>
                  <a:p>
                    <a:fld id="{B1C4AAA9-FC23-40B6-BA3A-6A10BDBC79CD}"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9822-4709-A78D-056BAE1F3AAD}"/>
                </c:ext>
              </c:extLst>
            </c:dLbl>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Charts'!$A$41:$A$49</c:f>
              <c:strCache>
                <c:ptCount val="9"/>
                <c:pt idx="0">
                  <c:v>White</c:v>
                </c:pt>
                <c:pt idx="1">
                  <c:v>Filipino</c:v>
                </c:pt>
                <c:pt idx="2">
                  <c:v>Two or More Races</c:v>
                </c:pt>
                <c:pt idx="3">
                  <c:v>Asian</c:v>
                </c:pt>
                <c:pt idx="4">
                  <c:v>Hispanic</c:v>
                </c:pt>
                <c:pt idx="5">
                  <c:v>American Indian or Alaska Native</c:v>
                </c:pt>
                <c:pt idx="6">
                  <c:v>Native Hawaiian or Pacific Islander</c:v>
                </c:pt>
                <c:pt idx="7">
                  <c:v>Black or African American</c:v>
                </c:pt>
                <c:pt idx="8">
                  <c:v>District</c:v>
                </c:pt>
              </c:strCache>
            </c:strRef>
          </c:cat>
          <c:val>
            <c:numRef>
              <c:f>'[081 SBAC Results 5-Year Analysis Data Entry and Charts 20191028v2.xlsx]ELA Calculations for Charts'!$J$41:$J$49</c:f>
              <c:numCache>
                <c:formatCode>0%</c:formatCode>
                <c:ptCount val="9"/>
                <c:pt idx="0">
                  <c:v>0.61</c:v>
                </c:pt>
                <c:pt idx="1">
                  <c:v>0.57999999999999996</c:v>
                </c:pt>
                <c:pt idx="2">
                  <c:v>0.47</c:v>
                </c:pt>
                <c:pt idx="3">
                  <c:v>0.48</c:v>
                </c:pt>
                <c:pt idx="4">
                  <c:v>0.31</c:v>
                </c:pt>
                <c:pt idx="5">
                  <c:v>0.28000000000000003</c:v>
                </c:pt>
                <c:pt idx="6">
                  <c:v>0.23</c:v>
                </c:pt>
                <c:pt idx="7">
                  <c:v>0.22</c:v>
                </c:pt>
                <c:pt idx="8">
                  <c:v>0.39410000000000001</c:v>
                </c:pt>
              </c:numCache>
            </c:numRef>
          </c:val>
          <c:extLst>
            <c:ext xmlns:c15="http://schemas.microsoft.com/office/drawing/2012/chart" uri="{02D57815-91ED-43cb-92C2-25804820EDAC}">
              <c15:datalabelsRange>
                <c15:f>'[081 SBAC Results 5-Year Analysis Data Entry and Charts 20191028v2.xlsx]ELA Calculations for Charts'!$K$41:$K$49</c15:f>
                <c15:dlblRangeCache>
                  <c:ptCount val="9"/>
                  <c:pt idx="0">
                    <c:v>61% (2555/4189)</c:v>
                  </c:pt>
                  <c:pt idx="1">
                    <c:v>58% (158/273)</c:v>
                  </c:pt>
                  <c:pt idx="2">
                    <c:v>47% (641/1364)</c:v>
                  </c:pt>
                  <c:pt idx="3">
                    <c:v>48% (1859/3873)</c:v>
                  </c:pt>
                  <c:pt idx="4">
                    <c:v>31% (2825/9114)</c:v>
                  </c:pt>
                  <c:pt idx="5">
                    <c:v>28% (36/127)</c:v>
                  </c:pt>
                  <c:pt idx="6">
                    <c:v>23% (112/485)</c:v>
                  </c:pt>
                  <c:pt idx="7">
                    <c:v>22% (704/3202)</c:v>
                  </c:pt>
                  <c:pt idx="8">
                    <c:v>39% (8919/22631)</c:v>
                  </c:pt>
                </c15:dlblRangeCache>
              </c15:datalabelsRange>
            </c:ext>
            <c:ext xmlns:c16="http://schemas.microsoft.com/office/drawing/2014/chart" uri="{C3380CC4-5D6E-409C-BE32-E72D297353CC}">
              <c16:uniqueId val="{0000001D-9822-4709-A78D-056BAE1F3AAD}"/>
            </c:ext>
          </c:extLst>
        </c:ser>
        <c:ser>
          <c:idx val="2"/>
          <c:order val="1"/>
          <c:tx>
            <c:strRef>
              <c:f>'[081 SBAC Results 5-Year Analysis Data Entry and Charts 20191028v2.xlsx]Info'!$B$13</c:f>
              <c:strCache>
                <c:ptCount val="1"/>
                <c:pt idx="0">
                  <c:v>2017-18</c:v>
                </c:pt>
              </c:strCache>
            </c:strRef>
          </c:tx>
          <c:spPr>
            <a:solidFill>
              <a:schemeClr val="accent6"/>
            </a:solidFill>
            <a:ln>
              <a:noFill/>
            </a:ln>
            <a:effectLst/>
          </c:spPr>
          <c:invertIfNegative val="0"/>
          <c:dLbls>
            <c:dLbl>
              <c:idx val="0"/>
              <c:tx>
                <c:rich>
                  <a:bodyPr/>
                  <a:lstStyle/>
                  <a:p>
                    <a:fld id="{391E7174-1EB6-4B52-8D50-3E385651F1B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9822-4709-A78D-056BAE1F3AAD}"/>
                </c:ext>
              </c:extLst>
            </c:dLbl>
            <c:dLbl>
              <c:idx val="1"/>
              <c:tx>
                <c:rich>
                  <a:bodyPr/>
                  <a:lstStyle/>
                  <a:p>
                    <a:fld id="{17928820-223D-4472-B8A6-C98F6273122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9822-4709-A78D-056BAE1F3AAD}"/>
                </c:ext>
              </c:extLst>
            </c:dLbl>
            <c:dLbl>
              <c:idx val="2"/>
              <c:tx>
                <c:rich>
                  <a:bodyPr/>
                  <a:lstStyle/>
                  <a:p>
                    <a:fld id="{282D9EED-86AA-47A0-9992-48A5BE43C32D}"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9822-4709-A78D-056BAE1F3AAD}"/>
                </c:ext>
              </c:extLst>
            </c:dLbl>
            <c:dLbl>
              <c:idx val="3"/>
              <c:tx>
                <c:rich>
                  <a:bodyPr/>
                  <a:lstStyle/>
                  <a:p>
                    <a:fld id="{CD15A7E9-07F4-414B-8ED5-EA496739DA3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9822-4709-A78D-056BAE1F3AAD}"/>
                </c:ext>
              </c:extLst>
            </c:dLbl>
            <c:dLbl>
              <c:idx val="4"/>
              <c:tx>
                <c:rich>
                  <a:bodyPr/>
                  <a:lstStyle/>
                  <a:p>
                    <a:fld id="{29CB7842-314A-4785-9815-0A556CE1A2B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9822-4709-A78D-056BAE1F3AAD}"/>
                </c:ext>
              </c:extLst>
            </c:dLbl>
            <c:dLbl>
              <c:idx val="5"/>
              <c:tx>
                <c:rich>
                  <a:bodyPr/>
                  <a:lstStyle/>
                  <a:p>
                    <a:fld id="{D5A71E52-6AA3-4D48-A51E-DBB397B7B26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9822-4709-A78D-056BAE1F3AAD}"/>
                </c:ext>
              </c:extLst>
            </c:dLbl>
            <c:dLbl>
              <c:idx val="6"/>
              <c:tx>
                <c:rich>
                  <a:bodyPr/>
                  <a:lstStyle/>
                  <a:p>
                    <a:fld id="{AB4B5560-0406-44D8-9B1C-08018BA3D1ED}"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9822-4709-A78D-056BAE1F3AAD}"/>
                </c:ext>
              </c:extLst>
            </c:dLbl>
            <c:dLbl>
              <c:idx val="7"/>
              <c:tx>
                <c:rich>
                  <a:bodyPr/>
                  <a:lstStyle/>
                  <a:p>
                    <a:fld id="{3AEBF115-C9F2-4F85-A4E8-22799FBEE8D6}"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9822-4709-A78D-056BAE1F3AAD}"/>
                </c:ext>
              </c:extLst>
            </c:dLbl>
            <c:dLbl>
              <c:idx val="8"/>
              <c:tx>
                <c:rich>
                  <a:bodyPr/>
                  <a:lstStyle/>
                  <a:p>
                    <a:fld id="{613DCA93-2CED-4693-AF7C-5AE756F65789}"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9822-4709-A78D-056BAE1F3AAD}"/>
                </c:ext>
              </c:extLst>
            </c:dLbl>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Charts'!$A$41:$A$49</c:f>
              <c:strCache>
                <c:ptCount val="9"/>
                <c:pt idx="0">
                  <c:v>White</c:v>
                </c:pt>
                <c:pt idx="1">
                  <c:v>Filipino</c:v>
                </c:pt>
                <c:pt idx="2">
                  <c:v>Two or More Races</c:v>
                </c:pt>
                <c:pt idx="3">
                  <c:v>Asian</c:v>
                </c:pt>
                <c:pt idx="4">
                  <c:v>Hispanic</c:v>
                </c:pt>
                <c:pt idx="5">
                  <c:v>American Indian or Alaska Native</c:v>
                </c:pt>
                <c:pt idx="6">
                  <c:v>Native Hawaiian or Pacific Islander</c:v>
                </c:pt>
                <c:pt idx="7">
                  <c:v>Black or African American</c:v>
                </c:pt>
                <c:pt idx="8">
                  <c:v>District</c:v>
                </c:pt>
              </c:strCache>
            </c:strRef>
          </c:cat>
          <c:val>
            <c:numRef>
              <c:f>'[081 SBAC Results 5-Year Analysis Data Entry and Charts 20191028v2.xlsx]ELA Calculations for Charts'!$N$41:$N$49</c:f>
              <c:numCache>
                <c:formatCode>0%</c:formatCode>
                <c:ptCount val="9"/>
                <c:pt idx="0">
                  <c:v>0.63</c:v>
                </c:pt>
                <c:pt idx="1">
                  <c:v>0.6</c:v>
                </c:pt>
                <c:pt idx="2">
                  <c:v>0.49</c:v>
                </c:pt>
                <c:pt idx="3">
                  <c:v>0.48</c:v>
                </c:pt>
                <c:pt idx="4">
                  <c:v>0.31</c:v>
                </c:pt>
                <c:pt idx="5">
                  <c:v>0.31</c:v>
                </c:pt>
                <c:pt idx="6">
                  <c:v>0.22</c:v>
                </c:pt>
                <c:pt idx="7">
                  <c:v>0.22</c:v>
                </c:pt>
                <c:pt idx="8">
                  <c:v>0.40029999999999999</c:v>
                </c:pt>
              </c:numCache>
            </c:numRef>
          </c:val>
          <c:extLst>
            <c:ext xmlns:c15="http://schemas.microsoft.com/office/drawing/2012/chart" uri="{02D57815-91ED-43cb-92C2-25804820EDAC}">
              <c15:datalabelsRange>
                <c15:f>'[081 SBAC Results 5-Year Analysis Data Entry and Charts 20191028v2.xlsx]ELA Calculations for Charts'!$O$41:$O$49</c15:f>
                <c15:dlblRangeCache>
                  <c:ptCount val="9"/>
                  <c:pt idx="0">
                    <c:v>63% (2570/4079)</c:v>
                  </c:pt>
                  <c:pt idx="1">
                    <c:v>60% (160/266)</c:v>
                  </c:pt>
                  <c:pt idx="2">
                    <c:v>49% (766/1564)</c:v>
                  </c:pt>
                  <c:pt idx="3">
                    <c:v>48% (1865/3886)</c:v>
                  </c:pt>
                  <c:pt idx="4">
                    <c:v>31% (2797/9022)</c:v>
                  </c:pt>
                  <c:pt idx="5">
                    <c:v>31% (38/121)</c:v>
                  </c:pt>
                  <c:pt idx="6">
                    <c:v>22% (98/447)</c:v>
                  </c:pt>
                  <c:pt idx="7">
                    <c:v>22% (692/3146)</c:v>
                  </c:pt>
                  <c:pt idx="8">
                    <c:v>40% (9022/22538)</c:v>
                  </c:pt>
                </c15:dlblRangeCache>
              </c15:datalabelsRange>
            </c:ext>
            <c:ext xmlns:c16="http://schemas.microsoft.com/office/drawing/2014/chart" uri="{C3380CC4-5D6E-409C-BE32-E72D297353CC}">
              <c16:uniqueId val="{00000027-9822-4709-A78D-056BAE1F3AAD}"/>
            </c:ext>
          </c:extLst>
        </c:ser>
        <c:ser>
          <c:idx val="4"/>
          <c:order val="2"/>
          <c:tx>
            <c:strRef>
              <c:f>'[081 SBAC Results 5-Year Analysis Data Entry and Charts 20191028v2.xlsx]Info'!$B$12</c:f>
              <c:strCache>
                <c:ptCount val="1"/>
                <c:pt idx="0">
                  <c:v>2018-19</c:v>
                </c:pt>
              </c:strCache>
            </c:strRef>
          </c:tx>
          <c:spPr>
            <a:solidFill>
              <a:schemeClr val="accent6">
                <a:lumMod val="75000"/>
              </a:schemeClr>
            </a:solidFill>
            <a:ln>
              <a:noFill/>
            </a:ln>
            <a:effectLst/>
          </c:spPr>
          <c:invertIfNegative val="0"/>
          <c:dLbls>
            <c:dLbl>
              <c:idx val="0"/>
              <c:tx>
                <c:rich>
                  <a:bodyPr/>
                  <a:lstStyle/>
                  <a:p>
                    <a:fld id="{D0802574-CBE1-4953-880F-3E2F06A99AD3}"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9822-4709-A78D-056BAE1F3AAD}"/>
                </c:ext>
              </c:extLst>
            </c:dLbl>
            <c:dLbl>
              <c:idx val="1"/>
              <c:tx>
                <c:rich>
                  <a:bodyPr/>
                  <a:lstStyle/>
                  <a:p>
                    <a:fld id="{735433DC-F9F5-4FDD-9DDC-E4D17787AAC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9822-4709-A78D-056BAE1F3AAD}"/>
                </c:ext>
              </c:extLst>
            </c:dLbl>
            <c:dLbl>
              <c:idx val="2"/>
              <c:tx>
                <c:rich>
                  <a:bodyPr/>
                  <a:lstStyle/>
                  <a:p>
                    <a:fld id="{1D34201D-36C0-4797-A568-3CC2F6A7AF53}"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A-9822-4709-A78D-056BAE1F3AAD}"/>
                </c:ext>
              </c:extLst>
            </c:dLbl>
            <c:dLbl>
              <c:idx val="3"/>
              <c:tx>
                <c:rich>
                  <a:bodyPr/>
                  <a:lstStyle/>
                  <a:p>
                    <a:fld id="{2AD5D12B-7C82-48B6-9A23-B1618542AF5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9822-4709-A78D-056BAE1F3AAD}"/>
                </c:ext>
              </c:extLst>
            </c:dLbl>
            <c:dLbl>
              <c:idx val="4"/>
              <c:tx>
                <c:rich>
                  <a:bodyPr/>
                  <a:lstStyle/>
                  <a:p>
                    <a:fld id="{BAD01E6F-E024-43DC-95FC-C596B166641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9822-4709-A78D-056BAE1F3AAD}"/>
                </c:ext>
              </c:extLst>
            </c:dLbl>
            <c:dLbl>
              <c:idx val="5"/>
              <c:tx>
                <c:rich>
                  <a:bodyPr/>
                  <a:lstStyle/>
                  <a:p>
                    <a:fld id="{F77AFD43-D067-46ED-B293-C312CB24C0D5}"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D-9822-4709-A78D-056BAE1F3AAD}"/>
                </c:ext>
              </c:extLst>
            </c:dLbl>
            <c:dLbl>
              <c:idx val="6"/>
              <c:tx>
                <c:rich>
                  <a:bodyPr/>
                  <a:lstStyle/>
                  <a:p>
                    <a:fld id="{068548F5-8560-4934-9626-794942ADAE7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E-9822-4709-A78D-056BAE1F3AAD}"/>
                </c:ext>
              </c:extLst>
            </c:dLbl>
            <c:dLbl>
              <c:idx val="7"/>
              <c:tx>
                <c:rich>
                  <a:bodyPr/>
                  <a:lstStyle/>
                  <a:p>
                    <a:fld id="{4909D293-D7F1-4CB3-9186-3EAD8AD091C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F-9822-4709-A78D-056BAE1F3AAD}"/>
                </c:ext>
              </c:extLst>
            </c:dLbl>
            <c:dLbl>
              <c:idx val="8"/>
              <c:tx>
                <c:rich>
                  <a:bodyPr/>
                  <a:lstStyle/>
                  <a:p>
                    <a:fld id="{AED92CAA-CF65-4A92-BB0F-A573643BA40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0-9822-4709-A78D-056BAE1F3AAD}"/>
                </c:ext>
              </c:extLst>
            </c:dLbl>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Charts'!$A$41:$A$49</c:f>
              <c:strCache>
                <c:ptCount val="9"/>
                <c:pt idx="0">
                  <c:v>White</c:v>
                </c:pt>
                <c:pt idx="1">
                  <c:v>Filipino</c:v>
                </c:pt>
                <c:pt idx="2">
                  <c:v>Two or More Races</c:v>
                </c:pt>
                <c:pt idx="3">
                  <c:v>Asian</c:v>
                </c:pt>
                <c:pt idx="4">
                  <c:v>Hispanic</c:v>
                </c:pt>
                <c:pt idx="5">
                  <c:v>American Indian or Alaska Native</c:v>
                </c:pt>
                <c:pt idx="6">
                  <c:v>Native Hawaiian or Pacific Islander</c:v>
                </c:pt>
                <c:pt idx="7">
                  <c:v>Black or African American</c:v>
                </c:pt>
                <c:pt idx="8">
                  <c:v>District</c:v>
                </c:pt>
              </c:strCache>
            </c:strRef>
          </c:cat>
          <c:val>
            <c:numRef>
              <c:f>'[081 SBAC Results 5-Year Analysis Data Entry and Charts 20191028v2.xlsx]ELA Calculations for Charts'!$R$41:$R$49</c:f>
              <c:numCache>
                <c:formatCode>0%</c:formatCode>
                <c:ptCount val="9"/>
                <c:pt idx="0">
                  <c:v>0.65799999999999992</c:v>
                </c:pt>
                <c:pt idx="1">
                  <c:v>0.6036999999999999</c:v>
                </c:pt>
                <c:pt idx="2">
                  <c:v>0.54079999999999995</c:v>
                </c:pt>
                <c:pt idx="3">
                  <c:v>0.49209999999999998</c:v>
                </c:pt>
                <c:pt idx="4">
                  <c:v>0.34589999999999999</c:v>
                </c:pt>
                <c:pt idx="5">
                  <c:v>0.27929999999999999</c:v>
                </c:pt>
                <c:pt idx="6">
                  <c:v>0.26580000000000004</c:v>
                </c:pt>
                <c:pt idx="7">
                  <c:v>0.2379</c:v>
                </c:pt>
                <c:pt idx="8">
                  <c:v>0.4264</c:v>
                </c:pt>
              </c:numCache>
            </c:numRef>
          </c:val>
          <c:extLst>
            <c:ext xmlns:c15="http://schemas.microsoft.com/office/drawing/2012/chart" uri="{02D57815-91ED-43cb-92C2-25804820EDAC}">
              <c15:datalabelsRange>
                <c15:f>'[081 SBAC Results 5-Year Analysis Data Entry and Charts 20191028v2.xlsx]ELA Calculations for Charts'!$S$41:$S$49</c15:f>
                <c15:dlblRangeCache>
                  <c:ptCount val="9"/>
                  <c:pt idx="0">
                    <c:v>66% (2583/3926)</c:v>
                  </c:pt>
                  <c:pt idx="1">
                    <c:v>60% (163/270)</c:v>
                  </c:pt>
                  <c:pt idx="2">
                    <c:v>54% (903/1670)</c:v>
                  </c:pt>
                  <c:pt idx="3">
                    <c:v>49% (1838/3735)</c:v>
                  </c:pt>
                  <c:pt idx="4">
                    <c:v>35% (3155/9120)</c:v>
                  </c:pt>
                  <c:pt idx="5">
                    <c:v>28% (31/111)</c:v>
                  </c:pt>
                  <c:pt idx="6">
                    <c:v>27% (122/459)</c:v>
                  </c:pt>
                  <c:pt idx="7">
                    <c:v>24% (718/3018)</c:v>
                  </c:pt>
                  <c:pt idx="8">
                    <c:v>43% (9514/22313)</c:v>
                  </c:pt>
                </c15:dlblRangeCache>
              </c15:datalabelsRange>
            </c:ext>
            <c:ext xmlns:c16="http://schemas.microsoft.com/office/drawing/2014/chart" uri="{C3380CC4-5D6E-409C-BE32-E72D297353CC}">
              <c16:uniqueId val="{00000031-9822-4709-A78D-056BAE1F3AAD}"/>
            </c:ext>
          </c:extLst>
        </c:ser>
        <c:dLbls>
          <c:showLegendKey val="0"/>
          <c:showVal val="0"/>
          <c:showCatName val="0"/>
          <c:showSerName val="0"/>
          <c:showPercent val="0"/>
          <c:showBubbleSize val="0"/>
        </c:dLbls>
        <c:gapWidth val="100"/>
        <c:overlap val="-27"/>
        <c:axId val="175043328"/>
        <c:axId val="175044864"/>
      </c:barChart>
      <c:catAx>
        <c:axId val="175043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5044864"/>
        <c:crosses val="autoZero"/>
        <c:auto val="1"/>
        <c:lblAlgn val="ctr"/>
        <c:lblOffset val="100"/>
        <c:noMultiLvlLbl val="0"/>
      </c:catAx>
      <c:valAx>
        <c:axId val="175044864"/>
        <c:scaling>
          <c:orientation val="minMax"/>
          <c:max val="0.70000000000000007"/>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5043328"/>
        <c:crosses val="autoZero"/>
        <c:crossBetween val="between"/>
      </c:valAx>
      <c:spPr>
        <a:noFill/>
        <a:ln>
          <a:noFill/>
        </a:ln>
        <a:effectLst/>
      </c:spPr>
    </c:plotArea>
    <c:legend>
      <c:legendPos val="b"/>
      <c:layout>
        <c:manualLayout>
          <c:xMode val="edge"/>
          <c:yMode val="edge"/>
          <c:x val="0.37028381438623059"/>
          <c:y val="0.90335184777425703"/>
          <c:w val="0.25943228611531022"/>
          <c:h val="7.812885059298220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SBAC Math</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5825064774917766E-2"/>
          <c:y val="3.2224849987421686E-2"/>
          <c:w val="0.95195556312062291"/>
          <c:h val="0.78673040565619501"/>
        </c:manualLayout>
      </c:layout>
      <c:barChart>
        <c:barDir val="col"/>
        <c:grouping val="clustered"/>
        <c:varyColors val="0"/>
        <c:ser>
          <c:idx val="2"/>
          <c:order val="0"/>
          <c:tx>
            <c:strRef>
              <c:f>Info!$B$14</c:f>
              <c:strCache>
                <c:ptCount val="1"/>
                <c:pt idx="0">
                  <c:v>2016-17</c:v>
                </c:pt>
              </c:strCache>
            </c:strRef>
          </c:tx>
          <c:spPr>
            <a:solidFill>
              <a:schemeClr val="accent1">
                <a:lumMod val="60000"/>
                <a:lumOff val="40000"/>
              </a:schemeClr>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'Math Calculations for Charts'!$A$5:$A$17</c:f>
              <c:strCache>
                <c:ptCount val="13"/>
                <c:pt idx="0">
                  <c:v>Garden Grove Unified</c:v>
                </c:pt>
                <c:pt idx="1">
                  <c:v>San Francisco Unified</c:v>
                </c:pt>
                <c:pt idx="2">
                  <c:v>Long Beach Unified</c:v>
                </c:pt>
                <c:pt idx="3">
                  <c:v>Elk Grove Unified</c:v>
                </c:pt>
                <c:pt idx="4">
                  <c:v>San Juan Unified</c:v>
                </c:pt>
                <c:pt idx="5">
                  <c:v>Natomas Unified</c:v>
                </c:pt>
                <c:pt idx="6">
                  <c:v>Los Angeles Unified</c:v>
                </c:pt>
                <c:pt idx="7">
                  <c:v>Sacramento City Unified School District</c:v>
                </c:pt>
                <c:pt idx="8">
                  <c:v>Fresno Unified</c:v>
                </c:pt>
                <c:pt idx="9">
                  <c:v>Twin Rivers Unified</c:v>
                </c:pt>
                <c:pt idx="10">
                  <c:v>Oakland Unified</c:v>
                </c:pt>
                <c:pt idx="11">
                  <c:v>Sacramento County</c:v>
                </c:pt>
                <c:pt idx="12">
                  <c:v>State of California</c:v>
                </c:pt>
              </c:strCache>
            </c:strRef>
          </c:cat>
          <c:val>
            <c:numRef>
              <c:f>'Math Calculations for Charts'!$J$5:$J$17</c:f>
              <c:numCache>
                <c:formatCode>0%</c:formatCode>
                <c:ptCount val="13"/>
                <c:pt idx="0">
                  <c:v>0.47</c:v>
                </c:pt>
                <c:pt idx="1">
                  <c:v>0.50950000000000006</c:v>
                </c:pt>
                <c:pt idx="2">
                  <c:v>0.3876</c:v>
                </c:pt>
                <c:pt idx="3">
                  <c:v>0.4415</c:v>
                </c:pt>
                <c:pt idx="4">
                  <c:v>0.3407</c:v>
                </c:pt>
                <c:pt idx="5">
                  <c:v>0.33040000000000003</c:v>
                </c:pt>
                <c:pt idx="6">
                  <c:v>0.29859999999999998</c:v>
                </c:pt>
                <c:pt idx="7">
                  <c:v>0.31459999999999999</c:v>
                </c:pt>
                <c:pt idx="8">
                  <c:v>0.2414</c:v>
                </c:pt>
                <c:pt idx="9">
                  <c:v>0.2412</c:v>
                </c:pt>
                <c:pt idx="10">
                  <c:v>0.255</c:v>
                </c:pt>
                <c:pt idx="11">
                  <c:v>0.36149999999999999</c:v>
                </c:pt>
                <c:pt idx="12">
                  <c:v>0.37559999999999999</c:v>
                </c:pt>
              </c:numCache>
            </c:numRef>
          </c:val>
          <c:extLst>
            <c:ext xmlns:c16="http://schemas.microsoft.com/office/drawing/2014/chart" uri="{C3380CC4-5D6E-409C-BE32-E72D297353CC}">
              <c16:uniqueId val="{0000000D-44AA-4910-A5AE-F90B928BD6E7}"/>
            </c:ext>
          </c:extLst>
        </c:ser>
        <c:ser>
          <c:idx val="3"/>
          <c:order val="1"/>
          <c:tx>
            <c:strRef>
              <c:f>Info!$B$13</c:f>
              <c:strCache>
                <c:ptCount val="1"/>
                <c:pt idx="0">
                  <c:v>2017-18</c:v>
                </c:pt>
              </c:strCache>
            </c:strRef>
          </c:tx>
          <c:spPr>
            <a:solidFill>
              <a:schemeClr val="accent1"/>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'Math Calculations for Charts'!$A$5:$A$17</c:f>
              <c:strCache>
                <c:ptCount val="13"/>
                <c:pt idx="0">
                  <c:v>Garden Grove Unified</c:v>
                </c:pt>
                <c:pt idx="1">
                  <c:v>San Francisco Unified</c:v>
                </c:pt>
                <c:pt idx="2">
                  <c:v>Long Beach Unified</c:v>
                </c:pt>
                <c:pt idx="3">
                  <c:v>Elk Grove Unified</c:v>
                </c:pt>
                <c:pt idx="4">
                  <c:v>San Juan Unified</c:v>
                </c:pt>
                <c:pt idx="5">
                  <c:v>Natomas Unified</c:v>
                </c:pt>
                <c:pt idx="6">
                  <c:v>Los Angeles Unified</c:v>
                </c:pt>
                <c:pt idx="7">
                  <c:v>Sacramento City Unified School District</c:v>
                </c:pt>
                <c:pt idx="8">
                  <c:v>Fresno Unified</c:v>
                </c:pt>
                <c:pt idx="9">
                  <c:v>Twin Rivers Unified</c:v>
                </c:pt>
                <c:pt idx="10">
                  <c:v>Oakland Unified</c:v>
                </c:pt>
                <c:pt idx="11">
                  <c:v>Sacramento County</c:v>
                </c:pt>
                <c:pt idx="12">
                  <c:v>State of California</c:v>
                </c:pt>
              </c:strCache>
            </c:strRef>
          </c:cat>
          <c:val>
            <c:numRef>
              <c:f>'Math Calculations for Charts'!$N$5:$N$17</c:f>
              <c:numCache>
                <c:formatCode>0%</c:formatCode>
                <c:ptCount val="13"/>
                <c:pt idx="0">
                  <c:v>0.50880000000000003</c:v>
                </c:pt>
                <c:pt idx="1">
                  <c:v>0.50580000000000003</c:v>
                </c:pt>
                <c:pt idx="2">
                  <c:v>0.42730000000000001</c:v>
                </c:pt>
                <c:pt idx="3">
                  <c:v>0.44689999999999996</c:v>
                </c:pt>
                <c:pt idx="4">
                  <c:v>0.3498</c:v>
                </c:pt>
                <c:pt idx="5">
                  <c:v>0.32289999999999996</c:v>
                </c:pt>
                <c:pt idx="6">
                  <c:v>0.31619999999999998</c:v>
                </c:pt>
                <c:pt idx="7">
                  <c:v>0.31979999999999997</c:v>
                </c:pt>
                <c:pt idx="8">
                  <c:v>0.26890000000000003</c:v>
                </c:pt>
                <c:pt idx="9">
                  <c:v>0.26829999999999998</c:v>
                </c:pt>
                <c:pt idx="10">
                  <c:v>0.2681</c:v>
                </c:pt>
                <c:pt idx="11">
                  <c:v>0.3705</c:v>
                </c:pt>
                <c:pt idx="12">
                  <c:v>0.38650000000000001</c:v>
                </c:pt>
              </c:numCache>
            </c:numRef>
          </c:val>
          <c:extLst>
            <c:ext xmlns:c16="http://schemas.microsoft.com/office/drawing/2014/chart" uri="{C3380CC4-5D6E-409C-BE32-E72D297353CC}">
              <c16:uniqueId val="{0000001B-44AA-4910-A5AE-F90B928BD6E7}"/>
            </c:ext>
          </c:extLst>
        </c:ser>
        <c:ser>
          <c:idx val="4"/>
          <c:order val="2"/>
          <c:tx>
            <c:strRef>
              <c:f>Info!$B$12</c:f>
              <c:strCache>
                <c:ptCount val="1"/>
                <c:pt idx="0">
                  <c:v>2018-19</c:v>
                </c:pt>
              </c:strCache>
            </c:strRef>
          </c:tx>
          <c:spPr>
            <a:solidFill>
              <a:schemeClr val="accent1">
                <a:lumMod val="75000"/>
              </a:schemeClr>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'Math Calculations for Charts'!$A$5:$A$17</c:f>
              <c:strCache>
                <c:ptCount val="13"/>
                <c:pt idx="0">
                  <c:v>Garden Grove Unified</c:v>
                </c:pt>
                <c:pt idx="1">
                  <c:v>San Francisco Unified</c:v>
                </c:pt>
                <c:pt idx="2">
                  <c:v>Long Beach Unified</c:v>
                </c:pt>
                <c:pt idx="3">
                  <c:v>Elk Grove Unified</c:v>
                </c:pt>
                <c:pt idx="4">
                  <c:v>San Juan Unified</c:v>
                </c:pt>
                <c:pt idx="5">
                  <c:v>Natomas Unified</c:v>
                </c:pt>
                <c:pt idx="6">
                  <c:v>Los Angeles Unified</c:v>
                </c:pt>
                <c:pt idx="7">
                  <c:v>Sacramento City Unified School District</c:v>
                </c:pt>
                <c:pt idx="8">
                  <c:v>Fresno Unified</c:v>
                </c:pt>
                <c:pt idx="9">
                  <c:v>Twin Rivers Unified</c:v>
                </c:pt>
                <c:pt idx="10">
                  <c:v>Oakland Unified</c:v>
                </c:pt>
                <c:pt idx="11">
                  <c:v>Sacramento County</c:v>
                </c:pt>
                <c:pt idx="12">
                  <c:v>State of California</c:v>
                </c:pt>
              </c:strCache>
            </c:strRef>
          </c:cat>
          <c:val>
            <c:numRef>
              <c:f>'Math Calculations for Charts'!$R$5:$R$17</c:f>
              <c:numCache>
                <c:formatCode>0%</c:formatCode>
                <c:ptCount val="13"/>
                <c:pt idx="0">
                  <c:v>0.52190000000000003</c:v>
                </c:pt>
                <c:pt idx="1">
                  <c:v>0.50560000000000005</c:v>
                </c:pt>
                <c:pt idx="2">
                  <c:v>0.45650000000000002</c:v>
                </c:pt>
                <c:pt idx="3">
                  <c:v>0.45089999999999997</c:v>
                </c:pt>
                <c:pt idx="4">
                  <c:v>0.37160000000000004</c:v>
                </c:pt>
                <c:pt idx="5">
                  <c:v>0.34870000000000001</c:v>
                </c:pt>
                <c:pt idx="6">
                  <c:v>0.3347</c:v>
                </c:pt>
                <c:pt idx="7">
                  <c:v>0.32530000000000003</c:v>
                </c:pt>
                <c:pt idx="8">
                  <c:v>0.29849999999999999</c:v>
                </c:pt>
                <c:pt idx="9">
                  <c:v>0.28810000000000002</c:v>
                </c:pt>
                <c:pt idx="10">
                  <c:v>0.27</c:v>
                </c:pt>
                <c:pt idx="11">
                  <c:v>0.37880000000000003</c:v>
                </c:pt>
                <c:pt idx="12">
                  <c:v>0.39729999999999999</c:v>
                </c:pt>
              </c:numCache>
            </c:numRef>
          </c:val>
          <c:extLst>
            <c:ext xmlns:c16="http://schemas.microsoft.com/office/drawing/2014/chart" uri="{C3380CC4-5D6E-409C-BE32-E72D297353CC}">
              <c16:uniqueId val="{00000029-44AA-4910-A5AE-F90B928BD6E7}"/>
            </c:ext>
          </c:extLst>
        </c:ser>
        <c:dLbls>
          <c:showLegendKey val="0"/>
          <c:showVal val="0"/>
          <c:showCatName val="0"/>
          <c:showSerName val="0"/>
          <c:showPercent val="0"/>
          <c:showBubbleSize val="0"/>
        </c:dLbls>
        <c:gapWidth val="75"/>
        <c:overlap val="-10"/>
        <c:axId val="453553032"/>
        <c:axId val="454606752"/>
      </c:barChart>
      <c:catAx>
        <c:axId val="453553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54606752"/>
        <c:crosses val="autoZero"/>
        <c:auto val="1"/>
        <c:lblAlgn val="ctr"/>
        <c:lblOffset val="100"/>
        <c:noMultiLvlLbl val="0"/>
      </c:catAx>
      <c:valAx>
        <c:axId val="454606752"/>
        <c:scaling>
          <c:orientation val="minMax"/>
          <c:max val="0.70000000000000007"/>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535530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0" i="0" baseline="0" dirty="0" smtClean="0">
                <a:effectLst/>
              </a:rPr>
              <a:t>SBAC - Math</a:t>
            </a:r>
            <a:endParaRPr lang="en-US" sz="2400" dirty="0">
              <a:effectLst/>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2864640150178828E-2"/>
          <c:y val="3.6796429439658426E-2"/>
          <c:w val="0.9552451815201265"/>
          <c:h val="0.71009490850054913"/>
        </c:manualLayout>
      </c:layout>
      <c:barChart>
        <c:barDir val="col"/>
        <c:grouping val="clustered"/>
        <c:varyColors val="0"/>
        <c:ser>
          <c:idx val="1"/>
          <c:order val="0"/>
          <c:tx>
            <c:strRef>
              <c:f>'[081 SBAC Results 5-Year Analysis Data Entry and Charts 20191028v2.xlsx]Info'!$B$14</c:f>
              <c:strCache>
                <c:ptCount val="1"/>
                <c:pt idx="0">
                  <c:v>2016-17</c:v>
                </c:pt>
              </c:strCache>
            </c:strRef>
          </c:tx>
          <c:spPr>
            <a:solidFill>
              <a:schemeClr val="accent1">
                <a:lumMod val="60000"/>
                <a:lumOff val="40000"/>
              </a:schemeClr>
            </a:solidFill>
            <a:ln>
              <a:noFill/>
            </a:ln>
            <a:effectLst/>
          </c:spPr>
          <c:invertIfNegative val="0"/>
          <c:dLbls>
            <c:dLbl>
              <c:idx val="0"/>
              <c:tx>
                <c:rich>
                  <a:bodyPr/>
                  <a:lstStyle/>
                  <a:p>
                    <a:fld id="{B1963A47-7E0B-4332-8279-ECB47C94909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1548-46B4-BA49-6A2822D03BCF}"/>
                </c:ext>
              </c:extLst>
            </c:dLbl>
            <c:dLbl>
              <c:idx val="1"/>
              <c:tx>
                <c:rich>
                  <a:bodyPr/>
                  <a:lstStyle/>
                  <a:p>
                    <a:fld id="{3466E82E-67CB-4914-B51A-56D90B8AB14C}"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1548-46B4-BA49-6A2822D03BCF}"/>
                </c:ext>
              </c:extLst>
            </c:dLbl>
            <c:dLbl>
              <c:idx val="2"/>
              <c:tx>
                <c:rich>
                  <a:bodyPr/>
                  <a:lstStyle/>
                  <a:p>
                    <a:fld id="{1DB01338-F34F-48C3-960E-CD321F325EB6}"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1548-46B4-BA49-6A2822D03BCF}"/>
                </c:ext>
              </c:extLst>
            </c:dLbl>
            <c:dLbl>
              <c:idx val="3"/>
              <c:tx>
                <c:rich>
                  <a:bodyPr/>
                  <a:lstStyle/>
                  <a:p>
                    <a:fld id="{DDB4C675-24CD-47EC-8C41-286BF27B9E29}"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1548-46B4-BA49-6A2822D03BCF}"/>
                </c:ext>
              </c:extLst>
            </c:dLbl>
            <c:dLbl>
              <c:idx val="4"/>
              <c:tx>
                <c:rich>
                  <a:bodyPr/>
                  <a:lstStyle/>
                  <a:p>
                    <a:fld id="{7B7BDBBE-D484-49F5-A9A4-B27B99819B4C}"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1548-46B4-BA49-6A2822D03BCF}"/>
                </c:ext>
              </c:extLst>
            </c:dLbl>
            <c:dLbl>
              <c:idx val="5"/>
              <c:tx>
                <c:rich>
                  <a:bodyPr/>
                  <a:lstStyle/>
                  <a:p>
                    <a:fld id="{CD9AD304-7097-404F-9CAA-1D2BFA15402C}"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1548-46B4-BA49-6A2822D03BCF}"/>
                </c:ext>
              </c:extLst>
            </c:dLbl>
            <c:dLbl>
              <c:idx val="6"/>
              <c:tx>
                <c:rich>
                  <a:bodyPr/>
                  <a:lstStyle/>
                  <a:p>
                    <a:fld id="{4B89DE28-8B8D-413C-A3E0-2BB62A3FC6B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1548-46B4-BA49-6A2822D03BCF}"/>
                </c:ext>
              </c:extLst>
            </c:dLbl>
            <c:dLbl>
              <c:idx val="7"/>
              <c:tx>
                <c:rich>
                  <a:bodyPr/>
                  <a:lstStyle/>
                  <a:p>
                    <a:fld id="{880D7CB7-6B70-4FAD-920D-020C0200D035}"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1548-46B4-BA49-6A2822D03BCF}"/>
                </c:ext>
              </c:extLst>
            </c:dLbl>
            <c:dLbl>
              <c:idx val="8"/>
              <c:tx>
                <c:rich>
                  <a:bodyPr/>
                  <a:lstStyle/>
                  <a:p>
                    <a:fld id="{B59CC0F7-5C49-4F02-BDF2-BF1F71F25A1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1548-46B4-BA49-6A2822D03BCF}"/>
                </c:ext>
              </c:extLst>
            </c:dLbl>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20191028v2.xlsx]Math Calculations for Charts'!$A$41:$A$49</c:f>
              <c:strCache>
                <c:ptCount val="9"/>
                <c:pt idx="0">
                  <c:v>White</c:v>
                </c:pt>
                <c:pt idx="1">
                  <c:v>Filipino</c:v>
                </c:pt>
                <c:pt idx="2">
                  <c:v>Asian</c:v>
                </c:pt>
                <c:pt idx="3">
                  <c:v>Two or More Races</c:v>
                </c:pt>
                <c:pt idx="4">
                  <c:v>Hispanic</c:v>
                </c:pt>
                <c:pt idx="5">
                  <c:v>American Indian or Alaska Native</c:v>
                </c:pt>
                <c:pt idx="6">
                  <c:v>Native Hawaiian or Pacific Islander</c:v>
                </c:pt>
                <c:pt idx="7">
                  <c:v>Black or African American</c:v>
                </c:pt>
                <c:pt idx="8">
                  <c:v>District</c:v>
                </c:pt>
              </c:strCache>
            </c:strRef>
          </c:cat>
          <c:val>
            <c:numRef>
              <c:f>'[081 SBAC Results 5-Year Analysis Data Entry and Charts 20191028v2.xlsx]Math Calculations for Charts'!$J$41:$J$49</c:f>
              <c:numCache>
                <c:formatCode>0%</c:formatCode>
                <c:ptCount val="9"/>
                <c:pt idx="0">
                  <c:v>0.52</c:v>
                </c:pt>
                <c:pt idx="1">
                  <c:v>0.42</c:v>
                </c:pt>
                <c:pt idx="2">
                  <c:v>0.42</c:v>
                </c:pt>
                <c:pt idx="3">
                  <c:v>0.39</c:v>
                </c:pt>
                <c:pt idx="4">
                  <c:v>0.23</c:v>
                </c:pt>
                <c:pt idx="5">
                  <c:v>0.24</c:v>
                </c:pt>
                <c:pt idx="6">
                  <c:v>0.18</c:v>
                </c:pt>
                <c:pt idx="7">
                  <c:v>0.14000000000000001</c:v>
                </c:pt>
                <c:pt idx="8">
                  <c:v>0.31459999999999999</c:v>
                </c:pt>
              </c:numCache>
            </c:numRef>
          </c:val>
          <c:extLst>
            <c:ext xmlns:c15="http://schemas.microsoft.com/office/drawing/2012/chart" uri="{02D57815-91ED-43cb-92C2-25804820EDAC}">
              <c15:datalabelsRange>
                <c15:f>'[081 SBAC Results 5-Year Analysis Data Entry and Charts 20191028v2.xlsx]Math Calculations for Charts'!$K$41:$K$49</c15:f>
                <c15:dlblRangeCache>
                  <c:ptCount val="9"/>
                  <c:pt idx="0">
                    <c:v>52% (2176/4185)</c:v>
                  </c:pt>
                  <c:pt idx="1">
                    <c:v>42% (115/273)</c:v>
                  </c:pt>
                  <c:pt idx="2">
                    <c:v>42% (1648/3923)</c:v>
                  </c:pt>
                  <c:pt idx="3">
                    <c:v>39% (535/1371)</c:v>
                  </c:pt>
                  <c:pt idx="4">
                    <c:v>23% (2101/9133)</c:v>
                  </c:pt>
                  <c:pt idx="5">
                    <c:v>24% (30/127)</c:v>
                  </c:pt>
                  <c:pt idx="6">
                    <c:v>18% (87/485)</c:v>
                  </c:pt>
                  <c:pt idx="7">
                    <c:v>14% (447/3194)</c:v>
                  </c:pt>
                  <c:pt idx="8">
                    <c:v>31% (7140/22694)</c:v>
                  </c:pt>
                </c15:dlblRangeCache>
              </c15:datalabelsRange>
            </c:ext>
            <c:ext xmlns:c16="http://schemas.microsoft.com/office/drawing/2014/chart" uri="{C3380CC4-5D6E-409C-BE32-E72D297353CC}">
              <c16:uniqueId val="{0000001D-1548-46B4-BA49-6A2822D03BCF}"/>
            </c:ext>
          </c:extLst>
        </c:ser>
        <c:ser>
          <c:idx val="2"/>
          <c:order val="1"/>
          <c:tx>
            <c:strRef>
              <c:f>'[081 SBAC Results 5-Year Analysis Data Entry and Charts 20191028v2.xlsx]Info'!$B$13</c:f>
              <c:strCache>
                <c:ptCount val="1"/>
                <c:pt idx="0">
                  <c:v>2017-18</c:v>
                </c:pt>
              </c:strCache>
            </c:strRef>
          </c:tx>
          <c:spPr>
            <a:solidFill>
              <a:schemeClr val="accent1"/>
            </a:solidFill>
            <a:ln>
              <a:noFill/>
            </a:ln>
            <a:effectLst/>
          </c:spPr>
          <c:invertIfNegative val="0"/>
          <c:dLbls>
            <c:dLbl>
              <c:idx val="0"/>
              <c:tx>
                <c:rich>
                  <a:bodyPr/>
                  <a:lstStyle/>
                  <a:p>
                    <a:fld id="{85229152-0DE0-4102-BFB8-5817AA3B6DB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1548-46B4-BA49-6A2822D03BCF}"/>
                </c:ext>
              </c:extLst>
            </c:dLbl>
            <c:dLbl>
              <c:idx val="1"/>
              <c:tx>
                <c:rich>
                  <a:bodyPr/>
                  <a:lstStyle/>
                  <a:p>
                    <a:fld id="{2F49800C-9E9B-46B6-9487-8520D468F08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1548-46B4-BA49-6A2822D03BCF}"/>
                </c:ext>
              </c:extLst>
            </c:dLbl>
            <c:dLbl>
              <c:idx val="2"/>
              <c:tx>
                <c:rich>
                  <a:bodyPr/>
                  <a:lstStyle/>
                  <a:p>
                    <a:fld id="{E195CEA5-8159-46E2-AB8F-2B93A09A2CC6}"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1548-46B4-BA49-6A2822D03BCF}"/>
                </c:ext>
              </c:extLst>
            </c:dLbl>
            <c:dLbl>
              <c:idx val="3"/>
              <c:tx>
                <c:rich>
                  <a:bodyPr/>
                  <a:lstStyle/>
                  <a:p>
                    <a:fld id="{B9433239-E319-49BC-9CC1-D5EAA02B60A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1548-46B4-BA49-6A2822D03BCF}"/>
                </c:ext>
              </c:extLst>
            </c:dLbl>
            <c:dLbl>
              <c:idx val="4"/>
              <c:tx>
                <c:rich>
                  <a:bodyPr/>
                  <a:lstStyle/>
                  <a:p>
                    <a:fld id="{4DCE381D-F2B6-43C5-9E38-16E1B44E004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2-1548-46B4-BA49-6A2822D03BCF}"/>
                </c:ext>
              </c:extLst>
            </c:dLbl>
            <c:dLbl>
              <c:idx val="5"/>
              <c:tx>
                <c:rich>
                  <a:bodyPr/>
                  <a:lstStyle/>
                  <a:p>
                    <a:fld id="{38C303A4-749F-430B-A692-9932FEA93149}"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3-1548-46B4-BA49-6A2822D03BCF}"/>
                </c:ext>
              </c:extLst>
            </c:dLbl>
            <c:dLbl>
              <c:idx val="6"/>
              <c:tx>
                <c:rich>
                  <a:bodyPr/>
                  <a:lstStyle/>
                  <a:p>
                    <a:fld id="{3F11AC0D-0F66-4F8F-9A36-90CDD90D8A5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4-1548-46B4-BA49-6A2822D03BCF}"/>
                </c:ext>
              </c:extLst>
            </c:dLbl>
            <c:dLbl>
              <c:idx val="7"/>
              <c:tx>
                <c:rich>
                  <a:bodyPr/>
                  <a:lstStyle/>
                  <a:p>
                    <a:fld id="{5288637D-67C0-4BDA-8FF5-A0ABED6E7E16}"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5-1548-46B4-BA49-6A2822D03BCF}"/>
                </c:ext>
              </c:extLst>
            </c:dLbl>
            <c:dLbl>
              <c:idx val="8"/>
              <c:tx>
                <c:rich>
                  <a:bodyPr/>
                  <a:lstStyle/>
                  <a:p>
                    <a:fld id="{FCF2BDCA-C50D-4DDA-BF15-3D124D2A946C}"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6-1548-46B4-BA49-6A2822D03BCF}"/>
                </c:ext>
              </c:extLst>
            </c:dLbl>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20191028v2.xlsx]Math Calculations for Charts'!$A$41:$A$49</c:f>
              <c:strCache>
                <c:ptCount val="9"/>
                <c:pt idx="0">
                  <c:v>White</c:v>
                </c:pt>
                <c:pt idx="1">
                  <c:v>Filipino</c:v>
                </c:pt>
                <c:pt idx="2">
                  <c:v>Asian</c:v>
                </c:pt>
                <c:pt idx="3">
                  <c:v>Two or More Races</c:v>
                </c:pt>
                <c:pt idx="4">
                  <c:v>Hispanic</c:v>
                </c:pt>
                <c:pt idx="5">
                  <c:v>American Indian or Alaska Native</c:v>
                </c:pt>
                <c:pt idx="6">
                  <c:v>Native Hawaiian or Pacific Islander</c:v>
                </c:pt>
                <c:pt idx="7">
                  <c:v>Black or African American</c:v>
                </c:pt>
                <c:pt idx="8">
                  <c:v>District</c:v>
                </c:pt>
              </c:strCache>
            </c:strRef>
          </c:cat>
          <c:val>
            <c:numRef>
              <c:f>'[081 SBAC Results 5-Year Analysis Data Entry and Charts 20191028v2.xlsx]Math Calculations for Charts'!$N$41:$N$49</c:f>
              <c:numCache>
                <c:formatCode>0%</c:formatCode>
                <c:ptCount val="9"/>
                <c:pt idx="0">
                  <c:v>0.53</c:v>
                </c:pt>
                <c:pt idx="1">
                  <c:v>0.48</c:v>
                </c:pt>
                <c:pt idx="2">
                  <c:v>0.42</c:v>
                </c:pt>
                <c:pt idx="3">
                  <c:v>0.42</c:v>
                </c:pt>
                <c:pt idx="4">
                  <c:v>0.23</c:v>
                </c:pt>
                <c:pt idx="5">
                  <c:v>0.23</c:v>
                </c:pt>
                <c:pt idx="6">
                  <c:v>0.16</c:v>
                </c:pt>
                <c:pt idx="7">
                  <c:v>0.13</c:v>
                </c:pt>
                <c:pt idx="8">
                  <c:v>0.31979999999999997</c:v>
                </c:pt>
              </c:numCache>
            </c:numRef>
          </c:val>
          <c:extLst>
            <c:ext xmlns:c15="http://schemas.microsoft.com/office/drawing/2012/chart" uri="{02D57815-91ED-43cb-92C2-25804820EDAC}">
              <c15:datalabelsRange>
                <c15:f>'[081 SBAC Results 5-Year Analysis Data Entry and Charts 20191028v2.xlsx]Math Calculations for Charts'!$O$41:$O$49</c15:f>
                <c15:dlblRangeCache>
                  <c:ptCount val="9"/>
                  <c:pt idx="0">
                    <c:v>53% (2162/4080)</c:v>
                  </c:pt>
                  <c:pt idx="1">
                    <c:v>48% (128/266)</c:v>
                  </c:pt>
                  <c:pt idx="2">
                    <c:v>42% (1654/3939)</c:v>
                  </c:pt>
                  <c:pt idx="3">
                    <c:v>42% (654/1558)</c:v>
                  </c:pt>
                  <c:pt idx="4">
                    <c:v>23% (2076/9028)</c:v>
                  </c:pt>
                  <c:pt idx="5">
                    <c:v>23% (28/120)</c:v>
                  </c:pt>
                  <c:pt idx="6">
                    <c:v>16% (72/450)</c:v>
                  </c:pt>
                  <c:pt idx="7">
                    <c:v>13% (408/3138)</c:v>
                  </c:pt>
                  <c:pt idx="8">
                    <c:v>32% (7223/22586)</c:v>
                  </c:pt>
                </c15:dlblRangeCache>
              </c15:datalabelsRange>
            </c:ext>
            <c:ext xmlns:c16="http://schemas.microsoft.com/office/drawing/2014/chart" uri="{C3380CC4-5D6E-409C-BE32-E72D297353CC}">
              <c16:uniqueId val="{00000027-1548-46B4-BA49-6A2822D03BCF}"/>
            </c:ext>
          </c:extLst>
        </c:ser>
        <c:ser>
          <c:idx val="4"/>
          <c:order val="2"/>
          <c:tx>
            <c:strRef>
              <c:f>'[081 SBAC Results 5-Year Analysis Data Entry and Charts 20191028v2.xlsx]Info'!$B$12</c:f>
              <c:strCache>
                <c:ptCount val="1"/>
                <c:pt idx="0">
                  <c:v>2018-19</c:v>
                </c:pt>
              </c:strCache>
            </c:strRef>
          </c:tx>
          <c:spPr>
            <a:solidFill>
              <a:schemeClr val="accent1">
                <a:lumMod val="75000"/>
              </a:schemeClr>
            </a:solidFill>
            <a:ln>
              <a:noFill/>
            </a:ln>
            <a:effectLst/>
          </c:spPr>
          <c:invertIfNegative val="0"/>
          <c:dLbls>
            <c:dLbl>
              <c:idx val="0"/>
              <c:tx>
                <c:rich>
                  <a:bodyPr/>
                  <a:lstStyle/>
                  <a:p>
                    <a:fld id="{AF273928-6192-44C6-A1CC-03A7527CC0C5}"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8-1548-46B4-BA49-6A2822D03BCF}"/>
                </c:ext>
              </c:extLst>
            </c:dLbl>
            <c:dLbl>
              <c:idx val="1"/>
              <c:tx>
                <c:rich>
                  <a:bodyPr/>
                  <a:lstStyle/>
                  <a:p>
                    <a:fld id="{21B955FF-180A-42E2-9571-E57F1CFE623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9-1548-46B4-BA49-6A2822D03BCF}"/>
                </c:ext>
              </c:extLst>
            </c:dLbl>
            <c:dLbl>
              <c:idx val="2"/>
              <c:tx>
                <c:rich>
                  <a:bodyPr/>
                  <a:lstStyle/>
                  <a:p>
                    <a:fld id="{9BAB78D6-5B1B-48C2-9552-8DE33AD8E9A2}"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A-1548-46B4-BA49-6A2822D03BCF}"/>
                </c:ext>
              </c:extLst>
            </c:dLbl>
            <c:dLbl>
              <c:idx val="3"/>
              <c:tx>
                <c:rich>
                  <a:bodyPr/>
                  <a:lstStyle/>
                  <a:p>
                    <a:fld id="{974605BE-8018-42D9-ACD3-B231749F385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B-1548-46B4-BA49-6A2822D03BCF}"/>
                </c:ext>
              </c:extLst>
            </c:dLbl>
            <c:dLbl>
              <c:idx val="4"/>
              <c:tx>
                <c:rich>
                  <a:bodyPr/>
                  <a:lstStyle/>
                  <a:p>
                    <a:fld id="{D8ED0657-A1CE-4B10-9687-FF51C1A1B0F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C-1548-46B4-BA49-6A2822D03BCF}"/>
                </c:ext>
              </c:extLst>
            </c:dLbl>
            <c:dLbl>
              <c:idx val="5"/>
              <c:tx>
                <c:rich>
                  <a:bodyPr/>
                  <a:lstStyle/>
                  <a:p>
                    <a:fld id="{4CA996EA-6913-4592-A52D-DDFE548AB85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D-1548-46B4-BA49-6A2822D03BCF}"/>
                </c:ext>
              </c:extLst>
            </c:dLbl>
            <c:dLbl>
              <c:idx val="6"/>
              <c:tx>
                <c:rich>
                  <a:bodyPr/>
                  <a:lstStyle/>
                  <a:p>
                    <a:fld id="{797A30CD-EF1C-411F-8C65-B8F2E209613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E-1548-46B4-BA49-6A2822D03BCF}"/>
                </c:ext>
              </c:extLst>
            </c:dLbl>
            <c:dLbl>
              <c:idx val="7"/>
              <c:tx>
                <c:rich>
                  <a:bodyPr/>
                  <a:lstStyle/>
                  <a:p>
                    <a:fld id="{7FAC3908-CC24-43E7-8A14-C9266C04DB32}"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F-1548-46B4-BA49-6A2822D03BCF}"/>
                </c:ext>
              </c:extLst>
            </c:dLbl>
            <c:dLbl>
              <c:idx val="8"/>
              <c:tx>
                <c:rich>
                  <a:bodyPr/>
                  <a:lstStyle/>
                  <a:p>
                    <a:fld id="{55F9E9EC-BC65-4C43-9FF0-1CC328E54B22}"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30-1548-46B4-BA49-6A2822D03BCF}"/>
                </c:ext>
              </c:extLst>
            </c:dLbl>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20191028v2.xlsx]Math Calculations for Charts'!$A$41:$A$49</c:f>
              <c:strCache>
                <c:ptCount val="9"/>
                <c:pt idx="0">
                  <c:v>White</c:v>
                </c:pt>
                <c:pt idx="1">
                  <c:v>Filipino</c:v>
                </c:pt>
                <c:pt idx="2">
                  <c:v>Asian</c:v>
                </c:pt>
                <c:pt idx="3">
                  <c:v>Two or More Races</c:v>
                </c:pt>
                <c:pt idx="4">
                  <c:v>Hispanic</c:v>
                </c:pt>
                <c:pt idx="5">
                  <c:v>American Indian or Alaska Native</c:v>
                </c:pt>
                <c:pt idx="6">
                  <c:v>Native Hawaiian or Pacific Islander</c:v>
                </c:pt>
                <c:pt idx="7">
                  <c:v>Black or African American</c:v>
                </c:pt>
                <c:pt idx="8">
                  <c:v>District</c:v>
                </c:pt>
              </c:strCache>
            </c:strRef>
          </c:cat>
          <c:val>
            <c:numRef>
              <c:f>'[081 SBAC Results 5-Year Analysis Data Entry and Charts 20191028v2.xlsx]Math Calculations for Charts'!$R$41:$R$49</c:f>
              <c:numCache>
                <c:formatCode>0%</c:formatCode>
                <c:ptCount val="9"/>
                <c:pt idx="0">
                  <c:v>0.53970000000000007</c:v>
                </c:pt>
                <c:pt idx="1">
                  <c:v>0.49640000000000001</c:v>
                </c:pt>
                <c:pt idx="2">
                  <c:v>0.4194</c:v>
                </c:pt>
                <c:pt idx="3">
                  <c:v>0.41720000000000002</c:v>
                </c:pt>
                <c:pt idx="4">
                  <c:v>0.2475</c:v>
                </c:pt>
                <c:pt idx="5">
                  <c:v>0.1802</c:v>
                </c:pt>
                <c:pt idx="6">
                  <c:v>0.15090000000000001</c:v>
                </c:pt>
                <c:pt idx="7">
                  <c:v>0.1293</c:v>
                </c:pt>
                <c:pt idx="8">
                  <c:v>0.32530000000000003</c:v>
                </c:pt>
              </c:numCache>
            </c:numRef>
          </c:val>
          <c:extLst>
            <c:ext xmlns:c15="http://schemas.microsoft.com/office/drawing/2012/chart" uri="{02D57815-91ED-43cb-92C2-25804820EDAC}">
              <c15:datalabelsRange>
                <c15:f>'[081 SBAC Results 5-Year Analysis Data Entry and Charts 20191028v2.xlsx]Math Calculations for Charts'!$S$41:$S$49</c15:f>
                <c15:dlblRangeCache>
                  <c:ptCount val="9"/>
                  <c:pt idx="0">
                    <c:v>54% (2122/3932)</c:v>
                  </c:pt>
                  <c:pt idx="1">
                    <c:v>50% (136/274)</c:v>
                  </c:pt>
                  <c:pt idx="2">
                    <c:v>42% (1580/3767)</c:v>
                  </c:pt>
                  <c:pt idx="3">
                    <c:v>42% (696/1668)</c:v>
                  </c:pt>
                  <c:pt idx="4">
                    <c:v>25% (2265/9150)</c:v>
                  </c:pt>
                  <c:pt idx="5">
                    <c:v>18% (20/111)</c:v>
                  </c:pt>
                  <c:pt idx="6">
                    <c:v>15% (70/464)</c:v>
                  </c:pt>
                  <c:pt idx="7">
                    <c:v>13% (388/3001)</c:v>
                  </c:pt>
                  <c:pt idx="8">
                    <c:v>33% (7278/22372)</c:v>
                  </c:pt>
                </c15:dlblRangeCache>
              </c15:datalabelsRange>
            </c:ext>
            <c:ext xmlns:c16="http://schemas.microsoft.com/office/drawing/2014/chart" uri="{C3380CC4-5D6E-409C-BE32-E72D297353CC}">
              <c16:uniqueId val="{00000031-1548-46B4-BA49-6A2822D03BCF}"/>
            </c:ext>
          </c:extLst>
        </c:ser>
        <c:dLbls>
          <c:showLegendKey val="0"/>
          <c:showVal val="0"/>
          <c:showCatName val="0"/>
          <c:showSerName val="0"/>
          <c:showPercent val="0"/>
          <c:showBubbleSize val="0"/>
        </c:dLbls>
        <c:gapWidth val="100"/>
        <c:overlap val="-27"/>
        <c:axId val="175127936"/>
        <c:axId val="175162496"/>
      </c:barChart>
      <c:catAx>
        <c:axId val="17512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5162496"/>
        <c:crosses val="autoZero"/>
        <c:auto val="1"/>
        <c:lblAlgn val="ctr"/>
        <c:lblOffset val="100"/>
        <c:noMultiLvlLbl val="0"/>
      </c:catAx>
      <c:valAx>
        <c:axId val="175162496"/>
        <c:scaling>
          <c:orientation val="minMax"/>
          <c:max val="0.70000000000000007"/>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5127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0" i="0" baseline="0" dirty="0" smtClean="0">
                <a:effectLst/>
              </a:rPr>
              <a:t>SBAC - Math</a:t>
            </a:r>
            <a:endParaRPr lang="en-US" sz="2400" b="0" i="0" baseline="0" dirty="0">
              <a:effectLst/>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489127103161372E-2"/>
          <c:y val="2.3162238676313118E-2"/>
          <c:w val="0.95320785937857522"/>
          <c:h val="0.79497912996142184"/>
        </c:manualLayout>
      </c:layout>
      <c:barChart>
        <c:barDir val="col"/>
        <c:grouping val="clustered"/>
        <c:varyColors val="0"/>
        <c:ser>
          <c:idx val="1"/>
          <c:order val="0"/>
          <c:tx>
            <c:strRef>
              <c:f>Info!$B$14</c:f>
              <c:strCache>
                <c:ptCount val="1"/>
                <c:pt idx="0">
                  <c:v>2016-17</c:v>
                </c:pt>
              </c:strCache>
            </c:strRef>
          </c:tx>
          <c:spPr>
            <a:solidFill>
              <a:schemeClr val="accent1">
                <a:lumMod val="60000"/>
                <a:lumOff val="40000"/>
              </a:schemeClr>
            </a:solidFill>
            <a:ln>
              <a:noFill/>
            </a:ln>
            <a:effectLst/>
          </c:spPr>
          <c:invertIfNegative val="0"/>
          <c:dLbls>
            <c:dLbl>
              <c:idx val="0"/>
              <c:tx>
                <c:rich>
                  <a:bodyPr/>
                  <a:lstStyle/>
                  <a:p>
                    <a:fld id="{A2845D20-B2C0-4113-B8DC-E4BA8029FB8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D501-4DE0-A6DC-E8D37307DE6E}"/>
                </c:ext>
              </c:extLst>
            </c:dLbl>
            <c:dLbl>
              <c:idx val="1"/>
              <c:tx>
                <c:rich>
                  <a:bodyPr/>
                  <a:lstStyle/>
                  <a:p>
                    <a:fld id="{91105F75-AB72-41A0-B1AE-B9B7F02165A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D501-4DE0-A6DC-E8D37307DE6E}"/>
                </c:ext>
              </c:extLst>
            </c:dLbl>
            <c:dLbl>
              <c:idx val="2"/>
              <c:tx>
                <c:rich>
                  <a:bodyPr/>
                  <a:lstStyle/>
                  <a:p>
                    <a:fld id="{06029AD3-CE90-420E-AE75-CC44DE57A83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D501-4DE0-A6DC-E8D37307DE6E}"/>
                </c:ext>
              </c:extLst>
            </c:dLbl>
            <c:dLbl>
              <c:idx val="3"/>
              <c:tx>
                <c:rich>
                  <a:bodyPr/>
                  <a:lstStyle/>
                  <a:p>
                    <a:fld id="{0B6589D3-BF08-428C-A9CE-86F0D8F947A5}"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D501-4DE0-A6DC-E8D37307DE6E}"/>
                </c:ext>
              </c:extLst>
            </c:dLbl>
            <c:dLbl>
              <c:idx val="4"/>
              <c:tx>
                <c:rich>
                  <a:bodyPr/>
                  <a:lstStyle/>
                  <a:p>
                    <a:fld id="{4423687B-2EC5-4477-8830-A77D56B30F2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D501-4DE0-A6DC-E8D37307DE6E}"/>
                </c:ext>
              </c:extLst>
            </c:dLbl>
            <c:dLbl>
              <c:idx val="5"/>
              <c:tx>
                <c:rich>
                  <a:bodyPr/>
                  <a:lstStyle/>
                  <a:p>
                    <a:fld id="{84389657-8CC5-4551-A3F9-556FB89FB7A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D501-4DE0-A6DC-E8D37307DE6E}"/>
                </c:ext>
              </c:extLst>
            </c:dLbl>
            <c:dLbl>
              <c:idx val="6"/>
              <c:tx>
                <c:rich>
                  <a:bodyPr/>
                  <a:lstStyle/>
                  <a:p>
                    <a:fld id="{C06A2C4D-C13B-42C1-8592-0143AE5F76C2}"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D501-4DE0-A6DC-E8D37307DE6E}"/>
                </c:ext>
              </c:extLst>
            </c:dLbl>
            <c:dLbl>
              <c:idx val="7"/>
              <c:tx>
                <c:rich>
                  <a:bodyPr/>
                  <a:lstStyle/>
                  <a:p>
                    <a:fld id="{924E1D82-FB28-4197-B69B-F4865FBE9D82}"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D501-4DE0-A6DC-E8D37307DE6E}"/>
                </c:ext>
              </c:extLst>
            </c:dLbl>
            <c:dLbl>
              <c:idx val="8"/>
              <c:tx>
                <c:rich>
                  <a:bodyPr/>
                  <a:lstStyle/>
                  <a:p>
                    <a:fld id="{446ABF8C-41AC-4E19-9AA3-D88FEB76302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D501-4DE0-A6DC-E8D37307DE6E}"/>
                </c:ext>
              </c:extLst>
            </c:dLbl>
            <c:dLbl>
              <c:idx val="9"/>
              <c:tx>
                <c:rich>
                  <a:bodyPr/>
                  <a:lstStyle/>
                  <a:p>
                    <a:fld id="{BA92BD68-E01A-4449-ADC1-CE080A362DD1}"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D501-4DE0-A6DC-E8D37307DE6E}"/>
                </c:ext>
              </c:extLst>
            </c:dLbl>
            <c:spPr>
              <a:noFill/>
              <a:ln>
                <a:noFill/>
              </a:ln>
              <a:effectLst/>
            </c:spPr>
            <c:txPr>
              <a:bodyPr rot="-5400000" spcFirstLastPara="1" vertOverflow="ellipsis"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'Math Calculations for Charts'!$A$62:$A$71</c:f>
              <c:strCache>
                <c:ptCount val="10"/>
                <c:pt idx="0">
                  <c:v>Chinese</c:v>
                </c:pt>
                <c:pt idx="1">
                  <c:v>Korean</c:v>
                </c:pt>
                <c:pt idx="2">
                  <c:v>Japanese</c:v>
                </c:pt>
                <c:pt idx="3">
                  <c:v>Vietnamese</c:v>
                </c:pt>
                <c:pt idx="4">
                  <c:v>Asian Indian</c:v>
                </c:pt>
                <c:pt idx="5">
                  <c:v>Cambodian</c:v>
                </c:pt>
                <c:pt idx="6">
                  <c:v>Other Asian</c:v>
                </c:pt>
                <c:pt idx="7">
                  <c:v>Hmong</c:v>
                </c:pt>
                <c:pt idx="8">
                  <c:v>Laotian</c:v>
                </c:pt>
                <c:pt idx="9">
                  <c:v>District</c:v>
                </c:pt>
              </c:strCache>
            </c:strRef>
          </c:cat>
          <c:val>
            <c:numRef>
              <c:f>'Math Calculations for Charts'!$J$62:$J$71</c:f>
              <c:numCache>
                <c:formatCode>0%</c:formatCode>
                <c:ptCount val="10"/>
                <c:pt idx="0">
                  <c:v>0.65023255813953496</c:v>
                </c:pt>
                <c:pt idx="1">
                  <c:v>0.59259259259259256</c:v>
                </c:pt>
                <c:pt idx="2">
                  <c:v>0.67058823529411771</c:v>
                </c:pt>
                <c:pt idx="3">
                  <c:v>0.55833333333333335</c:v>
                </c:pt>
                <c:pt idx="4">
                  <c:v>0.41847826086956519</c:v>
                </c:pt>
                <c:pt idx="5">
                  <c:v>0.25423728813559321</c:v>
                </c:pt>
                <c:pt idx="6">
                  <c:v>0.3263305322128851</c:v>
                </c:pt>
                <c:pt idx="7">
                  <c:v>0.25513428120063192</c:v>
                </c:pt>
                <c:pt idx="8">
                  <c:v>0.26315789473684209</c:v>
                </c:pt>
                <c:pt idx="9">
                  <c:v>0.31459999999999999</c:v>
                </c:pt>
              </c:numCache>
            </c:numRef>
          </c:val>
          <c:extLst>
            <c:ext xmlns:c15="http://schemas.microsoft.com/office/drawing/2012/chart" uri="{02D57815-91ED-43cb-92C2-25804820EDAC}">
              <c15:datalabelsRange>
                <c15:f>'Math Calculations for Charts'!$K$62:$K$71</c15:f>
                <c15:dlblRangeCache>
                  <c:ptCount val="10"/>
                  <c:pt idx="0">
                    <c:v>65% (699/1075)</c:v>
                  </c:pt>
                  <c:pt idx="1">
                    <c:v>59% (16/27)</c:v>
                  </c:pt>
                  <c:pt idx="2">
                    <c:v>67% (57/85)</c:v>
                  </c:pt>
                  <c:pt idx="3">
                    <c:v>56% (201/360)</c:v>
                  </c:pt>
                  <c:pt idx="4">
                    <c:v>42% (77/184)</c:v>
                  </c:pt>
                  <c:pt idx="5">
                    <c:v>25% (15/59)</c:v>
                  </c:pt>
                  <c:pt idx="6">
                    <c:v>33% (233/714)</c:v>
                  </c:pt>
                  <c:pt idx="7">
                    <c:v>26% (323/1266)</c:v>
                  </c:pt>
                  <c:pt idx="8">
                    <c:v>26% (40/152)</c:v>
                  </c:pt>
                  <c:pt idx="9">
                    <c:v>31% (7140/22694)</c:v>
                  </c:pt>
                </c15:dlblRangeCache>
              </c15:datalabelsRange>
            </c:ext>
            <c:ext xmlns:c16="http://schemas.microsoft.com/office/drawing/2014/chart" uri="{C3380CC4-5D6E-409C-BE32-E72D297353CC}">
              <c16:uniqueId val="{0000000A-D501-4DE0-A6DC-E8D37307DE6E}"/>
            </c:ext>
          </c:extLst>
        </c:ser>
        <c:ser>
          <c:idx val="2"/>
          <c:order val="1"/>
          <c:tx>
            <c:strRef>
              <c:f>Info!$B$13</c:f>
              <c:strCache>
                <c:ptCount val="1"/>
                <c:pt idx="0">
                  <c:v>2017-18</c:v>
                </c:pt>
              </c:strCache>
            </c:strRef>
          </c:tx>
          <c:spPr>
            <a:solidFill>
              <a:schemeClr val="accent1"/>
            </a:solidFill>
            <a:ln>
              <a:noFill/>
            </a:ln>
            <a:effectLst/>
          </c:spPr>
          <c:invertIfNegative val="0"/>
          <c:dLbls>
            <c:dLbl>
              <c:idx val="0"/>
              <c:tx>
                <c:rich>
                  <a:bodyPr/>
                  <a:lstStyle/>
                  <a:p>
                    <a:fld id="{11147FC3-4F14-4164-AEED-AF59B13A5B3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D501-4DE0-A6DC-E8D37307DE6E}"/>
                </c:ext>
              </c:extLst>
            </c:dLbl>
            <c:dLbl>
              <c:idx val="1"/>
              <c:tx>
                <c:rich>
                  <a:bodyPr/>
                  <a:lstStyle/>
                  <a:p>
                    <a:fld id="{85CBE02E-0D76-47F6-A622-D57C84289CA6}"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D501-4DE0-A6DC-E8D37307DE6E}"/>
                </c:ext>
              </c:extLst>
            </c:dLbl>
            <c:dLbl>
              <c:idx val="2"/>
              <c:tx>
                <c:rich>
                  <a:bodyPr/>
                  <a:lstStyle/>
                  <a:p>
                    <a:fld id="{4E24E1CA-3249-4F30-AA6D-1E8BA797982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D501-4DE0-A6DC-E8D37307DE6E}"/>
                </c:ext>
              </c:extLst>
            </c:dLbl>
            <c:dLbl>
              <c:idx val="3"/>
              <c:tx>
                <c:rich>
                  <a:bodyPr/>
                  <a:lstStyle/>
                  <a:p>
                    <a:fld id="{5510ECFF-D66A-4D9A-B1F9-2D2615A756F2}"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D501-4DE0-A6DC-E8D37307DE6E}"/>
                </c:ext>
              </c:extLst>
            </c:dLbl>
            <c:dLbl>
              <c:idx val="4"/>
              <c:tx>
                <c:rich>
                  <a:bodyPr/>
                  <a:lstStyle/>
                  <a:p>
                    <a:fld id="{EB26AF31-6EB7-448D-8492-A3199D4E4E8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D501-4DE0-A6DC-E8D37307DE6E}"/>
                </c:ext>
              </c:extLst>
            </c:dLbl>
            <c:dLbl>
              <c:idx val="5"/>
              <c:tx>
                <c:rich>
                  <a:bodyPr/>
                  <a:lstStyle/>
                  <a:p>
                    <a:fld id="{1F271204-E8C0-472F-A726-9B01782911E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D501-4DE0-A6DC-E8D37307DE6E}"/>
                </c:ext>
              </c:extLst>
            </c:dLbl>
            <c:dLbl>
              <c:idx val="6"/>
              <c:tx>
                <c:rich>
                  <a:bodyPr/>
                  <a:lstStyle/>
                  <a:p>
                    <a:fld id="{A0245B34-1994-474D-B076-307C3E2C5D4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D501-4DE0-A6DC-E8D37307DE6E}"/>
                </c:ext>
              </c:extLst>
            </c:dLbl>
            <c:dLbl>
              <c:idx val="7"/>
              <c:tx>
                <c:rich>
                  <a:bodyPr/>
                  <a:lstStyle/>
                  <a:p>
                    <a:fld id="{754EA598-9C04-43CB-92BD-8468F2A0C1FC}"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D501-4DE0-A6DC-E8D37307DE6E}"/>
                </c:ext>
              </c:extLst>
            </c:dLbl>
            <c:dLbl>
              <c:idx val="8"/>
              <c:tx>
                <c:rich>
                  <a:bodyPr/>
                  <a:lstStyle/>
                  <a:p>
                    <a:fld id="{70B6D2B0-624D-478D-8114-CB5E4A52E90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D501-4DE0-A6DC-E8D37307DE6E}"/>
                </c:ext>
              </c:extLst>
            </c:dLbl>
            <c:dLbl>
              <c:idx val="9"/>
              <c:tx>
                <c:rich>
                  <a:bodyPr/>
                  <a:lstStyle/>
                  <a:p>
                    <a:fld id="{BEAFD803-7EB3-48B9-9C29-A9198FF38BB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D501-4DE0-A6DC-E8D37307DE6E}"/>
                </c:ext>
              </c:extLst>
            </c:dLbl>
            <c:spPr>
              <a:noFill/>
              <a:ln>
                <a:noFill/>
              </a:ln>
              <a:effectLst/>
            </c:spPr>
            <c:txPr>
              <a:bodyPr rot="-5400000" spcFirstLastPara="1" vertOverflow="ellipsis"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'Math Calculations for Charts'!$A$62:$A$71</c:f>
              <c:strCache>
                <c:ptCount val="10"/>
                <c:pt idx="0">
                  <c:v>Chinese</c:v>
                </c:pt>
                <c:pt idx="1">
                  <c:v>Korean</c:v>
                </c:pt>
                <c:pt idx="2">
                  <c:v>Japanese</c:v>
                </c:pt>
                <c:pt idx="3">
                  <c:v>Vietnamese</c:v>
                </c:pt>
                <c:pt idx="4">
                  <c:v>Asian Indian</c:v>
                </c:pt>
                <c:pt idx="5">
                  <c:v>Cambodian</c:v>
                </c:pt>
                <c:pt idx="6">
                  <c:v>Other Asian</c:v>
                </c:pt>
                <c:pt idx="7">
                  <c:v>Hmong</c:v>
                </c:pt>
                <c:pt idx="8">
                  <c:v>Laotian</c:v>
                </c:pt>
                <c:pt idx="9">
                  <c:v>District</c:v>
                </c:pt>
              </c:strCache>
            </c:strRef>
          </c:cat>
          <c:val>
            <c:numRef>
              <c:f>'Math Calculations for Charts'!$N$62:$N$71</c:f>
              <c:numCache>
                <c:formatCode>0%</c:formatCode>
                <c:ptCount val="10"/>
                <c:pt idx="0">
                  <c:v>0.65542388331814039</c:v>
                </c:pt>
                <c:pt idx="1">
                  <c:v>0.5</c:v>
                </c:pt>
                <c:pt idx="2">
                  <c:v>0.6506024096385542</c:v>
                </c:pt>
                <c:pt idx="3">
                  <c:v>0.55555555555555558</c:v>
                </c:pt>
                <c:pt idx="4">
                  <c:v>0.43558282208588955</c:v>
                </c:pt>
                <c:pt idx="5">
                  <c:v>0.2537313432835821</c:v>
                </c:pt>
                <c:pt idx="6">
                  <c:v>0.3128654970760234</c:v>
                </c:pt>
                <c:pt idx="7">
                  <c:v>0.25455927051671734</c:v>
                </c:pt>
                <c:pt idx="8">
                  <c:v>0.25517241379310346</c:v>
                </c:pt>
                <c:pt idx="9">
                  <c:v>0.31979999999999997</c:v>
                </c:pt>
              </c:numCache>
            </c:numRef>
          </c:val>
          <c:extLst>
            <c:ext xmlns:c15="http://schemas.microsoft.com/office/drawing/2012/chart" uri="{02D57815-91ED-43cb-92C2-25804820EDAC}">
              <c15:datalabelsRange>
                <c15:f>'Math Calculations for Charts'!$O$62:$O$71</c15:f>
                <c15:dlblRangeCache>
                  <c:ptCount val="10"/>
                  <c:pt idx="0">
                    <c:v>66% (719/1097)</c:v>
                  </c:pt>
                  <c:pt idx="1">
                    <c:v>50% (10/20)</c:v>
                  </c:pt>
                  <c:pt idx="2">
                    <c:v>65% (54/83)</c:v>
                  </c:pt>
                  <c:pt idx="3">
                    <c:v>56% (195/351)</c:v>
                  </c:pt>
                  <c:pt idx="4">
                    <c:v>44% (71/163)</c:v>
                  </c:pt>
                  <c:pt idx="5">
                    <c:v>25% (17/67)</c:v>
                  </c:pt>
                  <c:pt idx="6">
                    <c:v>31% (214/684)</c:v>
                  </c:pt>
                  <c:pt idx="7">
                    <c:v>25% (335/1316)</c:v>
                  </c:pt>
                  <c:pt idx="8">
                    <c:v>26% (37/145)</c:v>
                  </c:pt>
                  <c:pt idx="9">
                    <c:v>32% (7223/22586)</c:v>
                  </c:pt>
                </c15:dlblRangeCache>
              </c15:datalabelsRange>
            </c:ext>
            <c:ext xmlns:c16="http://schemas.microsoft.com/office/drawing/2014/chart" uri="{C3380CC4-5D6E-409C-BE32-E72D297353CC}">
              <c16:uniqueId val="{00000015-D501-4DE0-A6DC-E8D37307DE6E}"/>
            </c:ext>
          </c:extLst>
        </c:ser>
        <c:ser>
          <c:idx val="4"/>
          <c:order val="2"/>
          <c:tx>
            <c:strRef>
              <c:f>Info!$B$12</c:f>
              <c:strCache>
                <c:ptCount val="1"/>
                <c:pt idx="0">
                  <c:v>2018-19</c:v>
                </c:pt>
              </c:strCache>
            </c:strRef>
          </c:tx>
          <c:spPr>
            <a:solidFill>
              <a:schemeClr val="accent1">
                <a:lumMod val="75000"/>
              </a:schemeClr>
            </a:solidFill>
            <a:ln>
              <a:noFill/>
            </a:ln>
            <a:effectLst/>
          </c:spPr>
          <c:invertIfNegative val="0"/>
          <c:dLbls>
            <c:dLbl>
              <c:idx val="0"/>
              <c:tx>
                <c:rich>
                  <a:bodyPr/>
                  <a:lstStyle/>
                  <a:p>
                    <a:fld id="{50C6C6C5-3056-4DAE-B539-F42215C38C25}"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D501-4DE0-A6DC-E8D37307DE6E}"/>
                </c:ext>
              </c:extLst>
            </c:dLbl>
            <c:dLbl>
              <c:idx val="1"/>
              <c:tx>
                <c:rich>
                  <a:bodyPr/>
                  <a:lstStyle/>
                  <a:p>
                    <a:fld id="{4D8E3437-22D8-40CB-8FD5-79557FC3654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D501-4DE0-A6DC-E8D37307DE6E}"/>
                </c:ext>
              </c:extLst>
            </c:dLbl>
            <c:dLbl>
              <c:idx val="2"/>
              <c:tx>
                <c:rich>
                  <a:bodyPr/>
                  <a:lstStyle/>
                  <a:p>
                    <a:fld id="{E53E411C-0950-4F98-AF06-B8A100E25425}"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D501-4DE0-A6DC-E8D37307DE6E}"/>
                </c:ext>
              </c:extLst>
            </c:dLbl>
            <c:dLbl>
              <c:idx val="3"/>
              <c:tx>
                <c:rich>
                  <a:bodyPr/>
                  <a:lstStyle/>
                  <a:p>
                    <a:fld id="{44EBBD88-F2BA-4DF7-AD7F-115169828E62}"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D501-4DE0-A6DC-E8D37307DE6E}"/>
                </c:ext>
              </c:extLst>
            </c:dLbl>
            <c:dLbl>
              <c:idx val="4"/>
              <c:tx>
                <c:rich>
                  <a:bodyPr/>
                  <a:lstStyle/>
                  <a:p>
                    <a:fld id="{2378F334-E7B4-4A58-8D9A-51FEB720561D}"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D501-4DE0-A6DC-E8D37307DE6E}"/>
                </c:ext>
              </c:extLst>
            </c:dLbl>
            <c:dLbl>
              <c:idx val="5"/>
              <c:tx>
                <c:rich>
                  <a:bodyPr/>
                  <a:lstStyle/>
                  <a:p>
                    <a:fld id="{140F3078-47F1-4A7C-B677-A902680A0EF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D501-4DE0-A6DC-E8D37307DE6E}"/>
                </c:ext>
              </c:extLst>
            </c:dLbl>
            <c:dLbl>
              <c:idx val="6"/>
              <c:tx>
                <c:rich>
                  <a:bodyPr/>
                  <a:lstStyle/>
                  <a:p>
                    <a:fld id="{1FC4CD19-DEE0-4766-B3CC-CC62C59D2389}"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D501-4DE0-A6DC-E8D37307DE6E}"/>
                </c:ext>
              </c:extLst>
            </c:dLbl>
            <c:dLbl>
              <c:idx val="7"/>
              <c:tx>
                <c:rich>
                  <a:bodyPr/>
                  <a:lstStyle/>
                  <a:p>
                    <a:fld id="{1E984BE8-21A9-4541-BF18-52FBF604EF0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D501-4DE0-A6DC-E8D37307DE6E}"/>
                </c:ext>
              </c:extLst>
            </c:dLbl>
            <c:dLbl>
              <c:idx val="8"/>
              <c:tx>
                <c:rich>
                  <a:bodyPr/>
                  <a:lstStyle/>
                  <a:p>
                    <a:fld id="{E7E0FB48-A70D-47EE-977B-78991888965D}"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D501-4DE0-A6DC-E8D37307DE6E}"/>
                </c:ext>
              </c:extLst>
            </c:dLbl>
            <c:dLbl>
              <c:idx val="9"/>
              <c:tx>
                <c:rich>
                  <a:bodyPr/>
                  <a:lstStyle/>
                  <a:p>
                    <a:fld id="{73BA8B43-3602-4DCE-A7D3-544701BB357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D501-4DE0-A6DC-E8D37307DE6E}"/>
                </c:ext>
              </c:extLst>
            </c:dLbl>
            <c:spPr>
              <a:noFill/>
              <a:ln>
                <a:noFill/>
              </a:ln>
              <a:effectLst/>
            </c:spPr>
            <c:txPr>
              <a:bodyPr rot="-5400000" spcFirstLastPara="1" vertOverflow="ellipsis"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'Math Calculations for Charts'!$A$62:$A$71</c:f>
              <c:strCache>
                <c:ptCount val="10"/>
                <c:pt idx="0">
                  <c:v>Chinese</c:v>
                </c:pt>
                <c:pt idx="1">
                  <c:v>Korean</c:v>
                </c:pt>
                <c:pt idx="2">
                  <c:v>Japanese</c:v>
                </c:pt>
                <c:pt idx="3">
                  <c:v>Vietnamese</c:v>
                </c:pt>
                <c:pt idx="4">
                  <c:v>Asian Indian</c:v>
                </c:pt>
                <c:pt idx="5">
                  <c:v>Cambodian</c:v>
                </c:pt>
                <c:pt idx="6">
                  <c:v>Other Asian</c:v>
                </c:pt>
                <c:pt idx="7">
                  <c:v>Hmong</c:v>
                </c:pt>
                <c:pt idx="8">
                  <c:v>Laotian</c:v>
                </c:pt>
                <c:pt idx="9">
                  <c:v>District</c:v>
                </c:pt>
              </c:strCache>
            </c:strRef>
          </c:cat>
          <c:val>
            <c:numRef>
              <c:f>'Math Calculations for Charts'!$R$62:$R$71</c:f>
              <c:numCache>
                <c:formatCode>0%</c:formatCode>
                <c:ptCount val="10"/>
                <c:pt idx="0">
                  <c:v>0.65530671859785783</c:v>
                </c:pt>
                <c:pt idx="1">
                  <c:v>0.625</c:v>
                </c:pt>
                <c:pt idx="2">
                  <c:v>0.6333333333333333</c:v>
                </c:pt>
                <c:pt idx="3">
                  <c:v>0.57492354740061158</c:v>
                </c:pt>
                <c:pt idx="4">
                  <c:v>0.43065693430656937</c:v>
                </c:pt>
                <c:pt idx="5">
                  <c:v>0.3</c:v>
                </c:pt>
                <c:pt idx="6">
                  <c:v>0.2978723404255319</c:v>
                </c:pt>
                <c:pt idx="7">
                  <c:v>0.2664179104477612</c:v>
                </c:pt>
                <c:pt idx="8">
                  <c:v>0.25210084033613445</c:v>
                </c:pt>
                <c:pt idx="9">
                  <c:v>0.32530000000000003</c:v>
                </c:pt>
              </c:numCache>
            </c:numRef>
          </c:val>
          <c:extLst>
            <c:ext xmlns:c15="http://schemas.microsoft.com/office/drawing/2012/chart" uri="{02D57815-91ED-43cb-92C2-25804820EDAC}">
              <c15:datalabelsRange>
                <c15:f>'Math Calculations for Charts'!$S$62:$S$71</c15:f>
                <c15:dlblRangeCache>
                  <c:ptCount val="10"/>
                  <c:pt idx="0">
                    <c:v>66% (673/1027)</c:v>
                  </c:pt>
                  <c:pt idx="1">
                    <c:v>63% (15/24)</c:v>
                  </c:pt>
                  <c:pt idx="2">
                    <c:v>63% (38/60)</c:v>
                  </c:pt>
                  <c:pt idx="3">
                    <c:v>57% (188/327)</c:v>
                  </c:pt>
                  <c:pt idx="4">
                    <c:v>43% (59/137)</c:v>
                  </c:pt>
                  <c:pt idx="5">
                    <c:v>30% (21/70)</c:v>
                  </c:pt>
                  <c:pt idx="6">
                    <c:v>30% (196/658)</c:v>
                  </c:pt>
                  <c:pt idx="7">
                    <c:v>27% (357/1340)</c:v>
                  </c:pt>
                  <c:pt idx="8">
                    <c:v>25% (30/119)</c:v>
                  </c:pt>
                  <c:pt idx="9">
                    <c:v>33% (7278/22372)</c:v>
                  </c:pt>
                </c15:dlblRangeCache>
              </c15:datalabelsRange>
            </c:ext>
            <c:ext xmlns:c16="http://schemas.microsoft.com/office/drawing/2014/chart" uri="{C3380CC4-5D6E-409C-BE32-E72D297353CC}">
              <c16:uniqueId val="{00000020-D501-4DE0-A6DC-E8D37307DE6E}"/>
            </c:ext>
          </c:extLst>
        </c:ser>
        <c:dLbls>
          <c:showLegendKey val="0"/>
          <c:showVal val="0"/>
          <c:showCatName val="0"/>
          <c:showSerName val="0"/>
          <c:showPercent val="0"/>
          <c:showBubbleSize val="0"/>
        </c:dLbls>
        <c:gapWidth val="100"/>
        <c:overlap val="-27"/>
        <c:axId val="448994616"/>
        <c:axId val="448996184"/>
      </c:barChart>
      <c:catAx>
        <c:axId val="448994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8996184"/>
        <c:crosses val="autoZero"/>
        <c:auto val="1"/>
        <c:lblAlgn val="ctr"/>
        <c:lblOffset val="100"/>
        <c:noMultiLvlLbl val="0"/>
      </c:catAx>
      <c:valAx>
        <c:axId val="448996184"/>
        <c:scaling>
          <c:orientation val="minMax"/>
          <c:max val="0.9"/>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8994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0" i="0" baseline="0" dirty="0" smtClean="0">
                <a:effectLst/>
              </a:rPr>
              <a:t>SBAC - ELA</a:t>
            </a:r>
            <a:endParaRPr lang="en-US" sz="2400" b="0" i="0" baseline="0" dirty="0">
              <a:effectLst/>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489127103161372E-2"/>
          <c:y val="5.3308353069537712E-2"/>
          <c:w val="0.95320785937857522"/>
          <c:h val="0.72566266501751497"/>
        </c:manualLayout>
      </c:layout>
      <c:barChart>
        <c:barDir val="col"/>
        <c:grouping val="clustered"/>
        <c:varyColors val="0"/>
        <c:ser>
          <c:idx val="1"/>
          <c:order val="0"/>
          <c:tx>
            <c:strRef>
              <c:f>Info!$B$14</c:f>
              <c:strCache>
                <c:ptCount val="1"/>
                <c:pt idx="0">
                  <c:v>2016-17</c:v>
                </c:pt>
              </c:strCache>
            </c:strRef>
          </c:tx>
          <c:spPr>
            <a:solidFill>
              <a:schemeClr val="accent6">
                <a:lumMod val="60000"/>
                <a:lumOff val="40000"/>
              </a:schemeClr>
            </a:solidFill>
            <a:ln>
              <a:noFill/>
            </a:ln>
            <a:effectLst/>
          </c:spPr>
          <c:invertIfNegative val="0"/>
          <c:dLbls>
            <c:dLbl>
              <c:idx val="0"/>
              <c:tx>
                <c:rich>
                  <a:bodyPr/>
                  <a:lstStyle/>
                  <a:p>
                    <a:fld id="{BFF6DD40-F838-4015-8583-ED3A8E087FE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7D0D-4A48-9569-D74393424F07}"/>
                </c:ext>
              </c:extLst>
            </c:dLbl>
            <c:dLbl>
              <c:idx val="1"/>
              <c:tx>
                <c:rich>
                  <a:bodyPr/>
                  <a:lstStyle/>
                  <a:p>
                    <a:fld id="{FBBD5B79-06AF-4A5C-96B8-34F2A958801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7D0D-4A48-9569-D74393424F07}"/>
                </c:ext>
              </c:extLst>
            </c:dLbl>
            <c:dLbl>
              <c:idx val="2"/>
              <c:tx>
                <c:rich>
                  <a:bodyPr/>
                  <a:lstStyle/>
                  <a:p>
                    <a:fld id="{B0E87AAA-ADD3-4E37-81AD-83EFD8D16FB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7D0D-4A48-9569-D74393424F07}"/>
                </c:ext>
              </c:extLst>
            </c:dLbl>
            <c:dLbl>
              <c:idx val="3"/>
              <c:tx>
                <c:rich>
                  <a:bodyPr/>
                  <a:lstStyle/>
                  <a:p>
                    <a:fld id="{4C4290D2-F023-4DCA-9CB8-91A82D7A3866}"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7D0D-4A48-9569-D74393424F07}"/>
                </c:ext>
              </c:extLst>
            </c:dLbl>
            <c:dLbl>
              <c:idx val="4"/>
              <c:tx>
                <c:rich>
                  <a:bodyPr/>
                  <a:lstStyle/>
                  <a:p>
                    <a:fld id="{11EE9023-B58C-459B-9E50-382DAA2D278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7D0D-4A48-9569-D74393424F07}"/>
                </c:ext>
              </c:extLst>
            </c:dLbl>
            <c:dLbl>
              <c:idx val="5"/>
              <c:tx>
                <c:rich>
                  <a:bodyPr/>
                  <a:lstStyle/>
                  <a:p>
                    <a:fld id="{065D6446-571D-4B5E-AAB6-A505C0427FF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7D0D-4A48-9569-D74393424F07}"/>
                </c:ext>
              </c:extLst>
            </c:dLbl>
            <c:dLbl>
              <c:idx val="6"/>
              <c:tx>
                <c:rich>
                  <a:bodyPr/>
                  <a:lstStyle/>
                  <a:p>
                    <a:fld id="{3DFD9F49-A3E0-4B65-97D2-297797B461B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7D0D-4A48-9569-D74393424F07}"/>
                </c:ext>
              </c:extLst>
            </c:dLbl>
            <c:dLbl>
              <c:idx val="7"/>
              <c:tx>
                <c:rich>
                  <a:bodyPr/>
                  <a:lstStyle/>
                  <a:p>
                    <a:fld id="{1F736C00-1C3D-4F9C-B05D-A00A00665C33}"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7D0D-4A48-9569-D74393424F07}"/>
                </c:ext>
              </c:extLst>
            </c:dLbl>
            <c:dLbl>
              <c:idx val="8"/>
              <c:tx>
                <c:rich>
                  <a:bodyPr/>
                  <a:lstStyle/>
                  <a:p>
                    <a:fld id="{9ADAED33-3524-47BC-8EE9-DC2B8AEC003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7D0D-4A48-9569-D74393424F07}"/>
                </c:ext>
              </c:extLst>
            </c:dLbl>
            <c:dLbl>
              <c:idx val="9"/>
              <c:tx>
                <c:rich>
                  <a:bodyPr/>
                  <a:lstStyle/>
                  <a:p>
                    <a:fld id="{1733C7AB-565A-4C09-B275-DB4898C38E8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7D0D-4A48-9569-D74393424F07}"/>
                </c:ext>
              </c:extLst>
            </c:dLbl>
            <c:spPr>
              <a:noFill/>
              <a:ln>
                <a:noFill/>
              </a:ln>
              <a:effectLst/>
            </c:spPr>
            <c:txPr>
              <a:bodyPr rot="-5400000" spcFirstLastPara="1" vertOverflow="ellipsis"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'ELA Calculations for Charts'!$A$62:$A$71</c:f>
              <c:strCache>
                <c:ptCount val="10"/>
                <c:pt idx="0">
                  <c:v>Korean</c:v>
                </c:pt>
                <c:pt idx="1">
                  <c:v>Japanese</c:v>
                </c:pt>
                <c:pt idx="2">
                  <c:v>Chinese</c:v>
                </c:pt>
                <c:pt idx="3">
                  <c:v>Vietnamese</c:v>
                </c:pt>
                <c:pt idx="4">
                  <c:v>Asian Indian</c:v>
                </c:pt>
                <c:pt idx="5">
                  <c:v>Cambodian</c:v>
                </c:pt>
                <c:pt idx="6">
                  <c:v>Other Asian</c:v>
                </c:pt>
                <c:pt idx="7">
                  <c:v>Hmong</c:v>
                </c:pt>
                <c:pt idx="8">
                  <c:v>Laotian</c:v>
                </c:pt>
                <c:pt idx="9">
                  <c:v>District</c:v>
                </c:pt>
              </c:strCache>
            </c:strRef>
          </c:cat>
          <c:val>
            <c:numRef>
              <c:f>'ELA Calculations for Charts'!$J$62:$J$71</c:f>
              <c:numCache>
                <c:formatCode>0%</c:formatCode>
                <c:ptCount val="10"/>
                <c:pt idx="0">
                  <c:v>0.70370370370370372</c:v>
                </c:pt>
                <c:pt idx="1">
                  <c:v>0.70930232558139539</c:v>
                </c:pt>
                <c:pt idx="2">
                  <c:v>0.62182502351834423</c:v>
                </c:pt>
                <c:pt idx="3">
                  <c:v>0.598314606741573</c:v>
                </c:pt>
                <c:pt idx="4">
                  <c:v>0.45</c:v>
                </c:pt>
                <c:pt idx="5">
                  <c:v>0.3728813559322034</c:v>
                </c:pt>
                <c:pt idx="6">
                  <c:v>0.46861313868613141</c:v>
                </c:pt>
                <c:pt idx="7">
                  <c:v>0.3328063241106719</c:v>
                </c:pt>
                <c:pt idx="8">
                  <c:v>0.28666666666666668</c:v>
                </c:pt>
                <c:pt idx="9">
                  <c:v>0.39410000000000001</c:v>
                </c:pt>
              </c:numCache>
            </c:numRef>
          </c:val>
          <c:extLst>
            <c:ext xmlns:c15="http://schemas.microsoft.com/office/drawing/2012/chart" uri="{02D57815-91ED-43cb-92C2-25804820EDAC}">
              <c15:datalabelsRange>
                <c15:f>'ELA Calculations for Charts'!$K$62:$K$71</c15:f>
                <c15:dlblRangeCache>
                  <c:ptCount val="10"/>
                  <c:pt idx="0">
                    <c:v>70% (19/27)</c:v>
                  </c:pt>
                  <c:pt idx="1">
                    <c:v>71% (61/86)</c:v>
                  </c:pt>
                  <c:pt idx="2">
                    <c:v>62% (661/1063)</c:v>
                  </c:pt>
                  <c:pt idx="3">
                    <c:v>60% (213/356)</c:v>
                  </c:pt>
                  <c:pt idx="4">
                    <c:v>45% (81/180)</c:v>
                  </c:pt>
                  <c:pt idx="5">
                    <c:v>37% (22/59)</c:v>
                  </c:pt>
                  <c:pt idx="6">
                    <c:v>47% (321/685)</c:v>
                  </c:pt>
                  <c:pt idx="7">
                    <c:v>33% (421/1265)</c:v>
                  </c:pt>
                  <c:pt idx="8">
                    <c:v>29% (43/150)</c:v>
                  </c:pt>
                  <c:pt idx="9">
                    <c:v>39% (8919/22631)</c:v>
                  </c:pt>
                </c15:dlblRangeCache>
              </c15:datalabelsRange>
            </c:ext>
            <c:ext xmlns:c16="http://schemas.microsoft.com/office/drawing/2014/chart" uri="{C3380CC4-5D6E-409C-BE32-E72D297353CC}">
              <c16:uniqueId val="{0000000A-7D0D-4A48-9569-D74393424F07}"/>
            </c:ext>
          </c:extLst>
        </c:ser>
        <c:ser>
          <c:idx val="2"/>
          <c:order val="1"/>
          <c:tx>
            <c:strRef>
              <c:f>Info!$B$13</c:f>
              <c:strCache>
                <c:ptCount val="1"/>
                <c:pt idx="0">
                  <c:v>2017-18</c:v>
                </c:pt>
              </c:strCache>
            </c:strRef>
          </c:tx>
          <c:spPr>
            <a:solidFill>
              <a:schemeClr val="accent6"/>
            </a:solidFill>
            <a:ln>
              <a:noFill/>
            </a:ln>
            <a:effectLst/>
          </c:spPr>
          <c:invertIfNegative val="0"/>
          <c:dLbls>
            <c:dLbl>
              <c:idx val="0"/>
              <c:tx>
                <c:rich>
                  <a:bodyPr/>
                  <a:lstStyle/>
                  <a:p>
                    <a:fld id="{A29C9E9C-75F5-46C2-9422-865AE94A5DBC}"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7D0D-4A48-9569-D74393424F07}"/>
                </c:ext>
              </c:extLst>
            </c:dLbl>
            <c:dLbl>
              <c:idx val="1"/>
              <c:tx>
                <c:rich>
                  <a:bodyPr/>
                  <a:lstStyle/>
                  <a:p>
                    <a:fld id="{E27AD60A-F72D-4F7A-806D-D5C168F1AD7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7D0D-4A48-9569-D74393424F07}"/>
                </c:ext>
              </c:extLst>
            </c:dLbl>
            <c:dLbl>
              <c:idx val="2"/>
              <c:tx>
                <c:rich>
                  <a:bodyPr/>
                  <a:lstStyle/>
                  <a:p>
                    <a:fld id="{6496562A-C26B-45BA-A48D-DE721A302F3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7D0D-4A48-9569-D74393424F07}"/>
                </c:ext>
              </c:extLst>
            </c:dLbl>
            <c:dLbl>
              <c:idx val="3"/>
              <c:tx>
                <c:rich>
                  <a:bodyPr/>
                  <a:lstStyle/>
                  <a:p>
                    <a:fld id="{96B447C9-EE6F-47EF-99FF-7422338D5063}"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7D0D-4A48-9569-D74393424F07}"/>
                </c:ext>
              </c:extLst>
            </c:dLbl>
            <c:dLbl>
              <c:idx val="4"/>
              <c:tx>
                <c:rich>
                  <a:bodyPr/>
                  <a:lstStyle/>
                  <a:p>
                    <a:fld id="{0D521AF7-33A7-460D-8DDE-7866CF022E55}"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7D0D-4A48-9569-D74393424F07}"/>
                </c:ext>
              </c:extLst>
            </c:dLbl>
            <c:dLbl>
              <c:idx val="5"/>
              <c:tx>
                <c:rich>
                  <a:bodyPr/>
                  <a:lstStyle/>
                  <a:p>
                    <a:fld id="{E92D2F37-69C9-435F-8B8B-0E7C5E6F706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7D0D-4A48-9569-D74393424F07}"/>
                </c:ext>
              </c:extLst>
            </c:dLbl>
            <c:dLbl>
              <c:idx val="6"/>
              <c:tx>
                <c:rich>
                  <a:bodyPr/>
                  <a:lstStyle/>
                  <a:p>
                    <a:fld id="{765D9251-F3E8-4AB3-A3DD-061EE1CD66A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7D0D-4A48-9569-D74393424F07}"/>
                </c:ext>
              </c:extLst>
            </c:dLbl>
            <c:dLbl>
              <c:idx val="7"/>
              <c:tx>
                <c:rich>
                  <a:bodyPr/>
                  <a:lstStyle/>
                  <a:p>
                    <a:fld id="{5FF5FF0E-A5A0-436D-884A-3DBEF288B30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7D0D-4A48-9569-D74393424F07}"/>
                </c:ext>
              </c:extLst>
            </c:dLbl>
            <c:dLbl>
              <c:idx val="8"/>
              <c:tx>
                <c:rich>
                  <a:bodyPr/>
                  <a:lstStyle/>
                  <a:p>
                    <a:fld id="{4DCE33E5-D7AB-4FA3-9346-C9BB4F2F9A0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7D0D-4A48-9569-D74393424F07}"/>
                </c:ext>
              </c:extLst>
            </c:dLbl>
            <c:dLbl>
              <c:idx val="9"/>
              <c:tx>
                <c:rich>
                  <a:bodyPr/>
                  <a:lstStyle/>
                  <a:p>
                    <a:fld id="{AB71CCE2-FF86-4E81-AF45-2396AF068CB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7D0D-4A48-9569-D74393424F07}"/>
                </c:ext>
              </c:extLst>
            </c:dLbl>
            <c:spPr>
              <a:noFill/>
              <a:ln>
                <a:noFill/>
              </a:ln>
              <a:effectLst/>
            </c:spPr>
            <c:txPr>
              <a:bodyPr rot="-5400000" spcFirstLastPara="1" vertOverflow="ellipsis"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'ELA Calculations for Charts'!$A$62:$A$71</c:f>
              <c:strCache>
                <c:ptCount val="10"/>
                <c:pt idx="0">
                  <c:v>Korean</c:v>
                </c:pt>
                <c:pt idx="1">
                  <c:v>Japanese</c:v>
                </c:pt>
                <c:pt idx="2">
                  <c:v>Chinese</c:v>
                </c:pt>
                <c:pt idx="3">
                  <c:v>Vietnamese</c:v>
                </c:pt>
                <c:pt idx="4">
                  <c:v>Asian Indian</c:v>
                </c:pt>
                <c:pt idx="5">
                  <c:v>Cambodian</c:v>
                </c:pt>
                <c:pt idx="6">
                  <c:v>Other Asian</c:v>
                </c:pt>
                <c:pt idx="7">
                  <c:v>Hmong</c:v>
                </c:pt>
                <c:pt idx="8">
                  <c:v>Laotian</c:v>
                </c:pt>
                <c:pt idx="9">
                  <c:v>District</c:v>
                </c:pt>
              </c:strCache>
            </c:strRef>
          </c:cat>
          <c:val>
            <c:numRef>
              <c:f>'ELA Calculations for Charts'!$N$62:$N$71</c:f>
              <c:numCache>
                <c:formatCode>0%</c:formatCode>
                <c:ptCount val="10"/>
                <c:pt idx="0">
                  <c:v>0.55000000000000004</c:v>
                </c:pt>
                <c:pt idx="1">
                  <c:v>0.70370370370370372</c:v>
                </c:pt>
                <c:pt idx="2">
                  <c:v>0.66114180478821361</c:v>
                </c:pt>
                <c:pt idx="3">
                  <c:v>0.57725947521865884</c:v>
                </c:pt>
                <c:pt idx="4">
                  <c:v>0.50306748466257667</c:v>
                </c:pt>
                <c:pt idx="5">
                  <c:v>0.37878787878787878</c:v>
                </c:pt>
                <c:pt idx="6">
                  <c:v>0.40214067278287463</c:v>
                </c:pt>
                <c:pt idx="7">
                  <c:v>0.34068441064638788</c:v>
                </c:pt>
                <c:pt idx="8">
                  <c:v>0.35172413793103446</c:v>
                </c:pt>
                <c:pt idx="9">
                  <c:v>0.40029999999999999</c:v>
                </c:pt>
              </c:numCache>
            </c:numRef>
          </c:val>
          <c:extLst>
            <c:ext xmlns:c15="http://schemas.microsoft.com/office/drawing/2012/chart" uri="{02D57815-91ED-43cb-92C2-25804820EDAC}">
              <c15:datalabelsRange>
                <c15:f>'ELA Calculations for Charts'!$O$62:$O$71</c15:f>
                <c15:dlblRangeCache>
                  <c:ptCount val="10"/>
                  <c:pt idx="0">
                    <c:v>55% (11/20)</c:v>
                  </c:pt>
                  <c:pt idx="1">
                    <c:v>70% (57/81)</c:v>
                  </c:pt>
                  <c:pt idx="2">
                    <c:v>66% (718/1086)</c:v>
                  </c:pt>
                  <c:pt idx="3">
                    <c:v>58% (198/343)</c:v>
                  </c:pt>
                  <c:pt idx="4">
                    <c:v>50% (82/163)</c:v>
                  </c:pt>
                  <c:pt idx="5">
                    <c:v>38% (25/66)</c:v>
                  </c:pt>
                  <c:pt idx="6">
                    <c:v>40% (263/654)</c:v>
                  </c:pt>
                  <c:pt idx="7">
                    <c:v>34% (448/1315)</c:v>
                  </c:pt>
                  <c:pt idx="8">
                    <c:v>35% (51/145)</c:v>
                  </c:pt>
                  <c:pt idx="9">
                    <c:v>40% (9022/22538)</c:v>
                  </c:pt>
                </c15:dlblRangeCache>
              </c15:datalabelsRange>
            </c:ext>
            <c:ext xmlns:c16="http://schemas.microsoft.com/office/drawing/2014/chart" uri="{C3380CC4-5D6E-409C-BE32-E72D297353CC}">
              <c16:uniqueId val="{00000015-7D0D-4A48-9569-D74393424F07}"/>
            </c:ext>
          </c:extLst>
        </c:ser>
        <c:ser>
          <c:idx val="4"/>
          <c:order val="2"/>
          <c:tx>
            <c:strRef>
              <c:f>Info!$B$12</c:f>
              <c:strCache>
                <c:ptCount val="1"/>
                <c:pt idx="0">
                  <c:v>2018-19</c:v>
                </c:pt>
              </c:strCache>
            </c:strRef>
          </c:tx>
          <c:spPr>
            <a:solidFill>
              <a:schemeClr val="accent6">
                <a:lumMod val="75000"/>
              </a:schemeClr>
            </a:solidFill>
            <a:ln>
              <a:noFill/>
            </a:ln>
            <a:effectLst/>
          </c:spPr>
          <c:invertIfNegative val="0"/>
          <c:dLbls>
            <c:dLbl>
              <c:idx val="0"/>
              <c:tx>
                <c:rich>
                  <a:bodyPr/>
                  <a:lstStyle/>
                  <a:p>
                    <a:fld id="{0022C0EF-89E9-425B-A3B4-F01A545A5182}"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7D0D-4A48-9569-D74393424F07}"/>
                </c:ext>
              </c:extLst>
            </c:dLbl>
            <c:dLbl>
              <c:idx val="1"/>
              <c:tx>
                <c:rich>
                  <a:bodyPr/>
                  <a:lstStyle/>
                  <a:p>
                    <a:fld id="{C2E61E6D-EE75-4D2C-AE36-9DEF32EE6A8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7D0D-4A48-9569-D74393424F07}"/>
                </c:ext>
              </c:extLst>
            </c:dLbl>
            <c:dLbl>
              <c:idx val="2"/>
              <c:tx>
                <c:rich>
                  <a:bodyPr/>
                  <a:lstStyle/>
                  <a:p>
                    <a:fld id="{2A1FD2E9-E153-4EA4-8B95-EA1227090692}"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7D0D-4A48-9569-D74393424F07}"/>
                </c:ext>
              </c:extLst>
            </c:dLbl>
            <c:dLbl>
              <c:idx val="3"/>
              <c:tx>
                <c:rich>
                  <a:bodyPr/>
                  <a:lstStyle/>
                  <a:p>
                    <a:fld id="{8E93D207-AA6B-47FE-878C-AAB3F4221F42}"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7D0D-4A48-9569-D74393424F07}"/>
                </c:ext>
              </c:extLst>
            </c:dLbl>
            <c:dLbl>
              <c:idx val="4"/>
              <c:tx>
                <c:rich>
                  <a:bodyPr/>
                  <a:lstStyle/>
                  <a:p>
                    <a:fld id="{CFD27924-2888-42FE-ACDF-785360C8710C}"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7D0D-4A48-9569-D74393424F07}"/>
                </c:ext>
              </c:extLst>
            </c:dLbl>
            <c:dLbl>
              <c:idx val="5"/>
              <c:tx>
                <c:rich>
                  <a:bodyPr/>
                  <a:lstStyle/>
                  <a:p>
                    <a:fld id="{969BFA9E-A5F9-4300-BBC9-42FE342494C1}"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B-7D0D-4A48-9569-D74393424F07}"/>
                </c:ext>
              </c:extLst>
            </c:dLbl>
            <c:dLbl>
              <c:idx val="6"/>
              <c:tx>
                <c:rich>
                  <a:bodyPr/>
                  <a:lstStyle/>
                  <a:p>
                    <a:fld id="{778E8867-73DE-44D7-809D-C89FC4B49E5D}"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7D0D-4A48-9569-D74393424F07}"/>
                </c:ext>
              </c:extLst>
            </c:dLbl>
            <c:dLbl>
              <c:idx val="7"/>
              <c:tx>
                <c:rich>
                  <a:bodyPr/>
                  <a:lstStyle/>
                  <a:p>
                    <a:fld id="{2E24ADC7-2DC0-4D25-8E90-1EAAC8106952}"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7D0D-4A48-9569-D74393424F07}"/>
                </c:ext>
              </c:extLst>
            </c:dLbl>
            <c:dLbl>
              <c:idx val="8"/>
              <c:tx>
                <c:rich>
                  <a:bodyPr/>
                  <a:lstStyle/>
                  <a:p>
                    <a:fld id="{F3758B97-D452-4C0A-B045-3BF13445D6B3}"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7D0D-4A48-9569-D74393424F07}"/>
                </c:ext>
              </c:extLst>
            </c:dLbl>
            <c:dLbl>
              <c:idx val="9"/>
              <c:tx>
                <c:rich>
                  <a:bodyPr/>
                  <a:lstStyle/>
                  <a:p>
                    <a:fld id="{989B6FE3-9499-4B6C-8367-3A261708278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7D0D-4A48-9569-D74393424F07}"/>
                </c:ext>
              </c:extLst>
            </c:dLbl>
            <c:spPr>
              <a:noFill/>
              <a:ln>
                <a:noFill/>
              </a:ln>
              <a:effectLst/>
            </c:spPr>
            <c:txPr>
              <a:bodyPr rot="-5400000" spcFirstLastPara="1" vertOverflow="ellipsis" wrap="square" lIns="38100" tIns="19050" rIns="38100" bIns="19050" anchor="ctr" anchorCtr="1">
                <a:spAutoFit/>
              </a:bodyPr>
              <a:lstStyle/>
              <a:p>
                <a:pPr>
                  <a:defRPr sz="1100" b="0" i="0" u="none" strike="noStrike" kern="1200" baseline="0">
                    <a:solidFill>
                      <a:sysClr val="windowText" lastClr="000000"/>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'ELA Calculations for Charts'!$A$62:$A$71</c:f>
              <c:strCache>
                <c:ptCount val="10"/>
                <c:pt idx="0">
                  <c:v>Korean</c:v>
                </c:pt>
                <c:pt idx="1">
                  <c:v>Japanese</c:v>
                </c:pt>
                <c:pt idx="2">
                  <c:v>Chinese</c:v>
                </c:pt>
                <c:pt idx="3">
                  <c:v>Vietnamese</c:v>
                </c:pt>
                <c:pt idx="4">
                  <c:v>Asian Indian</c:v>
                </c:pt>
                <c:pt idx="5">
                  <c:v>Cambodian</c:v>
                </c:pt>
                <c:pt idx="6">
                  <c:v>Other Asian</c:v>
                </c:pt>
                <c:pt idx="7">
                  <c:v>Hmong</c:v>
                </c:pt>
                <c:pt idx="8">
                  <c:v>Laotian</c:v>
                </c:pt>
                <c:pt idx="9">
                  <c:v>District</c:v>
                </c:pt>
              </c:strCache>
            </c:strRef>
          </c:cat>
          <c:val>
            <c:numRef>
              <c:f>'ELA Calculations for Charts'!$R$62:$R$71</c:f>
              <c:numCache>
                <c:formatCode>0%</c:formatCode>
                <c:ptCount val="10"/>
                <c:pt idx="0">
                  <c:v>0.83333333333333326</c:v>
                </c:pt>
                <c:pt idx="1">
                  <c:v>0.71186440677966101</c:v>
                </c:pt>
                <c:pt idx="2">
                  <c:v>0.66339548577036311</c:v>
                </c:pt>
                <c:pt idx="3">
                  <c:v>0.61562499999999998</c:v>
                </c:pt>
                <c:pt idx="4">
                  <c:v>0.56617647058823528</c:v>
                </c:pt>
                <c:pt idx="5">
                  <c:v>0.42857142857142855</c:v>
                </c:pt>
                <c:pt idx="6">
                  <c:v>0.41653666146645868</c:v>
                </c:pt>
                <c:pt idx="7">
                  <c:v>0.36465324384787473</c:v>
                </c:pt>
                <c:pt idx="8">
                  <c:v>0.30252100840336132</c:v>
                </c:pt>
                <c:pt idx="9">
                  <c:v>0.4264</c:v>
                </c:pt>
              </c:numCache>
            </c:numRef>
          </c:val>
          <c:extLst>
            <c:ext xmlns:c15="http://schemas.microsoft.com/office/drawing/2012/chart" uri="{02D57815-91ED-43cb-92C2-25804820EDAC}">
              <c15:datalabelsRange>
                <c15:f>'ELA Calculations for Charts'!$S$62:$S$71</c15:f>
                <c15:dlblRangeCache>
                  <c:ptCount val="10"/>
                  <c:pt idx="0">
                    <c:v>83% (20/24)</c:v>
                  </c:pt>
                  <c:pt idx="1">
                    <c:v>71% (42/59)</c:v>
                  </c:pt>
                  <c:pt idx="2">
                    <c:v>66% (676/1019)</c:v>
                  </c:pt>
                  <c:pt idx="3">
                    <c:v>62% (197/320)</c:v>
                  </c:pt>
                  <c:pt idx="4">
                    <c:v>57% (77/136)</c:v>
                  </c:pt>
                  <c:pt idx="5">
                    <c:v>43% (30/70)</c:v>
                  </c:pt>
                  <c:pt idx="6">
                    <c:v>42% (267/641)</c:v>
                  </c:pt>
                  <c:pt idx="7">
                    <c:v>36% (489/1341)</c:v>
                  </c:pt>
                  <c:pt idx="8">
                    <c:v>30% (36/119)</c:v>
                  </c:pt>
                  <c:pt idx="9">
                    <c:v>43% (9514/22313)</c:v>
                  </c:pt>
                </c15:dlblRangeCache>
              </c15:datalabelsRange>
            </c:ext>
            <c:ext xmlns:c16="http://schemas.microsoft.com/office/drawing/2014/chart" uri="{C3380CC4-5D6E-409C-BE32-E72D297353CC}">
              <c16:uniqueId val="{00000020-7D0D-4A48-9569-D74393424F07}"/>
            </c:ext>
          </c:extLst>
        </c:ser>
        <c:dLbls>
          <c:showLegendKey val="0"/>
          <c:showVal val="0"/>
          <c:showCatName val="0"/>
          <c:showSerName val="0"/>
          <c:showPercent val="0"/>
          <c:showBubbleSize val="0"/>
        </c:dLbls>
        <c:gapWidth val="100"/>
        <c:overlap val="-27"/>
        <c:axId val="448994616"/>
        <c:axId val="448996184"/>
      </c:barChart>
      <c:catAx>
        <c:axId val="448994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8996184"/>
        <c:crosses val="autoZero"/>
        <c:auto val="1"/>
        <c:lblAlgn val="ctr"/>
        <c:lblOffset val="100"/>
        <c:noMultiLvlLbl val="0"/>
      </c:catAx>
      <c:valAx>
        <c:axId val="448996184"/>
        <c:scaling>
          <c:orientation val="minMax"/>
          <c:max val="0.9"/>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8994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0" i="0" baseline="0" dirty="0" smtClean="0">
                <a:effectLst/>
              </a:rPr>
              <a:t>SBAC - Math</a:t>
            </a:r>
            <a:endParaRPr lang="en-US" sz="2400" dirty="0">
              <a:effectLst/>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2680866492846287E-2"/>
          <c:y val="2.9531348241414096E-2"/>
          <c:w val="0.95549544309724155"/>
          <c:h val="0.80503736132437842"/>
        </c:manualLayout>
      </c:layout>
      <c:barChart>
        <c:barDir val="col"/>
        <c:grouping val="clustered"/>
        <c:varyColors val="0"/>
        <c:ser>
          <c:idx val="1"/>
          <c:order val="0"/>
          <c:tx>
            <c:strRef>
              <c:f>'[081 SBAC Results 5-Year Analysis Data Entry and Charts 20191028v2.xlsx]Info'!$B$14</c:f>
              <c:strCache>
                <c:ptCount val="1"/>
                <c:pt idx="0">
                  <c:v>2016-17</c:v>
                </c:pt>
              </c:strCache>
            </c:strRef>
          </c:tx>
          <c:spPr>
            <a:solidFill>
              <a:schemeClr val="accent1">
                <a:lumMod val="60000"/>
                <a:lumOff val="40000"/>
              </a:schemeClr>
            </a:solidFill>
            <a:ln>
              <a:noFill/>
            </a:ln>
            <a:effectLst/>
          </c:spPr>
          <c:invertIfNegative val="0"/>
          <c:dLbls>
            <c:dLbl>
              <c:idx val="0"/>
              <c:tx>
                <c:rich>
                  <a:bodyPr/>
                  <a:lstStyle/>
                  <a:p>
                    <a:fld id="{0959DB5C-DF3D-48BA-BE4C-7E61DAEEDD5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033F-4162-9426-461C24CE0B0C}"/>
                </c:ext>
              </c:extLst>
            </c:dLbl>
            <c:dLbl>
              <c:idx val="1"/>
              <c:tx>
                <c:rich>
                  <a:bodyPr/>
                  <a:lstStyle/>
                  <a:p>
                    <a:fld id="{F9F24E7B-B922-4F78-8428-3157BD10BE2C}"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033F-4162-9426-461C24CE0B0C}"/>
                </c:ext>
              </c:extLst>
            </c:dLbl>
            <c:dLbl>
              <c:idx val="2"/>
              <c:tx>
                <c:rich>
                  <a:bodyPr/>
                  <a:lstStyle/>
                  <a:p>
                    <a:fld id="{104A2AB7-CD66-4243-ACAD-F9D9BBAF67D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033F-4162-9426-461C24CE0B0C}"/>
                </c:ext>
              </c:extLst>
            </c:dLbl>
            <c:dLbl>
              <c:idx val="3"/>
              <c:tx>
                <c:rich>
                  <a:bodyPr/>
                  <a:lstStyle/>
                  <a:p>
                    <a:fld id="{7170E712-4083-466C-9180-EDE7BC7C627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033F-4162-9426-461C24CE0B0C}"/>
                </c:ext>
              </c:extLst>
            </c:dLbl>
            <c:dLbl>
              <c:idx val="4"/>
              <c:tx>
                <c:rich>
                  <a:bodyPr/>
                  <a:lstStyle/>
                  <a:p>
                    <a:fld id="{09299A92-6EC6-43CC-9EFD-5FB42463A469}"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033F-4162-9426-461C24CE0B0C}"/>
                </c:ext>
              </c:extLst>
            </c:dLbl>
            <c:dLbl>
              <c:idx val="5"/>
              <c:tx>
                <c:rich>
                  <a:bodyPr/>
                  <a:lstStyle/>
                  <a:p>
                    <a:fld id="{498FEBB0-0692-4B12-926A-691454679A4D}"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033F-4162-9426-461C24CE0B0C}"/>
                </c:ext>
              </c:extLst>
            </c:dLbl>
            <c:spPr>
              <a:noFill/>
              <a:ln>
                <a:noFill/>
              </a:ln>
              <a:effectLst/>
            </c:spPr>
            <c:txPr>
              <a:bodyPr rot="-5400000" spcFirstLastPara="1" vertOverflow="ellipsis"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20191028v2.xlsx]Math Calculations for Charts'!$A$83:$A$88</c:f>
              <c:strCache>
                <c:ptCount val="6"/>
                <c:pt idx="0">
                  <c:v>Socioeconomically Disadvantaged</c:v>
                </c:pt>
                <c:pt idx="1">
                  <c:v>Homeless</c:v>
                </c:pt>
                <c:pt idx="2">
                  <c:v>Special Education</c:v>
                </c:pt>
                <c:pt idx="3">
                  <c:v>Foster Youth</c:v>
                </c:pt>
                <c:pt idx="4">
                  <c:v>English Learners</c:v>
                </c:pt>
                <c:pt idx="5">
                  <c:v>District</c:v>
                </c:pt>
              </c:strCache>
            </c:strRef>
          </c:cat>
          <c:val>
            <c:numRef>
              <c:f>'[081 SBAC Results 5-Year Analysis Data Entry and Charts 20191028v2.xlsx]Math Calculations for Charts'!$J$83:$J$88</c:f>
              <c:numCache>
                <c:formatCode>0%</c:formatCode>
                <c:ptCount val="6"/>
                <c:pt idx="0">
                  <c:v>0.23</c:v>
                </c:pt>
                <c:pt idx="1">
                  <c:v>0.1388888888888889</c:v>
                </c:pt>
                <c:pt idx="2">
                  <c:v>0.12</c:v>
                </c:pt>
                <c:pt idx="3">
                  <c:v>9.0909090909090912E-2</c:v>
                </c:pt>
                <c:pt idx="4">
                  <c:v>0.11</c:v>
                </c:pt>
                <c:pt idx="5">
                  <c:v>0.31459999999999999</c:v>
                </c:pt>
              </c:numCache>
            </c:numRef>
          </c:val>
          <c:extLst>
            <c:ext xmlns:c15="http://schemas.microsoft.com/office/drawing/2012/chart" uri="{02D57815-91ED-43cb-92C2-25804820EDAC}">
              <c15:datalabelsRange>
                <c15:f>'[081 SBAC Results 5-Year Analysis Data Entry and Charts 20191028v2.xlsx]Math Calculations for Charts'!$K$83:$K$88</c15:f>
                <c15:dlblRangeCache>
                  <c:ptCount val="6"/>
                  <c:pt idx="0">
                    <c:v>23% (3765/16370)</c:v>
                  </c:pt>
                  <c:pt idx="1">
                    <c:v>14% (20/144)</c:v>
                  </c:pt>
                  <c:pt idx="2">
                    <c:v>12% (422/3518)</c:v>
                  </c:pt>
                  <c:pt idx="3">
                    <c:v>9% (9/99)</c:v>
                  </c:pt>
                  <c:pt idx="4">
                    <c:v>11% (516/4691)</c:v>
                  </c:pt>
                  <c:pt idx="5">
                    <c:v>31% (7140/22694)</c:v>
                  </c:pt>
                </c15:dlblRangeCache>
              </c15:datalabelsRange>
            </c:ext>
            <c:ext xmlns:c16="http://schemas.microsoft.com/office/drawing/2014/chart" uri="{C3380CC4-5D6E-409C-BE32-E72D297353CC}">
              <c16:uniqueId val="{00000014-033F-4162-9426-461C24CE0B0C}"/>
            </c:ext>
          </c:extLst>
        </c:ser>
        <c:ser>
          <c:idx val="2"/>
          <c:order val="1"/>
          <c:tx>
            <c:strRef>
              <c:f>'[081 SBAC Results 5-Year Analysis Data Entry and Charts 20191028v2.xlsx]Info'!$B$13</c:f>
              <c:strCache>
                <c:ptCount val="1"/>
                <c:pt idx="0">
                  <c:v>2017-18</c:v>
                </c:pt>
              </c:strCache>
            </c:strRef>
          </c:tx>
          <c:spPr>
            <a:solidFill>
              <a:schemeClr val="accent1"/>
            </a:solidFill>
            <a:ln>
              <a:noFill/>
            </a:ln>
            <a:effectLst/>
          </c:spPr>
          <c:invertIfNegative val="0"/>
          <c:dLbls>
            <c:dLbl>
              <c:idx val="0"/>
              <c:tx>
                <c:rich>
                  <a:bodyPr/>
                  <a:lstStyle/>
                  <a:p>
                    <a:fld id="{0261DB3D-B5F4-4EC2-93C6-A9A463C01635}"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033F-4162-9426-461C24CE0B0C}"/>
                </c:ext>
              </c:extLst>
            </c:dLbl>
            <c:dLbl>
              <c:idx val="1"/>
              <c:tx>
                <c:rich>
                  <a:bodyPr/>
                  <a:lstStyle/>
                  <a:p>
                    <a:fld id="{0F5F0A6E-BCB4-4BBF-8FBD-E6E69FF639C5}"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033F-4162-9426-461C24CE0B0C}"/>
                </c:ext>
              </c:extLst>
            </c:dLbl>
            <c:dLbl>
              <c:idx val="2"/>
              <c:tx>
                <c:rich>
                  <a:bodyPr/>
                  <a:lstStyle/>
                  <a:p>
                    <a:fld id="{6411D1D2-35EF-4D0E-9AAB-130A61F32E4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033F-4162-9426-461C24CE0B0C}"/>
                </c:ext>
              </c:extLst>
            </c:dLbl>
            <c:dLbl>
              <c:idx val="3"/>
              <c:tx>
                <c:rich>
                  <a:bodyPr/>
                  <a:lstStyle/>
                  <a:p>
                    <a:fld id="{45D79CD7-43A2-444E-AF3B-42DE943EFDA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033F-4162-9426-461C24CE0B0C}"/>
                </c:ext>
              </c:extLst>
            </c:dLbl>
            <c:dLbl>
              <c:idx val="4"/>
              <c:tx>
                <c:rich>
                  <a:bodyPr/>
                  <a:lstStyle/>
                  <a:p>
                    <a:fld id="{3EBEC3FD-840F-427F-9F26-83382992861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033F-4162-9426-461C24CE0B0C}"/>
                </c:ext>
              </c:extLst>
            </c:dLbl>
            <c:dLbl>
              <c:idx val="5"/>
              <c:tx>
                <c:rich>
                  <a:bodyPr/>
                  <a:lstStyle/>
                  <a:p>
                    <a:fld id="{B34E503C-C4E4-4DC3-BF28-D9E550ADF22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033F-4162-9426-461C24CE0B0C}"/>
                </c:ext>
              </c:extLst>
            </c:dLbl>
            <c:spPr>
              <a:noFill/>
              <a:ln>
                <a:noFill/>
              </a:ln>
              <a:effectLst/>
            </c:spPr>
            <c:txPr>
              <a:bodyPr rot="-5400000" spcFirstLastPara="1" vertOverflow="ellipsis"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20191028v2.xlsx]Math Calculations for Charts'!$A$83:$A$88</c:f>
              <c:strCache>
                <c:ptCount val="6"/>
                <c:pt idx="0">
                  <c:v>Socioeconomically Disadvantaged</c:v>
                </c:pt>
                <c:pt idx="1">
                  <c:v>Homeless</c:v>
                </c:pt>
                <c:pt idx="2">
                  <c:v>Special Education</c:v>
                </c:pt>
                <c:pt idx="3">
                  <c:v>Foster Youth</c:v>
                </c:pt>
                <c:pt idx="4">
                  <c:v>English Learners</c:v>
                </c:pt>
                <c:pt idx="5">
                  <c:v>District</c:v>
                </c:pt>
              </c:strCache>
            </c:strRef>
          </c:cat>
          <c:val>
            <c:numRef>
              <c:f>'[081 SBAC Results 5-Year Analysis Data Entry and Charts 20191028v2.xlsx]Math Calculations for Charts'!$N$83:$N$88</c:f>
              <c:numCache>
                <c:formatCode>0%</c:formatCode>
                <c:ptCount val="6"/>
                <c:pt idx="0">
                  <c:v>0.24</c:v>
                </c:pt>
                <c:pt idx="1">
                  <c:v>0.12686567164179105</c:v>
                </c:pt>
                <c:pt idx="2">
                  <c:v>0.13</c:v>
                </c:pt>
                <c:pt idx="3">
                  <c:v>5.5555555555555552E-2</c:v>
                </c:pt>
                <c:pt idx="4">
                  <c:v>0.09</c:v>
                </c:pt>
                <c:pt idx="5">
                  <c:v>0.31979999999999997</c:v>
                </c:pt>
              </c:numCache>
            </c:numRef>
          </c:val>
          <c:extLst>
            <c:ext xmlns:c15="http://schemas.microsoft.com/office/drawing/2012/chart" uri="{02D57815-91ED-43cb-92C2-25804820EDAC}">
              <c15:datalabelsRange>
                <c15:f>'[081 SBAC Results 5-Year Analysis Data Entry and Charts 20191028v2.xlsx]Math Calculations for Charts'!$O$83:$O$88</c15:f>
                <c15:dlblRangeCache>
                  <c:ptCount val="6"/>
                  <c:pt idx="0">
                    <c:v>24% (3841/16006)</c:v>
                  </c:pt>
                  <c:pt idx="1">
                    <c:v>13% (17/134)</c:v>
                  </c:pt>
                  <c:pt idx="2">
                    <c:v>13% (469/3605)</c:v>
                  </c:pt>
                  <c:pt idx="3">
                    <c:v>6% (4/72)</c:v>
                  </c:pt>
                  <c:pt idx="4">
                    <c:v>9% (348/3867)</c:v>
                  </c:pt>
                  <c:pt idx="5">
                    <c:v>32% (7223/22586)</c:v>
                  </c:pt>
                </c15:dlblRangeCache>
              </c15:datalabelsRange>
            </c:ext>
            <c:ext xmlns:c16="http://schemas.microsoft.com/office/drawing/2014/chart" uri="{C3380CC4-5D6E-409C-BE32-E72D297353CC}">
              <c16:uniqueId val="{0000001B-033F-4162-9426-461C24CE0B0C}"/>
            </c:ext>
          </c:extLst>
        </c:ser>
        <c:ser>
          <c:idx val="4"/>
          <c:order val="2"/>
          <c:tx>
            <c:strRef>
              <c:f>'[081 SBAC Results 5-Year Analysis Data Entry and Charts 20191028v2.xlsx]Info'!$B$12</c:f>
              <c:strCache>
                <c:ptCount val="1"/>
                <c:pt idx="0">
                  <c:v>2018-19</c:v>
                </c:pt>
              </c:strCache>
            </c:strRef>
          </c:tx>
          <c:spPr>
            <a:solidFill>
              <a:schemeClr val="accent1">
                <a:lumMod val="75000"/>
              </a:schemeClr>
            </a:solidFill>
            <a:ln>
              <a:noFill/>
            </a:ln>
            <a:effectLst/>
          </c:spPr>
          <c:invertIfNegative val="0"/>
          <c:dLbls>
            <c:dLbl>
              <c:idx val="0"/>
              <c:tx>
                <c:rich>
                  <a:bodyPr/>
                  <a:lstStyle/>
                  <a:p>
                    <a:fld id="{9A1F68A8-CB25-41D1-88E7-A06907C0AB0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033F-4162-9426-461C24CE0B0C}"/>
                </c:ext>
              </c:extLst>
            </c:dLbl>
            <c:dLbl>
              <c:idx val="1"/>
              <c:tx>
                <c:rich>
                  <a:bodyPr/>
                  <a:lstStyle/>
                  <a:p>
                    <a:fld id="{8A75E688-B7E9-48E5-8DA9-777E55008369}"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033F-4162-9426-461C24CE0B0C}"/>
                </c:ext>
              </c:extLst>
            </c:dLbl>
            <c:dLbl>
              <c:idx val="2"/>
              <c:tx>
                <c:rich>
                  <a:bodyPr/>
                  <a:lstStyle/>
                  <a:p>
                    <a:fld id="{AD8AC5E3-14A1-4B09-B818-C9D6801B2D4A}"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033F-4162-9426-461C24CE0B0C}"/>
                </c:ext>
              </c:extLst>
            </c:dLbl>
            <c:dLbl>
              <c:idx val="3"/>
              <c:tx>
                <c:rich>
                  <a:bodyPr/>
                  <a:lstStyle/>
                  <a:p>
                    <a:fld id="{764E0033-8AF2-411F-ABC5-14F99A68417F}"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033F-4162-9426-461C24CE0B0C}"/>
                </c:ext>
              </c:extLst>
            </c:dLbl>
            <c:dLbl>
              <c:idx val="4"/>
              <c:tx>
                <c:rich>
                  <a:bodyPr/>
                  <a:lstStyle/>
                  <a:p>
                    <a:fld id="{496C981E-35BA-4D63-8A73-200EFBBCD0B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033F-4162-9426-461C24CE0B0C}"/>
                </c:ext>
              </c:extLst>
            </c:dLbl>
            <c:dLbl>
              <c:idx val="5"/>
              <c:tx>
                <c:rich>
                  <a:bodyPr/>
                  <a:lstStyle/>
                  <a:p>
                    <a:fld id="{3738DBB8-01BA-486B-858D-3F9E5E39AFF0}"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033F-4162-9426-461C24CE0B0C}"/>
                </c:ext>
              </c:extLst>
            </c:dLbl>
            <c:spPr>
              <a:noFill/>
              <a:ln>
                <a:noFill/>
              </a:ln>
              <a:effectLst/>
            </c:spPr>
            <c:txPr>
              <a:bodyPr rot="-5400000" spcFirstLastPara="1" vertOverflow="ellipsis" wrap="square" lIns="38100" tIns="19050" rIns="38100" bIns="19050" anchor="ctr" anchorCtr="1">
                <a:spAutoFit/>
              </a:bodyPr>
              <a:lstStyle/>
              <a:p>
                <a:pPr>
                  <a:defRPr sz="1050" b="0" i="0" u="none" strike="noStrike" kern="1200" baseline="0">
                    <a:solidFill>
                      <a:sysClr val="windowText" lastClr="000000"/>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20191028v2.xlsx]Math Calculations for Charts'!$A$83:$A$88</c:f>
              <c:strCache>
                <c:ptCount val="6"/>
                <c:pt idx="0">
                  <c:v>Socioeconomically Disadvantaged</c:v>
                </c:pt>
                <c:pt idx="1">
                  <c:v>Homeless</c:v>
                </c:pt>
                <c:pt idx="2">
                  <c:v>Special Education</c:v>
                </c:pt>
                <c:pt idx="3">
                  <c:v>Foster Youth</c:v>
                </c:pt>
                <c:pt idx="4">
                  <c:v>English Learners</c:v>
                </c:pt>
                <c:pt idx="5">
                  <c:v>District</c:v>
                </c:pt>
              </c:strCache>
            </c:strRef>
          </c:cat>
          <c:val>
            <c:numRef>
              <c:f>'[081 SBAC Results 5-Year Analysis Data Entry and Charts 20191028v2.xlsx]Math Calculations for Charts'!$R$83:$R$88</c:f>
              <c:numCache>
                <c:formatCode>0%</c:formatCode>
                <c:ptCount val="6"/>
                <c:pt idx="0">
                  <c:v>0.24230000000000002</c:v>
                </c:pt>
                <c:pt idx="1">
                  <c:v>0.11428571428571428</c:v>
                </c:pt>
                <c:pt idx="2">
                  <c:v>0.109</c:v>
                </c:pt>
                <c:pt idx="3">
                  <c:v>0.10714285714285714</c:v>
                </c:pt>
                <c:pt idx="4">
                  <c:v>9.8399999999999987E-2</c:v>
                </c:pt>
                <c:pt idx="5">
                  <c:v>0.32530000000000003</c:v>
                </c:pt>
              </c:numCache>
            </c:numRef>
          </c:val>
          <c:extLst>
            <c:ext xmlns:c15="http://schemas.microsoft.com/office/drawing/2012/chart" uri="{02D57815-91ED-43cb-92C2-25804820EDAC}">
              <c15:datalabelsRange>
                <c15:f>'[081 SBAC Results 5-Year Analysis Data Entry and Charts 20191028v2.xlsx]Math Calculations for Charts'!$S$83:$S$88</c15:f>
                <c15:dlblRangeCache>
                  <c:ptCount val="6"/>
                  <c:pt idx="0">
                    <c:v>24% (791/3264)</c:v>
                  </c:pt>
                  <c:pt idx="1">
                    <c:v>11% (8/70)</c:v>
                  </c:pt>
                  <c:pt idx="2">
                    <c:v>11% (356/3264)</c:v>
                  </c:pt>
                  <c:pt idx="3">
                    <c:v>11% (9/84)</c:v>
                  </c:pt>
                  <c:pt idx="4">
                    <c:v>10% (375/3810)</c:v>
                  </c:pt>
                  <c:pt idx="5">
                    <c:v>33% (7347/22586)</c:v>
                  </c:pt>
                </c15:dlblRangeCache>
              </c15:datalabelsRange>
            </c:ext>
            <c:ext xmlns:c16="http://schemas.microsoft.com/office/drawing/2014/chart" uri="{C3380CC4-5D6E-409C-BE32-E72D297353CC}">
              <c16:uniqueId val="{00000022-033F-4162-9426-461C24CE0B0C}"/>
            </c:ext>
          </c:extLst>
        </c:ser>
        <c:dLbls>
          <c:showLegendKey val="0"/>
          <c:showVal val="0"/>
          <c:showCatName val="0"/>
          <c:showSerName val="0"/>
          <c:showPercent val="0"/>
          <c:showBubbleSize val="0"/>
        </c:dLbls>
        <c:gapWidth val="100"/>
        <c:overlap val="-27"/>
        <c:axId val="176312320"/>
        <c:axId val="176313856"/>
      </c:barChart>
      <c:catAx>
        <c:axId val="176312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6313856"/>
        <c:crosses val="autoZero"/>
        <c:auto val="1"/>
        <c:lblAlgn val="ctr"/>
        <c:lblOffset val="100"/>
        <c:noMultiLvlLbl val="0"/>
      </c:catAx>
      <c:valAx>
        <c:axId val="176313856"/>
        <c:scaling>
          <c:orientation val="minMax"/>
          <c:max val="0.70000000000000007"/>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6312320"/>
        <c:crosses val="autoZero"/>
        <c:crossBetween val="between"/>
      </c:valAx>
      <c:spPr>
        <a:noFill/>
        <a:ln>
          <a:noFill/>
        </a:ln>
        <a:effectLst/>
      </c:spPr>
    </c:plotArea>
    <c:legend>
      <c:legendPos val="b"/>
      <c:layout>
        <c:manualLayout>
          <c:xMode val="edge"/>
          <c:yMode val="edge"/>
          <c:x val="0.37100920825962219"/>
          <c:y val="0.91161764833349224"/>
          <c:w val="0.25798158348075567"/>
          <c:h val="7.144690704774528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0" i="0" baseline="0" dirty="0" smtClean="0">
                <a:effectLst/>
              </a:rPr>
              <a:t>SBAC - ELA</a:t>
            </a:r>
            <a:endParaRPr lang="en-US" sz="2400" dirty="0">
              <a:effectLst/>
            </a:endParaRPr>
          </a:p>
        </c:rich>
      </c:tx>
      <c:layout>
        <c:manualLayout>
          <c:xMode val="edge"/>
          <c:yMode val="edge"/>
          <c:x val="0.43752521103636977"/>
          <c:y val="0"/>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2680866492846287E-2"/>
          <c:y val="3.0659026996679342E-2"/>
          <c:w val="0.95549544309724155"/>
          <c:h val="0.77904002006429629"/>
        </c:manualLayout>
      </c:layout>
      <c:barChart>
        <c:barDir val="col"/>
        <c:grouping val="clustered"/>
        <c:varyColors val="0"/>
        <c:ser>
          <c:idx val="1"/>
          <c:order val="0"/>
          <c:tx>
            <c:strRef>
              <c:f>'[081 SBAC Results 5-Year Analysis Data Entry and Charts 20191028v2.xlsx]Info'!$B$14</c:f>
              <c:strCache>
                <c:ptCount val="1"/>
                <c:pt idx="0">
                  <c:v>2016-17</c:v>
                </c:pt>
              </c:strCache>
            </c:strRef>
          </c:tx>
          <c:spPr>
            <a:solidFill>
              <a:schemeClr val="accent6">
                <a:lumMod val="60000"/>
                <a:lumOff val="40000"/>
              </a:schemeClr>
            </a:solidFill>
            <a:ln>
              <a:noFill/>
            </a:ln>
            <a:effectLst/>
          </c:spPr>
          <c:invertIfNegative val="0"/>
          <c:dLbls>
            <c:dLbl>
              <c:idx val="0"/>
              <c:tx>
                <c:rich>
                  <a:bodyPr/>
                  <a:lstStyle/>
                  <a:p>
                    <a:fld id="{764466B7-2E62-457F-B436-AABC89E72B0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05F0-4322-A747-431B4EA5071C}"/>
                </c:ext>
              </c:extLst>
            </c:dLbl>
            <c:dLbl>
              <c:idx val="1"/>
              <c:tx>
                <c:rich>
                  <a:bodyPr/>
                  <a:lstStyle/>
                  <a:p>
                    <a:fld id="{ADF662F9-44D5-456A-BB01-8F5E73C910B9}"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05F0-4322-A747-431B4EA5071C}"/>
                </c:ext>
              </c:extLst>
            </c:dLbl>
            <c:dLbl>
              <c:idx val="2"/>
              <c:tx>
                <c:rich>
                  <a:bodyPr/>
                  <a:lstStyle/>
                  <a:p>
                    <a:fld id="{7197977C-9AD9-41E3-AAF0-8835FED06549}"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05F0-4322-A747-431B4EA5071C}"/>
                </c:ext>
              </c:extLst>
            </c:dLbl>
            <c:dLbl>
              <c:idx val="3"/>
              <c:tx>
                <c:rich>
                  <a:bodyPr/>
                  <a:lstStyle/>
                  <a:p>
                    <a:fld id="{C1E44461-EF11-462E-8B66-A480DA38C31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1-05F0-4322-A747-431B4EA5071C}"/>
                </c:ext>
              </c:extLst>
            </c:dLbl>
            <c:dLbl>
              <c:idx val="4"/>
              <c:tx>
                <c:rich>
                  <a:bodyPr/>
                  <a:lstStyle/>
                  <a:p>
                    <a:fld id="{4CC8B1FC-0F94-4E4B-9EE2-BDD14BC5A075}"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2-05F0-4322-A747-431B4EA5071C}"/>
                </c:ext>
              </c:extLst>
            </c:dLbl>
            <c:dLbl>
              <c:idx val="5"/>
              <c:tx>
                <c:rich>
                  <a:bodyPr/>
                  <a:lstStyle/>
                  <a:p>
                    <a:fld id="{0722D23C-60F4-4217-8BA4-E0B3D398D271}"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3-05F0-4322-A747-431B4EA5071C}"/>
                </c:ext>
              </c:extLst>
            </c:dLbl>
            <c:spPr>
              <a:noFill/>
              <a:ln>
                <a:noFill/>
              </a:ln>
              <a:effectLst/>
            </c:spPr>
            <c:txPr>
              <a:bodyPr rot="-5400000" spcFirstLastPara="1" vertOverflow="ellipsis"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Charts'!$A$83:$A$88</c:f>
              <c:strCache>
                <c:ptCount val="6"/>
                <c:pt idx="0">
                  <c:v>Socioeconomically Disadvantaged</c:v>
                </c:pt>
                <c:pt idx="1">
                  <c:v>Homeless</c:v>
                </c:pt>
                <c:pt idx="2">
                  <c:v>Special Education</c:v>
                </c:pt>
                <c:pt idx="3">
                  <c:v>Foster Youth</c:v>
                </c:pt>
                <c:pt idx="4">
                  <c:v>English Learners</c:v>
                </c:pt>
                <c:pt idx="5">
                  <c:v>District</c:v>
                </c:pt>
              </c:strCache>
            </c:strRef>
          </c:cat>
          <c:val>
            <c:numRef>
              <c:f>'[081 SBAC Results 5-Year Analysis Data Entry and Charts 20191028v2.xlsx]ELA Calculations for Charts'!$J$83:$J$88</c:f>
              <c:numCache>
                <c:formatCode>0%</c:formatCode>
                <c:ptCount val="6"/>
                <c:pt idx="0">
                  <c:v>0.31</c:v>
                </c:pt>
                <c:pt idx="1">
                  <c:v>0.19310344827586207</c:v>
                </c:pt>
                <c:pt idx="2">
                  <c:v>0.14000000000000001</c:v>
                </c:pt>
                <c:pt idx="3">
                  <c:v>0.15151515151515152</c:v>
                </c:pt>
                <c:pt idx="4">
                  <c:v>0.1</c:v>
                </c:pt>
                <c:pt idx="5">
                  <c:v>0.39410000000000001</c:v>
                </c:pt>
              </c:numCache>
            </c:numRef>
          </c:val>
          <c:extLst>
            <c:ext xmlns:c15="http://schemas.microsoft.com/office/drawing/2012/chart" uri="{02D57815-91ED-43cb-92C2-25804820EDAC}">
              <c15:datalabelsRange>
                <c15:f>'[081 SBAC Results 5-Year Analysis Data Entry and Charts 20191028v2.xlsx]ELA Calculations for Charts'!$K$83:$K$88</c15:f>
                <c15:dlblRangeCache>
                  <c:ptCount val="6"/>
                  <c:pt idx="0">
                    <c:v>31% (5061/16326)</c:v>
                  </c:pt>
                  <c:pt idx="1">
                    <c:v>19% (28/145)</c:v>
                  </c:pt>
                  <c:pt idx="2">
                    <c:v>14% (493/3522)</c:v>
                  </c:pt>
                  <c:pt idx="3">
                    <c:v>15% (15/99)</c:v>
                  </c:pt>
                  <c:pt idx="4">
                    <c:v>10% (464/4637)</c:v>
                  </c:pt>
                  <c:pt idx="5">
                    <c:v>39% (8919/22631)</c:v>
                  </c:pt>
                </c15:dlblRangeCache>
              </c15:datalabelsRange>
            </c:ext>
            <c:ext xmlns:c16="http://schemas.microsoft.com/office/drawing/2014/chart" uri="{C3380CC4-5D6E-409C-BE32-E72D297353CC}">
              <c16:uniqueId val="{00000014-05F0-4322-A747-431B4EA5071C}"/>
            </c:ext>
          </c:extLst>
        </c:ser>
        <c:ser>
          <c:idx val="2"/>
          <c:order val="1"/>
          <c:tx>
            <c:strRef>
              <c:f>'[081 SBAC Results 5-Year Analysis Data Entry and Charts 20191028v2.xlsx]Info'!$B$13</c:f>
              <c:strCache>
                <c:ptCount val="1"/>
                <c:pt idx="0">
                  <c:v>2017-18</c:v>
                </c:pt>
              </c:strCache>
            </c:strRef>
          </c:tx>
          <c:spPr>
            <a:solidFill>
              <a:schemeClr val="accent6"/>
            </a:solidFill>
            <a:ln>
              <a:noFill/>
            </a:ln>
            <a:effectLst/>
          </c:spPr>
          <c:invertIfNegative val="0"/>
          <c:dLbls>
            <c:dLbl>
              <c:idx val="0"/>
              <c:tx>
                <c:rich>
                  <a:bodyPr/>
                  <a:lstStyle/>
                  <a:p>
                    <a:fld id="{745EF89B-4C4A-4E97-A9DB-6D72E426D2D1}"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5-05F0-4322-A747-431B4EA5071C}"/>
                </c:ext>
              </c:extLst>
            </c:dLbl>
            <c:dLbl>
              <c:idx val="1"/>
              <c:tx>
                <c:rich>
                  <a:bodyPr/>
                  <a:lstStyle/>
                  <a:p>
                    <a:fld id="{E8924272-F274-484E-A2D4-FD7965974B6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6-05F0-4322-A747-431B4EA5071C}"/>
                </c:ext>
              </c:extLst>
            </c:dLbl>
            <c:dLbl>
              <c:idx val="2"/>
              <c:tx>
                <c:rich>
                  <a:bodyPr/>
                  <a:lstStyle/>
                  <a:p>
                    <a:fld id="{CD575DCC-64F3-4A21-A97B-49DBC6D4E1EC}"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7-05F0-4322-A747-431B4EA5071C}"/>
                </c:ext>
              </c:extLst>
            </c:dLbl>
            <c:dLbl>
              <c:idx val="3"/>
              <c:tx>
                <c:rich>
                  <a:bodyPr/>
                  <a:lstStyle/>
                  <a:p>
                    <a:fld id="{092F3113-A6C6-4EAA-B258-908656BA8DBE}"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8-05F0-4322-A747-431B4EA5071C}"/>
                </c:ext>
              </c:extLst>
            </c:dLbl>
            <c:dLbl>
              <c:idx val="4"/>
              <c:tx>
                <c:rich>
                  <a:bodyPr/>
                  <a:lstStyle/>
                  <a:p>
                    <a:fld id="{EFC7FCBE-3721-4F0A-AC0C-BADFE4A04934}"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9-05F0-4322-A747-431B4EA5071C}"/>
                </c:ext>
              </c:extLst>
            </c:dLbl>
            <c:dLbl>
              <c:idx val="5"/>
              <c:tx>
                <c:rich>
                  <a:bodyPr/>
                  <a:lstStyle/>
                  <a:p>
                    <a:fld id="{925BB5CC-42E4-4BCC-B91D-CC5CBAB86C0B}"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A-05F0-4322-A747-431B4EA5071C}"/>
                </c:ext>
              </c:extLst>
            </c:dLbl>
            <c:spPr>
              <a:noFill/>
              <a:ln>
                <a:noFill/>
              </a:ln>
              <a:effectLst/>
            </c:spPr>
            <c:txPr>
              <a:bodyPr rot="-5400000" spcFirstLastPara="1" vertOverflow="ellipsis"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Charts'!$A$83:$A$88</c:f>
              <c:strCache>
                <c:ptCount val="6"/>
                <c:pt idx="0">
                  <c:v>Socioeconomically Disadvantaged</c:v>
                </c:pt>
                <c:pt idx="1">
                  <c:v>Homeless</c:v>
                </c:pt>
                <c:pt idx="2">
                  <c:v>Special Education</c:v>
                </c:pt>
                <c:pt idx="3">
                  <c:v>Foster Youth</c:v>
                </c:pt>
                <c:pt idx="4">
                  <c:v>English Learners</c:v>
                </c:pt>
                <c:pt idx="5">
                  <c:v>District</c:v>
                </c:pt>
              </c:strCache>
            </c:strRef>
          </c:cat>
          <c:val>
            <c:numRef>
              <c:f>'[081 SBAC Results 5-Year Analysis Data Entry and Charts 20191028v2.xlsx]ELA Calculations for Charts'!$N$83:$N$88</c:f>
              <c:numCache>
                <c:formatCode>0%</c:formatCode>
                <c:ptCount val="6"/>
                <c:pt idx="0">
                  <c:v>0.31</c:v>
                </c:pt>
                <c:pt idx="1">
                  <c:v>0.17777777777777776</c:v>
                </c:pt>
                <c:pt idx="2">
                  <c:v>0.15</c:v>
                </c:pt>
                <c:pt idx="3">
                  <c:v>9.7222222222222224E-2</c:v>
                </c:pt>
                <c:pt idx="4">
                  <c:v>0.08</c:v>
                </c:pt>
                <c:pt idx="5">
                  <c:v>0.40029999999999999</c:v>
                </c:pt>
              </c:numCache>
            </c:numRef>
          </c:val>
          <c:extLst>
            <c:ext xmlns:c15="http://schemas.microsoft.com/office/drawing/2012/chart" uri="{02D57815-91ED-43cb-92C2-25804820EDAC}">
              <c15:datalabelsRange>
                <c15:f>'[081 SBAC Results 5-Year Analysis Data Entry and Charts 20191028v2.xlsx]ELA Calculations for Charts'!$O$83:$O$88</c15:f>
                <c15:dlblRangeCache>
                  <c:ptCount val="6"/>
                  <c:pt idx="0">
                    <c:v>31% (4948/15961)</c:v>
                  </c:pt>
                  <c:pt idx="1">
                    <c:v>18% (24/135)</c:v>
                  </c:pt>
                  <c:pt idx="2">
                    <c:v>15% (544/3624)</c:v>
                  </c:pt>
                  <c:pt idx="3">
                    <c:v>10% (7/72)</c:v>
                  </c:pt>
                  <c:pt idx="4">
                    <c:v>8% (304/3802)</c:v>
                  </c:pt>
                  <c:pt idx="5">
                    <c:v>40% (9022/22538)</c:v>
                  </c:pt>
                </c15:dlblRangeCache>
              </c15:datalabelsRange>
            </c:ext>
            <c:ext xmlns:c16="http://schemas.microsoft.com/office/drawing/2014/chart" uri="{C3380CC4-5D6E-409C-BE32-E72D297353CC}">
              <c16:uniqueId val="{0000001B-05F0-4322-A747-431B4EA5071C}"/>
            </c:ext>
          </c:extLst>
        </c:ser>
        <c:ser>
          <c:idx val="4"/>
          <c:order val="2"/>
          <c:tx>
            <c:strRef>
              <c:f>'[081 SBAC Results 5-Year Analysis Data Entry and Charts 20191028v2.xlsx]Info'!$B$12</c:f>
              <c:strCache>
                <c:ptCount val="1"/>
                <c:pt idx="0">
                  <c:v>2018-19</c:v>
                </c:pt>
              </c:strCache>
            </c:strRef>
          </c:tx>
          <c:spPr>
            <a:solidFill>
              <a:schemeClr val="accent6">
                <a:lumMod val="75000"/>
              </a:schemeClr>
            </a:solidFill>
            <a:ln>
              <a:noFill/>
            </a:ln>
            <a:effectLst/>
          </c:spPr>
          <c:invertIfNegative val="0"/>
          <c:dLbls>
            <c:dLbl>
              <c:idx val="0"/>
              <c:tx>
                <c:rich>
                  <a:bodyPr/>
                  <a:lstStyle/>
                  <a:p>
                    <a:fld id="{0E8061CD-A54E-4E04-857A-1ED16AF37F67}"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C-05F0-4322-A747-431B4EA5071C}"/>
                </c:ext>
              </c:extLst>
            </c:dLbl>
            <c:dLbl>
              <c:idx val="1"/>
              <c:tx>
                <c:rich>
                  <a:bodyPr/>
                  <a:lstStyle/>
                  <a:p>
                    <a:fld id="{9C68A51E-D346-4AB7-A985-6CCF07347643}"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D-05F0-4322-A747-431B4EA5071C}"/>
                </c:ext>
              </c:extLst>
            </c:dLbl>
            <c:dLbl>
              <c:idx val="2"/>
              <c:tx>
                <c:rich>
                  <a:bodyPr/>
                  <a:lstStyle/>
                  <a:p>
                    <a:fld id="{77E07AE5-F0E9-478A-84C9-9C41CAE92228}"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E-05F0-4322-A747-431B4EA5071C}"/>
                </c:ext>
              </c:extLst>
            </c:dLbl>
            <c:dLbl>
              <c:idx val="3"/>
              <c:tx>
                <c:rich>
                  <a:bodyPr/>
                  <a:lstStyle/>
                  <a:p>
                    <a:fld id="{38CEC48C-AB9F-4B3D-8D4A-325EB5DA3316}"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F-05F0-4322-A747-431B4EA5071C}"/>
                </c:ext>
              </c:extLst>
            </c:dLbl>
            <c:dLbl>
              <c:idx val="4"/>
              <c:tx>
                <c:rich>
                  <a:bodyPr/>
                  <a:lstStyle/>
                  <a:p>
                    <a:fld id="{FDED5F69-00D7-4963-870B-87BDD0B58C42}"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0-05F0-4322-A747-431B4EA5071C}"/>
                </c:ext>
              </c:extLst>
            </c:dLbl>
            <c:dLbl>
              <c:idx val="5"/>
              <c:tx>
                <c:rich>
                  <a:bodyPr/>
                  <a:lstStyle/>
                  <a:p>
                    <a:fld id="{C0F83168-3F93-41CB-934C-44AE6628E7AD}" type="CELLRANGE">
                      <a:rPr lang="en-US"/>
                      <a:pPr/>
                      <a:t>[CELLRANGE]</a:t>
                    </a:fld>
                    <a:endParaRPr lang="en-US"/>
                  </a:p>
                </c:rich>
              </c:tx>
              <c:dLblPos val="in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21-05F0-4322-A747-431B4EA5071C}"/>
                </c:ext>
              </c:extLst>
            </c:dLbl>
            <c:spPr>
              <a:noFill/>
              <a:ln>
                <a:noFill/>
              </a:ln>
              <a:effectLst/>
            </c:spPr>
            <c:txPr>
              <a:bodyPr rot="-5400000" spcFirstLastPara="1" vertOverflow="ellipsis" wrap="square" lIns="38100" tIns="19050" rIns="38100" bIns="19050" anchor="ctr" anchorCtr="1">
                <a:spAutoFit/>
              </a:bodyPr>
              <a:lstStyle/>
              <a:p>
                <a:pPr>
                  <a:defRPr sz="1050" b="0" i="0" u="none" strike="noStrike" kern="1200" baseline="0">
                    <a:solidFill>
                      <a:sysClr val="windowText" lastClr="000000"/>
                    </a:solidFill>
                    <a:latin typeface="+mn-lt"/>
                    <a:ea typeface="+mn-ea"/>
                    <a:cs typeface="+mn-cs"/>
                  </a:defRPr>
                </a:pPr>
                <a:endParaRPr lang="en-US"/>
              </a:p>
            </c:txPr>
            <c:dLblPos val="in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Charts'!$A$83:$A$88</c:f>
              <c:strCache>
                <c:ptCount val="6"/>
                <c:pt idx="0">
                  <c:v>Socioeconomically Disadvantaged</c:v>
                </c:pt>
                <c:pt idx="1">
                  <c:v>Homeless</c:v>
                </c:pt>
                <c:pt idx="2">
                  <c:v>Special Education</c:v>
                </c:pt>
                <c:pt idx="3">
                  <c:v>Foster Youth</c:v>
                </c:pt>
                <c:pt idx="4">
                  <c:v>English Learners</c:v>
                </c:pt>
                <c:pt idx="5">
                  <c:v>District</c:v>
                </c:pt>
              </c:strCache>
            </c:strRef>
          </c:cat>
          <c:val>
            <c:numRef>
              <c:f>'[081 SBAC Results 5-Year Analysis Data Entry and Charts 20191028v2.xlsx]ELA Calculations for Charts'!$R$83:$R$88</c:f>
              <c:numCache>
                <c:formatCode>0%</c:formatCode>
                <c:ptCount val="6"/>
                <c:pt idx="0">
                  <c:v>0.33660000000000001</c:v>
                </c:pt>
                <c:pt idx="1">
                  <c:v>0.15714285714285714</c:v>
                </c:pt>
                <c:pt idx="2">
                  <c:v>0.14019999999999999</c:v>
                </c:pt>
                <c:pt idx="3">
                  <c:v>0.12195121951219512</c:v>
                </c:pt>
                <c:pt idx="4">
                  <c:v>8.8999999999999996E-2</c:v>
                </c:pt>
                <c:pt idx="5">
                  <c:v>0.4264</c:v>
                </c:pt>
              </c:numCache>
            </c:numRef>
          </c:val>
          <c:extLst>
            <c:ext xmlns:c15="http://schemas.microsoft.com/office/drawing/2012/chart" uri="{02D57815-91ED-43cb-92C2-25804820EDAC}">
              <c15:datalabelsRange>
                <c15:f>'[081 SBAC Results 5-Year Analysis Data Entry and Charts 20191028v2.xlsx]ELA Calculations for Charts'!$S$83:$S$88</c15:f>
                <c15:dlblRangeCache>
                  <c:ptCount val="6"/>
                  <c:pt idx="0">
                    <c:v>34% (5373/15962)</c:v>
                  </c:pt>
                  <c:pt idx="1">
                    <c:v>16% (11/70)</c:v>
                  </c:pt>
                  <c:pt idx="2">
                    <c:v>14% (460/3279)</c:v>
                  </c:pt>
                  <c:pt idx="3">
                    <c:v>12% (10/82)</c:v>
                  </c:pt>
                  <c:pt idx="4">
                    <c:v>9% (330/3710)</c:v>
                  </c:pt>
                  <c:pt idx="5">
                    <c:v>43% (9610/22538)</c:v>
                  </c:pt>
                </c15:dlblRangeCache>
              </c15:datalabelsRange>
            </c:ext>
            <c:ext xmlns:c16="http://schemas.microsoft.com/office/drawing/2014/chart" uri="{C3380CC4-5D6E-409C-BE32-E72D297353CC}">
              <c16:uniqueId val="{00000022-05F0-4322-A747-431B4EA5071C}"/>
            </c:ext>
          </c:extLst>
        </c:ser>
        <c:dLbls>
          <c:showLegendKey val="0"/>
          <c:showVal val="0"/>
          <c:showCatName val="0"/>
          <c:showSerName val="0"/>
          <c:showPercent val="0"/>
          <c:showBubbleSize val="0"/>
        </c:dLbls>
        <c:gapWidth val="100"/>
        <c:overlap val="-27"/>
        <c:axId val="176188416"/>
        <c:axId val="176268032"/>
      </c:barChart>
      <c:catAx>
        <c:axId val="176188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6268032"/>
        <c:crosses val="autoZero"/>
        <c:auto val="1"/>
        <c:lblAlgn val="ctr"/>
        <c:lblOffset val="100"/>
        <c:noMultiLvlLbl val="0"/>
      </c:catAx>
      <c:valAx>
        <c:axId val="176268032"/>
        <c:scaling>
          <c:orientation val="minMax"/>
          <c:max val="0.70000000000000007"/>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6188416"/>
        <c:crosses val="autoZero"/>
        <c:crossBetween val="between"/>
      </c:valAx>
      <c:spPr>
        <a:noFill/>
        <a:ln>
          <a:noFill/>
        </a:ln>
        <a:effectLst/>
      </c:spPr>
    </c:plotArea>
    <c:legend>
      <c:legendPos val="b"/>
      <c:layout>
        <c:manualLayout>
          <c:xMode val="edge"/>
          <c:yMode val="edge"/>
          <c:x val="0.36778456542055515"/>
          <c:y val="0.90807162248136897"/>
          <c:w val="0.25798158348075567"/>
          <c:h val="8.218768323722387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SBAC - Math</a:t>
            </a:r>
          </a:p>
        </c:rich>
      </c:tx>
      <c:layout>
        <c:manualLayout>
          <c:xMode val="edge"/>
          <c:yMode val="edge"/>
          <c:x val="0.43149828517731104"/>
          <c:y val="1.3691620153489889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749452637540995E-2"/>
          <c:y val="3.0436049538943799E-2"/>
          <c:w val="0.94209612089347639"/>
          <c:h val="0.77733855148622433"/>
        </c:manualLayout>
      </c:layout>
      <c:barChart>
        <c:barDir val="col"/>
        <c:grouping val="clustered"/>
        <c:varyColors val="0"/>
        <c:ser>
          <c:idx val="1"/>
          <c:order val="0"/>
          <c:tx>
            <c:strRef>
              <c:f>'[081 SBAC Results 5-Year Analysis Data Entry and Charts 20191028v2.xlsx]Info'!$B$14</c:f>
              <c:strCache>
                <c:ptCount val="1"/>
                <c:pt idx="0">
                  <c:v>2016-17</c:v>
                </c:pt>
              </c:strCache>
            </c:strRef>
          </c:tx>
          <c:spPr>
            <a:solidFill>
              <a:schemeClr val="accent1">
                <a:lumMod val="60000"/>
                <a:lumOff val="40000"/>
              </a:schemeClr>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20191028v2.xlsx]Math Calculations for Charts'!$A$22:$A$28</c:f>
              <c:strCache>
                <c:ptCount val="7"/>
                <c:pt idx="0">
                  <c:v>Grade 3</c:v>
                </c:pt>
                <c:pt idx="1">
                  <c:v>Grade 4</c:v>
                </c:pt>
                <c:pt idx="2">
                  <c:v>Grade 5</c:v>
                </c:pt>
                <c:pt idx="3">
                  <c:v>Grade 6</c:v>
                </c:pt>
                <c:pt idx="4">
                  <c:v>Grade 7</c:v>
                </c:pt>
                <c:pt idx="5">
                  <c:v>Grade 8</c:v>
                </c:pt>
                <c:pt idx="6">
                  <c:v>Grade 11</c:v>
                </c:pt>
              </c:strCache>
            </c:strRef>
          </c:cat>
          <c:val>
            <c:numRef>
              <c:f>'[081 SBAC Results 5-Year Analysis Data Entry and Charts 20191028v2.xlsx]Math Calculations for Charts'!$J$22:$J$28</c:f>
              <c:numCache>
                <c:formatCode>0%</c:formatCode>
                <c:ptCount val="7"/>
                <c:pt idx="0">
                  <c:v>0.37</c:v>
                </c:pt>
                <c:pt idx="1">
                  <c:v>0.31</c:v>
                </c:pt>
                <c:pt idx="2">
                  <c:v>0.245</c:v>
                </c:pt>
                <c:pt idx="3">
                  <c:v>0.33</c:v>
                </c:pt>
                <c:pt idx="4">
                  <c:v>0.35</c:v>
                </c:pt>
                <c:pt idx="5">
                  <c:v>0.33</c:v>
                </c:pt>
                <c:pt idx="6">
                  <c:v>0.28000000000000003</c:v>
                </c:pt>
              </c:numCache>
            </c:numRef>
          </c:val>
          <c:extLst>
            <c:ext xmlns:c16="http://schemas.microsoft.com/office/drawing/2014/chart" uri="{C3380CC4-5D6E-409C-BE32-E72D297353CC}">
              <c16:uniqueId val="{00000018-340A-4E54-83B8-E172278A84A1}"/>
            </c:ext>
          </c:extLst>
        </c:ser>
        <c:ser>
          <c:idx val="2"/>
          <c:order val="1"/>
          <c:tx>
            <c:strRef>
              <c:f>'[081 SBAC Results 5-Year Analysis Data Entry and Charts 20191028v2.xlsx]Info'!$B$13</c:f>
              <c:strCache>
                <c:ptCount val="1"/>
                <c:pt idx="0">
                  <c:v>2017-18</c:v>
                </c:pt>
              </c:strCache>
            </c:strRef>
          </c:tx>
          <c:spPr>
            <a:solidFill>
              <a:schemeClr val="accent1"/>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20191028v2.xlsx]Math Calculations for Charts'!$A$22:$A$28</c:f>
              <c:strCache>
                <c:ptCount val="7"/>
                <c:pt idx="0">
                  <c:v>Grade 3</c:v>
                </c:pt>
                <c:pt idx="1">
                  <c:v>Grade 4</c:v>
                </c:pt>
                <c:pt idx="2">
                  <c:v>Grade 5</c:v>
                </c:pt>
                <c:pt idx="3">
                  <c:v>Grade 6</c:v>
                </c:pt>
                <c:pt idx="4">
                  <c:v>Grade 7</c:v>
                </c:pt>
                <c:pt idx="5">
                  <c:v>Grade 8</c:v>
                </c:pt>
                <c:pt idx="6">
                  <c:v>Grade 11</c:v>
                </c:pt>
              </c:strCache>
            </c:strRef>
          </c:cat>
          <c:val>
            <c:numRef>
              <c:f>'[081 SBAC Results 5-Year Analysis Data Entry and Charts 20191028v2.xlsx]Math Calculations for Charts'!$N$22:$N$28</c:f>
              <c:numCache>
                <c:formatCode>0%</c:formatCode>
                <c:ptCount val="7"/>
                <c:pt idx="0">
                  <c:v>0.38</c:v>
                </c:pt>
                <c:pt idx="1">
                  <c:v>0.35</c:v>
                </c:pt>
                <c:pt idx="2">
                  <c:v>0.25</c:v>
                </c:pt>
                <c:pt idx="3">
                  <c:v>0.34</c:v>
                </c:pt>
                <c:pt idx="4">
                  <c:v>0.32</c:v>
                </c:pt>
                <c:pt idx="5">
                  <c:v>0.32</c:v>
                </c:pt>
                <c:pt idx="6">
                  <c:v>0.27</c:v>
                </c:pt>
              </c:numCache>
            </c:numRef>
          </c:val>
          <c:extLst>
            <c:ext xmlns:c16="http://schemas.microsoft.com/office/drawing/2014/chart" uri="{C3380CC4-5D6E-409C-BE32-E72D297353CC}">
              <c16:uniqueId val="{00000020-340A-4E54-83B8-E172278A84A1}"/>
            </c:ext>
          </c:extLst>
        </c:ser>
        <c:ser>
          <c:idx val="4"/>
          <c:order val="2"/>
          <c:tx>
            <c:strRef>
              <c:f>'[081 SBAC Results 5-Year Analysis Data Entry and Charts 20191028v2.xlsx]Info'!$B$12</c:f>
              <c:strCache>
                <c:ptCount val="1"/>
                <c:pt idx="0">
                  <c:v>2018-19</c:v>
                </c:pt>
              </c:strCache>
            </c:strRef>
          </c:tx>
          <c:spPr>
            <a:solidFill>
              <a:schemeClr val="accent1">
                <a:lumMod val="75000"/>
              </a:schemeClr>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20191028v2.xlsx]Math Calculations for Charts'!$A$22:$A$28</c:f>
              <c:strCache>
                <c:ptCount val="7"/>
                <c:pt idx="0">
                  <c:v>Grade 3</c:v>
                </c:pt>
                <c:pt idx="1">
                  <c:v>Grade 4</c:v>
                </c:pt>
                <c:pt idx="2">
                  <c:v>Grade 5</c:v>
                </c:pt>
                <c:pt idx="3">
                  <c:v>Grade 6</c:v>
                </c:pt>
                <c:pt idx="4">
                  <c:v>Grade 7</c:v>
                </c:pt>
                <c:pt idx="5">
                  <c:v>Grade 8</c:v>
                </c:pt>
                <c:pt idx="6">
                  <c:v>Grade 11</c:v>
                </c:pt>
              </c:strCache>
            </c:strRef>
          </c:cat>
          <c:val>
            <c:numRef>
              <c:f>'[081 SBAC Results 5-Year Analysis Data Entry and Charts 20191028v2.xlsx]Math Calculations for Charts'!$R$22:$R$28</c:f>
              <c:numCache>
                <c:formatCode>0%</c:formatCode>
                <c:ptCount val="7"/>
                <c:pt idx="0">
                  <c:v>0.39729999999999999</c:v>
                </c:pt>
                <c:pt idx="1">
                  <c:v>0.34229999999999999</c:v>
                </c:pt>
                <c:pt idx="2">
                  <c:v>0.28989999999999999</c:v>
                </c:pt>
                <c:pt idx="3">
                  <c:v>0.3493</c:v>
                </c:pt>
                <c:pt idx="4">
                  <c:v>0.33460000000000001</c:v>
                </c:pt>
                <c:pt idx="5">
                  <c:v>0.2928</c:v>
                </c:pt>
                <c:pt idx="6">
                  <c:v>0.25440000000000002</c:v>
                </c:pt>
              </c:numCache>
            </c:numRef>
          </c:val>
          <c:extLst>
            <c:ext xmlns:c16="http://schemas.microsoft.com/office/drawing/2014/chart" uri="{C3380CC4-5D6E-409C-BE32-E72D297353CC}">
              <c16:uniqueId val="{00000028-340A-4E54-83B8-E172278A84A1}"/>
            </c:ext>
          </c:extLst>
        </c:ser>
        <c:dLbls>
          <c:showLegendKey val="0"/>
          <c:showVal val="0"/>
          <c:showCatName val="0"/>
          <c:showSerName val="0"/>
          <c:showPercent val="0"/>
          <c:showBubbleSize val="0"/>
        </c:dLbls>
        <c:gapWidth val="100"/>
        <c:overlap val="-27"/>
        <c:axId val="174591360"/>
        <c:axId val="174638208"/>
      </c:barChart>
      <c:catAx>
        <c:axId val="174591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4638208"/>
        <c:crosses val="autoZero"/>
        <c:auto val="1"/>
        <c:lblAlgn val="ctr"/>
        <c:lblOffset val="100"/>
        <c:noMultiLvlLbl val="0"/>
      </c:catAx>
      <c:valAx>
        <c:axId val="174638208"/>
        <c:scaling>
          <c:orientation val="minMax"/>
          <c:max val="0.70000000000000007"/>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4591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SBAC - ELA</a:t>
            </a:r>
          </a:p>
        </c:rich>
      </c:tx>
      <c:layout>
        <c:manualLayout>
          <c:xMode val="edge"/>
          <c:yMode val="edge"/>
          <c:x val="0.44053091076950102"/>
          <c:y val="0"/>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4548239162412392E-2"/>
          <c:y val="2.0121108159513342E-2"/>
          <c:w val="0.93933454472037148"/>
          <c:h val="0.79610899631795429"/>
        </c:manualLayout>
      </c:layout>
      <c:barChart>
        <c:barDir val="col"/>
        <c:grouping val="clustered"/>
        <c:varyColors val="0"/>
        <c:ser>
          <c:idx val="1"/>
          <c:order val="0"/>
          <c:tx>
            <c:strRef>
              <c:f>'[081 SBAC Results 5-Year Analysis Data Entry and Charts 20191028v2.xlsx]Info'!$B$14</c:f>
              <c:strCache>
                <c:ptCount val="1"/>
                <c:pt idx="0">
                  <c:v>2016-17</c:v>
                </c:pt>
              </c:strCache>
            </c:strRef>
          </c:tx>
          <c:spPr>
            <a:solidFill>
              <a:schemeClr val="accent6">
                <a:lumMod val="60000"/>
                <a:lumOff val="40000"/>
              </a:schemeClr>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Charts'!$A$22:$A$28</c:f>
              <c:strCache>
                <c:ptCount val="7"/>
                <c:pt idx="0">
                  <c:v>Grade 3</c:v>
                </c:pt>
                <c:pt idx="1">
                  <c:v>Grade 4</c:v>
                </c:pt>
                <c:pt idx="2">
                  <c:v>Grade 5</c:v>
                </c:pt>
                <c:pt idx="3">
                  <c:v>Grade 6</c:v>
                </c:pt>
                <c:pt idx="4">
                  <c:v>Grade 7</c:v>
                </c:pt>
                <c:pt idx="5">
                  <c:v>Grade 8</c:v>
                </c:pt>
                <c:pt idx="6">
                  <c:v>Grade 11</c:v>
                </c:pt>
              </c:strCache>
            </c:strRef>
          </c:cat>
          <c:val>
            <c:numRef>
              <c:f>'[081 SBAC Results 5-Year Analysis Data Entry and Charts 20191028v2.xlsx]ELA Calculations for Charts'!$J$22:$J$28</c:f>
              <c:numCache>
                <c:formatCode>0%</c:formatCode>
                <c:ptCount val="7"/>
                <c:pt idx="0">
                  <c:v>0.32</c:v>
                </c:pt>
                <c:pt idx="1">
                  <c:v>0.33</c:v>
                </c:pt>
                <c:pt idx="2">
                  <c:v>0.33</c:v>
                </c:pt>
                <c:pt idx="3">
                  <c:v>0.38</c:v>
                </c:pt>
                <c:pt idx="4">
                  <c:v>0.43</c:v>
                </c:pt>
                <c:pt idx="5">
                  <c:v>0.46</c:v>
                </c:pt>
                <c:pt idx="6">
                  <c:v>0.53</c:v>
                </c:pt>
              </c:numCache>
            </c:numRef>
          </c:val>
          <c:extLst>
            <c:ext xmlns:c16="http://schemas.microsoft.com/office/drawing/2014/chart" uri="{C3380CC4-5D6E-409C-BE32-E72D297353CC}">
              <c16:uniqueId val="{00000017-933A-4F67-B2B3-7AFE716EA7DF}"/>
            </c:ext>
          </c:extLst>
        </c:ser>
        <c:ser>
          <c:idx val="2"/>
          <c:order val="1"/>
          <c:tx>
            <c:strRef>
              <c:f>'[081 SBAC Results 5-Year Analysis Data Entry and Charts 20191028v2.xlsx]Info'!$B$13</c:f>
              <c:strCache>
                <c:ptCount val="1"/>
                <c:pt idx="0">
                  <c:v>2017-18</c:v>
                </c:pt>
              </c:strCache>
            </c:strRef>
          </c:tx>
          <c:spPr>
            <a:solidFill>
              <a:schemeClr val="accent6"/>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Charts'!$A$22:$A$28</c:f>
              <c:strCache>
                <c:ptCount val="7"/>
                <c:pt idx="0">
                  <c:v>Grade 3</c:v>
                </c:pt>
                <c:pt idx="1">
                  <c:v>Grade 4</c:v>
                </c:pt>
                <c:pt idx="2">
                  <c:v>Grade 5</c:v>
                </c:pt>
                <c:pt idx="3">
                  <c:v>Grade 6</c:v>
                </c:pt>
                <c:pt idx="4">
                  <c:v>Grade 7</c:v>
                </c:pt>
                <c:pt idx="5">
                  <c:v>Grade 8</c:v>
                </c:pt>
                <c:pt idx="6">
                  <c:v>Grade 11</c:v>
                </c:pt>
              </c:strCache>
            </c:strRef>
          </c:cat>
          <c:val>
            <c:numRef>
              <c:f>'[081 SBAC Results 5-Year Analysis Data Entry and Charts 20191028v2.xlsx]ELA Calculations for Charts'!$N$22:$N$28</c:f>
              <c:numCache>
                <c:formatCode>0%</c:formatCode>
                <c:ptCount val="7"/>
                <c:pt idx="0">
                  <c:v>0.36</c:v>
                </c:pt>
                <c:pt idx="1">
                  <c:v>0.38</c:v>
                </c:pt>
                <c:pt idx="2">
                  <c:v>0.36</c:v>
                </c:pt>
                <c:pt idx="3">
                  <c:v>0.38</c:v>
                </c:pt>
                <c:pt idx="4">
                  <c:v>0.43</c:v>
                </c:pt>
                <c:pt idx="5">
                  <c:v>0.44</c:v>
                </c:pt>
                <c:pt idx="6">
                  <c:v>0.48</c:v>
                </c:pt>
              </c:numCache>
            </c:numRef>
          </c:val>
          <c:extLst>
            <c:ext xmlns:c16="http://schemas.microsoft.com/office/drawing/2014/chart" uri="{C3380CC4-5D6E-409C-BE32-E72D297353CC}">
              <c16:uniqueId val="{0000001F-933A-4F67-B2B3-7AFE716EA7DF}"/>
            </c:ext>
          </c:extLst>
        </c:ser>
        <c:ser>
          <c:idx val="4"/>
          <c:order val="2"/>
          <c:tx>
            <c:strRef>
              <c:f>'[081 SBAC Results 5-Year Analysis Data Entry and Charts 20191028v2.xlsx]Info'!$B$12</c:f>
              <c:strCache>
                <c:ptCount val="1"/>
                <c:pt idx="0">
                  <c:v>2018-19</c:v>
                </c:pt>
              </c:strCache>
            </c:strRef>
          </c:tx>
          <c:spPr>
            <a:solidFill>
              <a:schemeClr val="accent6">
                <a:lumMod val="75000"/>
              </a:schemeClr>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'[081 SBAC Results 5-Year Analysis Data Entry and Charts 20191028v2.xlsx]ELA Calculations for Charts'!$R$22:$R$28</c:f>
              <c:numCache>
                <c:formatCode>0%</c:formatCode>
                <c:ptCount val="7"/>
                <c:pt idx="0">
                  <c:v>0.38750000000000001</c:v>
                </c:pt>
                <c:pt idx="1">
                  <c:v>0.39750000000000002</c:v>
                </c:pt>
                <c:pt idx="2">
                  <c:v>0.40910000000000002</c:v>
                </c:pt>
                <c:pt idx="3">
                  <c:v>0.42399999999999999</c:v>
                </c:pt>
                <c:pt idx="4">
                  <c:v>0.44579999999999997</c:v>
                </c:pt>
                <c:pt idx="5">
                  <c:v>0.43529999999999996</c:v>
                </c:pt>
                <c:pt idx="6">
                  <c:v>0.49819999999999998</c:v>
                </c:pt>
              </c:numCache>
            </c:numRef>
          </c:val>
          <c:extLst>
            <c:ext xmlns:c16="http://schemas.microsoft.com/office/drawing/2014/chart" uri="{C3380CC4-5D6E-409C-BE32-E72D297353CC}">
              <c16:uniqueId val="{00000027-933A-4F67-B2B3-7AFE716EA7DF}"/>
            </c:ext>
          </c:extLst>
        </c:ser>
        <c:dLbls>
          <c:showLegendKey val="0"/>
          <c:showVal val="0"/>
          <c:showCatName val="0"/>
          <c:showSerName val="0"/>
          <c:showPercent val="0"/>
          <c:showBubbleSize val="0"/>
        </c:dLbls>
        <c:gapWidth val="100"/>
        <c:overlap val="-27"/>
        <c:axId val="174522368"/>
        <c:axId val="174523904"/>
      </c:barChart>
      <c:catAx>
        <c:axId val="174522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4523904"/>
        <c:crosses val="autoZero"/>
        <c:auto val="1"/>
        <c:lblAlgn val="ctr"/>
        <c:lblOffset val="100"/>
        <c:noMultiLvlLbl val="0"/>
      </c:catAx>
      <c:valAx>
        <c:axId val="174523904"/>
        <c:scaling>
          <c:orientation val="minMax"/>
          <c:max val="0.70000000000000007"/>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4522368"/>
        <c:crosses val="autoZero"/>
        <c:crossBetween val="between"/>
      </c:valAx>
      <c:spPr>
        <a:noFill/>
        <a:ln>
          <a:noFill/>
        </a:ln>
        <a:effectLst/>
      </c:spPr>
    </c:plotArea>
    <c:legend>
      <c:legendPos val="b"/>
      <c:layout>
        <c:manualLayout>
          <c:xMode val="edge"/>
          <c:yMode val="edge"/>
          <c:x val="0.37053260720073472"/>
          <c:y val="0.90817577551291995"/>
          <c:w val="0.25893470064954544"/>
          <c:h val="8.6687238878325037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0" i="0" baseline="0" dirty="0" smtClean="0">
                <a:effectLst/>
              </a:rPr>
              <a:t>SBAC - Math</a:t>
            </a:r>
            <a:endParaRPr lang="en-US" sz="2400" dirty="0">
              <a:effectLst/>
            </a:endParaRP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2864640150178828E-2"/>
          <c:y val="3.6796429439658426E-2"/>
          <c:w val="0.9552451815201265"/>
          <c:h val="0.71009490850054913"/>
        </c:manualLayout>
      </c:layout>
      <c:barChart>
        <c:barDir val="col"/>
        <c:grouping val="clustered"/>
        <c:varyColors val="0"/>
        <c:ser>
          <c:idx val="1"/>
          <c:order val="0"/>
          <c:tx>
            <c:strRef>
              <c:f>'[081 SBAC Results 5-Year Analysis Data Entry and Charts 20191028v2.xlsx]Info'!$B$14</c:f>
              <c:strCache>
                <c:ptCount val="1"/>
                <c:pt idx="0">
                  <c:v>2016-17</c:v>
                </c:pt>
              </c:strCache>
            </c:strRef>
          </c:tx>
          <c:spPr>
            <a:solidFill>
              <a:schemeClr val="accent1">
                <a:lumMod val="60000"/>
                <a:lumOff val="40000"/>
              </a:schemeClr>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20191028v2.xlsx]Math Calculations for Charts'!$A$41:$A$49</c:f>
              <c:strCache>
                <c:ptCount val="9"/>
                <c:pt idx="0">
                  <c:v>White</c:v>
                </c:pt>
                <c:pt idx="1">
                  <c:v>Filipino</c:v>
                </c:pt>
                <c:pt idx="2">
                  <c:v>Asian</c:v>
                </c:pt>
                <c:pt idx="3">
                  <c:v>Two or More Races</c:v>
                </c:pt>
                <c:pt idx="4">
                  <c:v>Hispanic</c:v>
                </c:pt>
                <c:pt idx="5">
                  <c:v>American Indian or Alaska Native</c:v>
                </c:pt>
                <c:pt idx="6">
                  <c:v>Native Hawaiian or Pacific Islander</c:v>
                </c:pt>
                <c:pt idx="7">
                  <c:v>Black or African American</c:v>
                </c:pt>
                <c:pt idx="8">
                  <c:v>District</c:v>
                </c:pt>
              </c:strCache>
            </c:strRef>
          </c:cat>
          <c:val>
            <c:numRef>
              <c:f>'[081 SBAC Results 5-Year Analysis Data Entry and Charts 20191028v2.xlsx]Math Calculations for Charts'!$J$41:$J$49</c:f>
              <c:numCache>
                <c:formatCode>0%</c:formatCode>
                <c:ptCount val="9"/>
                <c:pt idx="0">
                  <c:v>0.52</c:v>
                </c:pt>
                <c:pt idx="1">
                  <c:v>0.42</c:v>
                </c:pt>
                <c:pt idx="2">
                  <c:v>0.42</c:v>
                </c:pt>
                <c:pt idx="3">
                  <c:v>0.39</c:v>
                </c:pt>
                <c:pt idx="4">
                  <c:v>0.23</c:v>
                </c:pt>
                <c:pt idx="5">
                  <c:v>0.24</c:v>
                </c:pt>
                <c:pt idx="6">
                  <c:v>0.18</c:v>
                </c:pt>
                <c:pt idx="7">
                  <c:v>0.14000000000000001</c:v>
                </c:pt>
                <c:pt idx="8">
                  <c:v>0.31459999999999999</c:v>
                </c:pt>
              </c:numCache>
            </c:numRef>
          </c:val>
          <c:extLst>
            <c:ext xmlns:c16="http://schemas.microsoft.com/office/drawing/2014/chart" uri="{C3380CC4-5D6E-409C-BE32-E72D297353CC}">
              <c16:uniqueId val="{0000001D-1548-46B4-BA49-6A2822D03BCF}"/>
            </c:ext>
          </c:extLst>
        </c:ser>
        <c:ser>
          <c:idx val="2"/>
          <c:order val="1"/>
          <c:tx>
            <c:strRef>
              <c:f>'[081 SBAC Results 5-Year Analysis Data Entry and Charts 20191028v2.xlsx]Info'!$B$13</c:f>
              <c:strCache>
                <c:ptCount val="1"/>
                <c:pt idx="0">
                  <c:v>2017-18</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20191028v2.xlsx]Math Calculations for Charts'!$A$41:$A$49</c:f>
              <c:strCache>
                <c:ptCount val="9"/>
                <c:pt idx="0">
                  <c:v>White</c:v>
                </c:pt>
                <c:pt idx="1">
                  <c:v>Filipino</c:v>
                </c:pt>
                <c:pt idx="2">
                  <c:v>Asian</c:v>
                </c:pt>
                <c:pt idx="3">
                  <c:v>Two or More Races</c:v>
                </c:pt>
                <c:pt idx="4">
                  <c:v>Hispanic</c:v>
                </c:pt>
                <c:pt idx="5">
                  <c:v>American Indian or Alaska Native</c:v>
                </c:pt>
                <c:pt idx="6">
                  <c:v>Native Hawaiian or Pacific Islander</c:v>
                </c:pt>
                <c:pt idx="7">
                  <c:v>Black or African American</c:v>
                </c:pt>
                <c:pt idx="8">
                  <c:v>District</c:v>
                </c:pt>
              </c:strCache>
            </c:strRef>
          </c:cat>
          <c:val>
            <c:numRef>
              <c:f>'[081 SBAC Results 5-Year Analysis Data Entry and Charts 20191028v2.xlsx]Math Calculations for Charts'!$N$41:$N$49</c:f>
              <c:numCache>
                <c:formatCode>0%</c:formatCode>
                <c:ptCount val="9"/>
                <c:pt idx="0">
                  <c:v>0.53</c:v>
                </c:pt>
                <c:pt idx="1">
                  <c:v>0.48</c:v>
                </c:pt>
                <c:pt idx="2">
                  <c:v>0.42</c:v>
                </c:pt>
                <c:pt idx="3">
                  <c:v>0.42</c:v>
                </c:pt>
                <c:pt idx="4">
                  <c:v>0.23</c:v>
                </c:pt>
                <c:pt idx="5">
                  <c:v>0.23</c:v>
                </c:pt>
                <c:pt idx="6">
                  <c:v>0.16</c:v>
                </c:pt>
                <c:pt idx="7">
                  <c:v>0.13</c:v>
                </c:pt>
                <c:pt idx="8">
                  <c:v>0.31979999999999997</c:v>
                </c:pt>
              </c:numCache>
            </c:numRef>
          </c:val>
          <c:extLst>
            <c:ext xmlns:c16="http://schemas.microsoft.com/office/drawing/2014/chart" uri="{C3380CC4-5D6E-409C-BE32-E72D297353CC}">
              <c16:uniqueId val="{00000027-1548-46B4-BA49-6A2822D03BCF}"/>
            </c:ext>
          </c:extLst>
        </c:ser>
        <c:ser>
          <c:idx val="4"/>
          <c:order val="2"/>
          <c:tx>
            <c:strRef>
              <c:f>'[081 SBAC Results 5-Year Analysis Data Entry and Charts 20191028v2.xlsx]Info'!$B$12</c:f>
              <c:strCache>
                <c:ptCount val="1"/>
                <c:pt idx="0">
                  <c:v>2018-19</c:v>
                </c:pt>
              </c:strCache>
            </c:strRef>
          </c:tx>
          <c:spPr>
            <a:solidFill>
              <a:schemeClr val="accent1">
                <a:lumMod val="75000"/>
              </a:schemeClr>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20191028v2.xlsx]Math Calculations for Charts'!$A$41:$A$49</c:f>
              <c:strCache>
                <c:ptCount val="9"/>
                <c:pt idx="0">
                  <c:v>White</c:v>
                </c:pt>
                <c:pt idx="1">
                  <c:v>Filipino</c:v>
                </c:pt>
                <c:pt idx="2">
                  <c:v>Asian</c:v>
                </c:pt>
                <c:pt idx="3">
                  <c:v>Two or More Races</c:v>
                </c:pt>
                <c:pt idx="4">
                  <c:v>Hispanic</c:v>
                </c:pt>
                <c:pt idx="5">
                  <c:v>American Indian or Alaska Native</c:v>
                </c:pt>
                <c:pt idx="6">
                  <c:v>Native Hawaiian or Pacific Islander</c:v>
                </c:pt>
                <c:pt idx="7">
                  <c:v>Black or African American</c:v>
                </c:pt>
                <c:pt idx="8">
                  <c:v>District</c:v>
                </c:pt>
              </c:strCache>
            </c:strRef>
          </c:cat>
          <c:val>
            <c:numRef>
              <c:f>'[081 SBAC Results 5-Year Analysis Data Entry and Charts 20191028v2.xlsx]Math Calculations for Charts'!$R$41:$R$49</c:f>
              <c:numCache>
                <c:formatCode>0%</c:formatCode>
                <c:ptCount val="9"/>
                <c:pt idx="0">
                  <c:v>0.53970000000000007</c:v>
                </c:pt>
                <c:pt idx="1">
                  <c:v>0.49640000000000001</c:v>
                </c:pt>
                <c:pt idx="2">
                  <c:v>0.4194</c:v>
                </c:pt>
                <c:pt idx="3">
                  <c:v>0.41720000000000002</c:v>
                </c:pt>
                <c:pt idx="4">
                  <c:v>0.2475</c:v>
                </c:pt>
                <c:pt idx="5">
                  <c:v>0.1802</c:v>
                </c:pt>
                <c:pt idx="6">
                  <c:v>0.15090000000000001</c:v>
                </c:pt>
                <c:pt idx="7">
                  <c:v>0.1293</c:v>
                </c:pt>
                <c:pt idx="8">
                  <c:v>0.32530000000000003</c:v>
                </c:pt>
              </c:numCache>
            </c:numRef>
          </c:val>
          <c:extLst>
            <c:ext xmlns:c16="http://schemas.microsoft.com/office/drawing/2014/chart" uri="{C3380CC4-5D6E-409C-BE32-E72D297353CC}">
              <c16:uniqueId val="{00000031-1548-46B4-BA49-6A2822D03BCF}"/>
            </c:ext>
          </c:extLst>
        </c:ser>
        <c:dLbls>
          <c:showLegendKey val="0"/>
          <c:showVal val="0"/>
          <c:showCatName val="0"/>
          <c:showSerName val="0"/>
          <c:showPercent val="0"/>
          <c:showBubbleSize val="0"/>
        </c:dLbls>
        <c:gapWidth val="100"/>
        <c:overlap val="-27"/>
        <c:axId val="175127936"/>
        <c:axId val="175162496"/>
      </c:barChart>
      <c:catAx>
        <c:axId val="17512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5162496"/>
        <c:crosses val="autoZero"/>
        <c:auto val="1"/>
        <c:lblAlgn val="ctr"/>
        <c:lblOffset val="100"/>
        <c:noMultiLvlLbl val="0"/>
      </c:catAx>
      <c:valAx>
        <c:axId val="175162496"/>
        <c:scaling>
          <c:orientation val="minMax"/>
          <c:max val="0.70000000000000007"/>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5127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440" b="0" i="0" u="none" strike="noStrike" kern="1200" spc="0" baseline="0">
                <a:solidFill>
                  <a:schemeClr val="tx1">
                    <a:lumMod val="65000"/>
                    <a:lumOff val="35000"/>
                  </a:schemeClr>
                </a:solidFill>
                <a:latin typeface="+mn-lt"/>
                <a:ea typeface="+mn-ea"/>
                <a:cs typeface="+mn-cs"/>
              </a:defRPr>
            </a:pPr>
            <a:r>
              <a:rPr lang="en-US"/>
              <a:t>SBAC - ELA</a:t>
            </a:r>
          </a:p>
        </c:rich>
      </c:tx>
      <c:layout>
        <c:manualLayout>
          <c:xMode val="edge"/>
          <c:yMode val="edge"/>
          <c:x val="0.43825478056237566"/>
          <c:y val="0"/>
        </c:manualLayout>
      </c:layout>
      <c:overlay val="0"/>
      <c:spPr>
        <a:noFill/>
        <a:ln>
          <a:noFill/>
        </a:ln>
        <a:effectLst/>
      </c:spPr>
      <c:txPr>
        <a:bodyPr rot="0" spcFirstLastPara="1" vertOverflow="ellipsis" vert="horz" wrap="square" anchor="ctr" anchorCtr="1"/>
        <a:lstStyle/>
        <a:p>
          <a:pPr algn="ctr" rtl="0">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8747682500406624E-2"/>
          <c:y val="3.1043161638506147E-2"/>
          <c:w val="0.9552451815201265"/>
          <c:h val="0.76631557764909863"/>
        </c:manualLayout>
      </c:layout>
      <c:barChart>
        <c:barDir val="col"/>
        <c:grouping val="clustered"/>
        <c:varyColors val="0"/>
        <c:ser>
          <c:idx val="1"/>
          <c:order val="0"/>
          <c:tx>
            <c:strRef>
              <c:f>'[081 SBAC Results 5-Year Analysis Data Entry and Charts 20191028v2.xlsx]Info'!$B$14</c:f>
              <c:strCache>
                <c:ptCount val="1"/>
                <c:pt idx="0">
                  <c:v>2016-17</c:v>
                </c:pt>
              </c:strCache>
            </c:strRef>
          </c:tx>
          <c:spPr>
            <a:solidFill>
              <a:schemeClr val="accent6">
                <a:lumMod val="60000"/>
                <a:lumOff val="40000"/>
              </a:schemeClr>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Charts'!$A$41:$A$49</c:f>
              <c:strCache>
                <c:ptCount val="9"/>
                <c:pt idx="0">
                  <c:v>White</c:v>
                </c:pt>
                <c:pt idx="1">
                  <c:v>Filipino</c:v>
                </c:pt>
                <c:pt idx="2">
                  <c:v>Two or More Races</c:v>
                </c:pt>
                <c:pt idx="3">
                  <c:v>Asian</c:v>
                </c:pt>
                <c:pt idx="4">
                  <c:v>Hispanic</c:v>
                </c:pt>
                <c:pt idx="5">
                  <c:v>American Indian or Alaska Native</c:v>
                </c:pt>
                <c:pt idx="6">
                  <c:v>Native Hawaiian or Pacific Islander</c:v>
                </c:pt>
                <c:pt idx="7">
                  <c:v>Black or African American</c:v>
                </c:pt>
                <c:pt idx="8">
                  <c:v>District</c:v>
                </c:pt>
              </c:strCache>
            </c:strRef>
          </c:cat>
          <c:val>
            <c:numRef>
              <c:f>'[081 SBAC Results 5-Year Analysis Data Entry and Charts 20191028v2.xlsx]ELA Calculations for Charts'!$J$41:$J$49</c:f>
              <c:numCache>
                <c:formatCode>0%</c:formatCode>
                <c:ptCount val="9"/>
                <c:pt idx="0">
                  <c:v>0.61</c:v>
                </c:pt>
                <c:pt idx="1">
                  <c:v>0.57999999999999996</c:v>
                </c:pt>
                <c:pt idx="2">
                  <c:v>0.47</c:v>
                </c:pt>
                <c:pt idx="3">
                  <c:v>0.48</c:v>
                </c:pt>
                <c:pt idx="4">
                  <c:v>0.31</c:v>
                </c:pt>
                <c:pt idx="5">
                  <c:v>0.28000000000000003</c:v>
                </c:pt>
                <c:pt idx="6">
                  <c:v>0.23</c:v>
                </c:pt>
                <c:pt idx="7">
                  <c:v>0.22</c:v>
                </c:pt>
                <c:pt idx="8">
                  <c:v>0.39410000000000001</c:v>
                </c:pt>
              </c:numCache>
            </c:numRef>
          </c:val>
          <c:extLst>
            <c:ext xmlns:c16="http://schemas.microsoft.com/office/drawing/2014/chart" uri="{C3380CC4-5D6E-409C-BE32-E72D297353CC}">
              <c16:uniqueId val="{0000001D-9822-4709-A78D-056BAE1F3AAD}"/>
            </c:ext>
          </c:extLst>
        </c:ser>
        <c:ser>
          <c:idx val="2"/>
          <c:order val="1"/>
          <c:tx>
            <c:strRef>
              <c:f>'[081 SBAC Results 5-Year Analysis Data Entry and Charts 20191028v2.xlsx]Info'!$B$13</c:f>
              <c:strCache>
                <c:ptCount val="1"/>
                <c:pt idx="0">
                  <c:v>2017-18</c:v>
                </c:pt>
              </c:strCache>
            </c:strRef>
          </c:tx>
          <c:spPr>
            <a:solidFill>
              <a:schemeClr val="accent6"/>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Charts'!$A$41:$A$49</c:f>
              <c:strCache>
                <c:ptCount val="9"/>
                <c:pt idx="0">
                  <c:v>White</c:v>
                </c:pt>
                <c:pt idx="1">
                  <c:v>Filipino</c:v>
                </c:pt>
                <c:pt idx="2">
                  <c:v>Two or More Races</c:v>
                </c:pt>
                <c:pt idx="3">
                  <c:v>Asian</c:v>
                </c:pt>
                <c:pt idx="4">
                  <c:v>Hispanic</c:v>
                </c:pt>
                <c:pt idx="5">
                  <c:v>American Indian or Alaska Native</c:v>
                </c:pt>
                <c:pt idx="6">
                  <c:v>Native Hawaiian or Pacific Islander</c:v>
                </c:pt>
                <c:pt idx="7">
                  <c:v>Black or African American</c:v>
                </c:pt>
                <c:pt idx="8">
                  <c:v>District</c:v>
                </c:pt>
              </c:strCache>
            </c:strRef>
          </c:cat>
          <c:val>
            <c:numRef>
              <c:f>'[081 SBAC Results 5-Year Analysis Data Entry and Charts 20191028v2.xlsx]ELA Calculations for Charts'!$N$41:$N$49</c:f>
              <c:numCache>
                <c:formatCode>0%</c:formatCode>
                <c:ptCount val="9"/>
                <c:pt idx="0">
                  <c:v>0.63</c:v>
                </c:pt>
                <c:pt idx="1">
                  <c:v>0.6</c:v>
                </c:pt>
                <c:pt idx="2">
                  <c:v>0.49</c:v>
                </c:pt>
                <c:pt idx="3">
                  <c:v>0.48</c:v>
                </c:pt>
                <c:pt idx="4">
                  <c:v>0.31</c:v>
                </c:pt>
                <c:pt idx="5">
                  <c:v>0.31</c:v>
                </c:pt>
                <c:pt idx="6">
                  <c:v>0.22</c:v>
                </c:pt>
                <c:pt idx="7">
                  <c:v>0.22</c:v>
                </c:pt>
                <c:pt idx="8">
                  <c:v>0.40029999999999999</c:v>
                </c:pt>
              </c:numCache>
            </c:numRef>
          </c:val>
          <c:extLst>
            <c:ext xmlns:c16="http://schemas.microsoft.com/office/drawing/2014/chart" uri="{C3380CC4-5D6E-409C-BE32-E72D297353CC}">
              <c16:uniqueId val="{00000027-9822-4709-A78D-056BAE1F3AAD}"/>
            </c:ext>
          </c:extLst>
        </c:ser>
        <c:ser>
          <c:idx val="4"/>
          <c:order val="2"/>
          <c:tx>
            <c:strRef>
              <c:f>'[081 SBAC Results 5-Year Analysis Data Entry and Charts 20191028v2.xlsx]Info'!$B$12</c:f>
              <c:strCache>
                <c:ptCount val="1"/>
                <c:pt idx="0">
                  <c:v>2018-19</c:v>
                </c:pt>
              </c:strCache>
            </c:strRef>
          </c:tx>
          <c:spPr>
            <a:solidFill>
              <a:schemeClr val="accent6">
                <a:lumMod val="75000"/>
              </a:schemeClr>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Charts'!$A$41:$A$49</c:f>
              <c:strCache>
                <c:ptCount val="9"/>
                <c:pt idx="0">
                  <c:v>White</c:v>
                </c:pt>
                <c:pt idx="1">
                  <c:v>Filipino</c:v>
                </c:pt>
                <c:pt idx="2">
                  <c:v>Two or More Races</c:v>
                </c:pt>
                <c:pt idx="3">
                  <c:v>Asian</c:v>
                </c:pt>
                <c:pt idx="4">
                  <c:v>Hispanic</c:v>
                </c:pt>
                <c:pt idx="5">
                  <c:v>American Indian or Alaska Native</c:v>
                </c:pt>
                <c:pt idx="6">
                  <c:v>Native Hawaiian or Pacific Islander</c:v>
                </c:pt>
                <c:pt idx="7">
                  <c:v>Black or African American</c:v>
                </c:pt>
                <c:pt idx="8">
                  <c:v>District</c:v>
                </c:pt>
              </c:strCache>
            </c:strRef>
          </c:cat>
          <c:val>
            <c:numRef>
              <c:f>'[081 SBAC Results 5-Year Analysis Data Entry and Charts 20191028v2.xlsx]ELA Calculations for Charts'!$R$41:$R$49</c:f>
              <c:numCache>
                <c:formatCode>0%</c:formatCode>
                <c:ptCount val="9"/>
                <c:pt idx="0">
                  <c:v>0.65799999999999992</c:v>
                </c:pt>
                <c:pt idx="1">
                  <c:v>0.6036999999999999</c:v>
                </c:pt>
                <c:pt idx="2">
                  <c:v>0.54079999999999995</c:v>
                </c:pt>
                <c:pt idx="3">
                  <c:v>0.49209999999999998</c:v>
                </c:pt>
                <c:pt idx="4">
                  <c:v>0.34589999999999999</c:v>
                </c:pt>
                <c:pt idx="5">
                  <c:v>0.27929999999999999</c:v>
                </c:pt>
                <c:pt idx="6">
                  <c:v>0.26580000000000004</c:v>
                </c:pt>
                <c:pt idx="7">
                  <c:v>0.2379</c:v>
                </c:pt>
                <c:pt idx="8">
                  <c:v>0.4264</c:v>
                </c:pt>
              </c:numCache>
            </c:numRef>
          </c:val>
          <c:extLst>
            <c:ext xmlns:c16="http://schemas.microsoft.com/office/drawing/2014/chart" uri="{C3380CC4-5D6E-409C-BE32-E72D297353CC}">
              <c16:uniqueId val="{00000031-9822-4709-A78D-056BAE1F3AAD}"/>
            </c:ext>
          </c:extLst>
        </c:ser>
        <c:dLbls>
          <c:showLegendKey val="0"/>
          <c:showVal val="0"/>
          <c:showCatName val="0"/>
          <c:showSerName val="0"/>
          <c:showPercent val="0"/>
          <c:showBubbleSize val="0"/>
        </c:dLbls>
        <c:gapWidth val="100"/>
        <c:overlap val="-27"/>
        <c:axId val="175043328"/>
        <c:axId val="175044864"/>
      </c:barChart>
      <c:catAx>
        <c:axId val="175043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5044864"/>
        <c:crosses val="autoZero"/>
        <c:auto val="1"/>
        <c:lblAlgn val="ctr"/>
        <c:lblOffset val="100"/>
        <c:noMultiLvlLbl val="0"/>
      </c:catAx>
      <c:valAx>
        <c:axId val="175044864"/>
        <c:scaling>
          <c:orientation val="minMax"/>
          <c:max val="0.70000000000000007"/>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5043328"/>
        <c:crosses val="autoZero"/>
        <c:crossBetween val="between"/>
      </c:valAx>
      <c:spPr>
        <a:noFill/>
        <a:ln>
          <a:noFill/>
        </a:ln>
        <a:effectLst/>
      </c:spPr>
    </c:plotArea>
    <c:legend>
      <c:legendPos val="b"/>
      <c:layout>
        <c:manualLayout>
          <c:xMode val="edge"/>
          <c:yMode val="edge"/>
          <c:x val="0.37028381438623059"/>
          <c:y val="0.90335184777425703"/>
          <c:w val="0.25943228611531022"/>
          <c:h val="7.812885059298220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SBAC - Math</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489127103161372E-2"/>
          <c:y val="2.3162238676313118E-2"/>
          <c:w val="0.95320785937857522"/>
          <c:h val="0.79497912996142184"/>
        </c:manualLayout>
      </c:layout>
      <c:barChart>
        <c:barDir val="col"/>
        <c:grouping val="clustered"/>
        <c:varyColors val="0"/>
        <c:ser>
          <c:idx val="1"/>
          <c:order val="0"/>
          <c:tx>
            <c:strRef>
              <c:f>Info!$B$14</c:f>
              <c:strCache>
                <c:ptCount val="1"/>
                <c:pt idx="0">
                  <c:v>2016-17</c:v>
                </c:pt>
              </c:strCache>
            </c:strRef>
          </c:tx>
          <c:spPr>
            <a:solidFill>
              <a:schemeClr val="accent1">
                <a:lumMod val="60000"/>
                <a:lumOff val="40000"/>
              </a:schemeClr>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'Math Calculations for Charts'!$A$62:$A$71</c:f>
              <c:strCache>
                <c:ptCount val="10"/>
                <c:pt idx="0">
                  <c:v>Chinese</c:v>
                </c:pt>
                <c:pt idx="1">
                  <c:v>Korean</c:v>
                </c:pt>
                <c:pt idx="2">
                  <c:v>Japanese</c:v>
                </c:pt>
                <c:pt idx="3">
                  <c:v>Vietnamese</c:v>
                </c:pt>
                <c:pt idx="4">
                  <c:v>Asian Indian</c:v>
                </c:pt>
                <c:pt idx="5">
                  <c:v>Cambodian</c:v>
                </c:pt>
                <c:pt idx="6">
                  <c:v>Other Asian</c:v>
                </c:pt>
                <c:pt idx="7">
                  <c:v>Hmong</c:v>
                </c:pt>
                <c:pt idx="8">
                  <c:v>Laotian</c:v>
                </c:pt>
                <c:pt idx="9">
                  <c:v>District</c:v>
                </c:pt>
              </c:strCache>
            </c:strRef>
          </c:cat>
          <c:val>
            <c:numRef>
              <c:f>'Math Calculations for Charts'!$J$62:$J$71</c:f>
              <c:numCache>
                <c:formatCode>0%</c:formatCode>
                <c:ptCount val="10"/>
                <c:pt idx="0">
                  <c:v>0.65023255813953496</c:v>
                </c:pt>
                <c:pt idx="1">
                  <c:v>0.59259259259259256</c:v>
                </c:pt>
                <c:pt idx="2">
                  <c:v>0.67058823529411771</c:v>
                </c:pt>
                <c:pt idx="3">
                  <c:v>0.55833333333333335</c:v>
                </c:pt>
                <c:pt idx="4">
                  <c:v>0.41847826086956519</c:v>
                </c:pt>
                <c:pt idx="5">
                  <c:v>0.25423728813559321</c:v>
                </c:pt>
                <c:pt idx="6">
                  <c:v>0.3263305322128851</c:v>
                </c:pt>
                <c:pt idx="7">
                  <c:v>0.25513428120063192</c:v>
                </c:pt>
                <c:pt idx="8">
                  <c:v>0.26315789473684209</c:v>
                </c:pt>
                <c:pt idx="9">
                  <c:v>0.31459999999999999</c:v>
                </c:pt>
              </c:numCache>
            </c:numRef>
          </c:val>
          <c:extLst>
            <c:ext xmlns:c16="http://schemas.microsoft.com/office/drawing/2014/chart" uri="{C3380CC4-5D6E-409C-BE32-E72D297353CC}">
              <c16:uniqueId val="{0000000A-D501-4DE0-A6DC-E8D37307DE6E}"/>
            </c:ext>
          </c:extLst>
        </c:ser>
        <c:ser>
          <c:idx val="2"/>
          <c:order val="1"/>
          <c:tx>
            <c:strRef>
              <c:f>Info!$B$13</c:f>
              <c:strCache>
                <c:ptCount val="1"/>
                <c:pt idx="0">
                  <c:v>2017-18</c:v>
                </c:pt>
              </c:strCache>
            </c:strRef>
          </c:tx>
          <c:spPr>
            <a:solidFill>
              <a:schemeClr val="accent1"/>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'Math Calculations for Charts'!$A$62:$A$71</c:f>
              <c:strCache>
                <c:ptCount val="10"/>
                <c:pt idx="0">
                  <c:v>Chinese</c:v>
                </c:pt>
                <c:pt idx="1">
                  <c:v>Korean</c:v>
                </c:pt>
                <c:pt idx="2">
                  <c:v>Japanese</c:v>
                </c:pt>
                <c:pt idx="3">
                  <c:v>Vietnamese</c:v>
                </c:pt>
                <c:pt idx="4">
                  <c:v>Asian Indian</c:v>
                </c:pt>
                <c:pt idx="5">
                  <c:v>Cambodian</c:v>
                </c:pt>
                <c:pt idx="6">
                  <c:v>Other Asian</c:v>
                </c:pt>
                <c:pt idx="7">
                  <c:v>Hmong</c:v>
                </c:pt>
                <c:pt idx="8">
                  <c:v>Laotian</c:v>
                </c:pt>
                <c:pt idx="9">
                  <c:v>District</c:v>
                </c:pt>
              </c:strCache>
            </c:strRef>
          </c:cat>
          <c:val>
            <c:numRef>
              <c:f>'Math Calculations for Charts'!$N$62:$N$71</c:f>
              <c:numCache>
                <c:formatCode>0%</c:formatCode>
                <c:ptCount val="10"/>
                <c:pt idx="0">
                  <c:v>0.65542388331814039</c:v>
                </c:pt>
                <c:pt idx="1">
                  <c:v>0.5</c:v>
                </c:pt>
                <c:pt idx="2">
                  <c:v>0.6506024096385542</c:v>
                </c:pt>
                <c:pt idx="3">
                  <c:v>0.55555555555555558</c:v>
                </c:pt>
                <c:pt idx="4">
                  <c:v>0.43558282208588955</c:v>
                </c:pt>
                <c:pt idx="5">
                  <c:v>0.2537313432835821</c:v>
                </c:pt>
                <c:pt idx="6">
                  <c:v>0.3128654970760234</c:v>
                </c:pt>
                <c:pt idx="7">
                  <c:v>0.25455927051671734</c:v>
                </c:pt>
                <c:pt idx="8">
                  <c:v>0.25517241379310346</c:v>
                </c:pt>
                <c:pt idx="9">
                  <c:v>0.31979999999999997</c:v>
                </c:pt>
              </c:numCache>
            </c:numRef>
          </c:val>
          <c:extLst>
            <c:ext xmlns:c16="http://schemas.microsoft.com/office/drawing/2014/chart" uri="{C3380CC4-5D6E-409C-BE32-E72D297353CC}">
              <c16:uniqueId val="{00000015-D501-4DE0-A6DC-E8D37307DE6E}"/>
            </c:ext>
          </c:extLst>
        </c:ser>
        <c:ser>
          <c:idx val="4"/>
          <c:order val="2"/>
          <c:tx>
            <c:strRef>
              <c:f>Info!$B$12</c:f>
              <c:strCache>
                <c:ptCount val="1"/>
                <c:pt idx="0">
                  <c:v>2018-19</c:v>
                </c:pt>
              </c:strCache>
            </c:strRef>
          </c:tx>
          <c:spPr>
            <a:solidFill>
              <a:schemeClr val="accent1">
                <a:lumMod val="75000"/>
              </a:schemeClr>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'Math Calculations for Charts'!$A$62:$A$71</c:f>
              <c:strCache>
                <c:ptCount val="10"/>
                <c:pt idx="0">
                  <c:v>Chinese</c:v>
                </c:pt>
                <c:pt idx="1">
                  <c:v>Korean</c:v>
                </c:pt>
                <c:pt idx="2">
                  <c:v>Japanese</c:v>
                </c:pt>
                <c:pt idx="3">
                  <c:v>Vietnamese</c:v>
                </c:pt>
                <c:pt idx="4">
                  <c:v>Asian Indian</c:v>
                </c:pt>
                <c:pt idx="5">
                  <c:v>Cambodian</c:v>
                </c:pt>
                <c:pt idx="6">
                  <c:v>Other Asian</c:v>
                </c:pt>
                <c:pt idx="7">
                  <c:v>Hmong</c:v>
                </c:pt>
                <c:pt idx="8">
                  <c:v>Laotian</c:v>
                </c:pt>
                <c:pt idx="9">
                  <c:v>District</c:v>
                </c:pt>
              </c:strCache>
            </c:strRef>
          </c:cat>
          <c:val>
            <c:numRef>
              <c:f>'Math Calculations for Charts'!$R$62:$R$71</c:f>
              <c:numCache>
                <c:formatCode>0%</c:formatCode>
                <c:ptCount val="10"/>
                <c:pt idx="0">
                  <c:v>0.65530671859785783</c:v>
                </c:pt>
                <c:pt idx="1">
                  <c:v>0.625</c:v>
                </c:pt>
                <c:pt idx="2">
                  <c:v>0.6333333333333333</c:v>
                </c:pt>
                <c:pt idx="3">
                  <c:v>0.57492354740061158</c:v>
                </c:pt>
                <c:pt idx="4">
                  <c:v>0.43065693430656937</c:v>
                </c:pt>
                <c:pt idx="5">
                  <c:v>0.3</c:v>
                </c:pt>
                <c:pt idx="6">
                  <c:v>0.2978723404255319</c:v>
                </c:pt>
                <c:pt idx="7">
                  <c:v>0.2664179104477612</c:v>
                </c:pt>
                <c:pt idx="8">
                  <c:v>0.25210084033613445</c:v>
                </c:pt>
                <c:pt idx="9">
                  <c:v>0.32530000000000003</c:v>
                </c:pt>
              </c:numCache>
            </c:numRef>
          </c:val>
          <c:extLst>
            <c:ext xmlns:c16="http://schemas.microsoft.com/office/drawing/2014/chart" uri="{C3380CC4-5D6E-409C-BE32-E72D297353CC}">
              <c16:uniqueId val="{00000020-D501-4DE0-A6DC-E8D37307DE6E}"/>
            </c:ext>
          </c:extLst>
        </c:ser>
        <c:dLbls>
          <c:showLegendKey val="0"/>
          <c:showVal val="0"/>
          <c:showCatName val="0"/>
          <c:showSerName val="0"/>
          <c:showPercent val="0"/>
          <c:showBubbleSize val="0"/>
        </c:dLbls>
        <c:gapWidth val="100"/>
        <c:overlap val="-27"/>
        <c:axId val="448994616"/>
        <c:axId val="448996184"/>
      </c:barChart>
      <c:catAx>
        <c:axId val="448994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8996184"/>
        <c:crosses val="autoZero"/>
        <c:auto val="1"/>
        <c:lblAlgn val="ctr"/>
        <c:lblOffset val="100"/>
        <c:noMultiLvlLbl val="0"/>
      </c:catAx>
      <c:valAx>
        <c:axId val="448996184"/>
        <c:scaling>
          <c:orientation val="minMax"/>
          <c:max val="0.9"/>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8994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SBAC - ELA</a:t>
            </a:r>
          </a:p>
        </c:rich>
      </c:tx>
      <c:layout>
        <c:manualLayout>
          <c:xMode val="edge"/>
          <c:yMode val="edge"/>
          <c:x val="0.45389490671745736"/>
          <c:y val="5.0314445475384351E-3"/>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489127103161372E-2"/>
          <c:y val="5.3308353069537712E-2"/>
          <c:w val="0.95320785937857522"/>
          <c:h val="0.72566266501751497"/>
        </c:manualLayout>
      </c:layout>
      <c:barChart>
        <c:barDir val="col"/>
        <c:grouping val="clustered"/>
        <c:varyColors val="0"/>
        <c:ser>
          <c:idx val="1"/>
          <c:order val="0"/>
          <c:tx>
            <c:strRef>
              <c:f>Info!$B$14</c:f>
              <c:strCache>
                <c:ptCount val="1"/>
                <c:pt idx="0">
                  <c:v>2016-17</c:v>
                </c:pt>
              </c:strCache>
            </c:strRef>
          </c:tx>
          <c:spPr>
            <a:solidFill>
              <a:schemeClr val="accent6">
                <a:lumMod val="60000"/>
                <a:lumOff val="40000"/>
              </a:schemeClr>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'ELA Calculations for Charts'!$A$62:$A$71</c:f>
              <c:strCache>
                <c:ptCount val="10"/>
                <c:pt idx="0">
                  <c:v>Korean</c:v>
                </c:pt>
                <c:pt idx="1">
                  <c:v>Japanese</c:v>
                </c:pt>
                <c:pt idx="2">
                  <c:v>Chinese</c:v>
                </c:pt>
                <c:pt idx="3">
                  <c:v>Vietnamese</c:v>
                </c:pt>
                <c:pt idx="4">
                  <c:v>Asian Indian</c:v>
                </c:pt>
                <c:pt idx="5">
                  <c:v>Cambodian</c:v>
                </c:pt>
                <c:pt idx="6">
                  <c:v>Other Asian</c:v>
                </c:pt>
                <c:pt idx="7">
                  <c:v>Hmong</c:v>
                </c:pt>
                <c:pt idx="8">
                  <c:v>Laotian</c:v>
                </c:pt>
                <c:pt idx="9">
                  <c:v>District</c:v>
                </c:pt>
              </c:strCache>
            </c:strRef>
          </c:cat>
          <c:val>
            <c:numRef>
              <c:f>'ELA Calculations for Charts'!$J$62:$J$71</c:f>
              <c:numCache>
                <c:formatCode>0%</c:formatCode>
                <c:ptCount val="10"/>
                <c:pt idx="0">
                  <c:v>0.70370370370370372</c:v>
                </c:pt>
                <c:pt idx="1">
                  <c:v>0.70930232558139539</c:v>
                </c:pt>
                <c:pt idx="2">
                  <c:v>0.62182502351834423</c:v>
                </c:pt>
                <c:pt idx="3">
                  <c:v>0.598314606741573</c:v>
                </c:pt>
                <c:pt idx="4">
                  <c:v>0.45</c:v>
                </c:pt>
                <c:pt idx="5">
                  <c:v>0.3728813559322034</c:v>
                </c:pt>
                <c:pt idx="6">
                  <c:v>0.46861313868613141</c:v>
                </c:pt>
                <c:pt idx="7">
                  <c:v>0.3328063241106719</c:v>
                </c:pt>
                <c:pt idx="8">
                  <c:v>0.28666666666666668</c:v>
                </c:pt>
                <c:pt idx="9">
                  <c:v>0.39410000000000001</c:v>
                </c:pt>
              </c:numCache>
            </c:numRef>
          </c:val>
          <c:extLst>
            <c:ext xmlns:c16="http://schemas.microsoft.com/office/drawing/2014/chart" uri="{C3380CC4-5D6E-409C-BE32-E72D297353CC}">
              <c16:uniqueId val="{0000000A-7D0D-4A48-9569-D74393424F07}"/>
            </c:ext>
          </c:extLst>
        </c:ser>
        <c:ser>
          <c:idx val="2"/>
          <c:order val="1"/>
          <c:tx>
            <c:strRef>
              <c:f>Info!$B$13</c:f>
              <c:strCache>
                <c:ptCount val="1"/>
                <c:pt idx="0">
                  <c:v>2017-18</c:v>
                </c:pt>
              </c:strCache>
            </c:strRef>
          </c:tx>
          <c:spPr>
            <a:solidFill>
              <a:schemeClr val="accent6"/>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'ELA Calculations for Charts'!$A$62:$A$71</c:f>
              <c:strCache>
                <c:ptCount val="10"/>
                <c:pt idx="0">
                  <c:v>Korean</c:v>
                </c:pt>
                <c:pt idx="1">
                  <c:v>Japanese</c:v>
                </c:pt>
                <c:pt idx="2">
                  <c:v>Chinese</c:v>
                </c:pt>
                <c:pt idx="3">
                  <c:v>Vietnamese</c:v>
                </c:pt>
                <c:pt idx="4">
                  <c:v>Asian Indian</c:v>
                </c:pt>
                <c:pt idx="5">
                  <c:v>Cambodian</c:v>
                </c:pt>
                <c:pt idx="6">
                  <c:v>Other Asian</c:v>
                </c:pt>
                <c:pt idx="7">
                  <c:v>Hmong</c:v>
                </c:pt>
                <c:pt idx="8">
                  <c:v>Laotian</c:v>
                </c:pt>
                <c:pt idx="9">
                  <c:v>District</c:v>
                </c:pt>
              </c:strCache>
            </c:strRef>
          </c:cat>
          <c:val>
            <c:numRef>
              <c:f>'ELA Calculations for Charts'!$N$62:$N$71</c:f>
              <c:numCache>
                <c:formatCode>0%</c:formatCode>
                <c:ptCount val="10"/>
                <c:pt idx="0">
                  <c:v>0.55000000000000004</c:v>
                </c:pt>
                <c:pt idx="1">
                  <c:v>0.70370370370370372</c:v>
                </c:pt>
                <c:pt idx="2">
                  <c:v>0.66114180478821361</c:v>
                </c:pt>
                <c:pt idx="3">
                  <c:v>0.57725947521865884</c:v>
                </c:pt>
                <c:pt idx="4">
                  <c:v>0.50306748466257667</c:v>
                </c:pt>
                <c:pt idx="5">
                  <c:v>0.37878787878787878</c:v>
                </c:pt>
                <c:pt idx="6">
                  <c:v>0.40214067278287463</c:v>
                </c:pt>
                <c:pt idx="7">
                  <c:v>0.34068441064638788</c:v>
                </c:pt>
                <c:pt idx="8">
                  <c:v>0.35172413793103446</c:v>
                </c:pt>
                <c:pt idx="9">
                  <c:v>0.40029999999999999</c:v>
                </c:pt>
              </c:numCache>
            </c:numRef>
          </c:val>
          <c:extLst>
            <c:ext xmlns:c16="http://schemas.microsoft.com/office/drawing/2014/chart" uri="{C3380CC4-5D6E-409C-BE32-E72D297353CC}">
              <c16:uniqueId val="{00000015-7D0D-4A48-9569-D74393424F07}"/>
            </c:ext>
          </c:extLst>
        </c:ser>
        <c:ser>
          <c:idx val="4"/>
          <c:order val="2"/>
          <c:tx>
            <c:strRef>
              <c:f>Info!$B$12</c:f>
              <c:strCache>
                <c:ptCount val="1"/>
                <c:pt idx="0">
                  <c:v>2018-19</c:v>
                </c:pt>
              </c:strCache>
            </c:strRef>
          </c:tx>
          <c:spPr>
            <a:solidFill>
              <a:schemeClr val="accent6">
                <a:lumMod val="75000"/>
              </a:schemeClr>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'ELA Calculations for Charts'!$A$62:$A$71</c:f>
              <c:strCache>
                <c:ptCount val="10"/>
                <c:pt idx="0">
                  <c:v>Korean</c:v>
                </c:pt>
                <c:pt idx="1">
                  <c:v>Japanese</c:v>
                </c:pt>
                <c:pt idx="2">
                  <c:v>Chinese</c:v>
                </c:pt>
                <c:pt idx="3">
                  <c:v>Vietnamese</c:v>
                </c:pt>
                <c:pt idx="4">
                  <c:v>Asian Indian</c:v>
                </c:pt>
                <c:pt idx="5">
                  <c:v>Cambodian</c:v>
                </c:pt>
                <c:pt idx="6">
                  <c:v>Other Asian</c:v>
                </c:pt>
                <c:pt idx="7">
                  <c:v>Hmong</c:v>
                </c:pt>
                <c:pt idx="8">
                  <c:v>Laotian</c:v>
                </c:pt>
                <c:pt idx="9">
                  <c:v>District</c:v>
                </c:pt>
              </c:strCache>
            </c:strRef>
          </c:cat>
          <c:val>
            <c:numRef>
              <c:f>'ELA Calculations for Charts'!$R$62:$R$71</c:f>
              <c:numCache>
                <c:formatCode>0%</c:formatCode>
                <c:ptCount val="10"/>
                <c:pt idx="0">
                  <c:v>0.83333333333333326</c:v>
                </c:pt>
                <c:pt idx="1">
                  <c:v>0.71186440677966101</c:v>
                </c:pt>
                <c:pt idx="2">
                  <c:v>0.66339548577036311</c:v>
                </c:pt>
                <c:pt idx="3">
                  <c:v>0.61562499999999998</c:v>
                </c:pt>
                <c:pt idx="4">
                  <c:v>0.56617647058823528</c:v>
                </c:pt>
                <c:pt idx="5">
                  <c:v>0.42857142857142855</c:v>
                </c:pt>
                <c:pt idx="6">
                  <c:v>0.41653666146645868</c:v>
                </c:pt>
                <c:pt idx="7">
                  <c:v>0.36465324384787473</c:v>
                </c:pt>
                <c:pt idx="8">
                  <c:v>0.30252100840336132</c:v>
                </c:pt>
                <c:pt idx="9">
                  <c:v>0.4264</c:v>
                </c:pt>
              </c:numCache>
            </c:numRef>
          </c:val>
          <c:extLst>
            <c:ext xmlns:c16="http://schemas.microsoft.com/office/drawing/2014/chart" uri="{C3380CC4-5D6E-409C-BE32-E72D297353CC}">
              <c16:uniqueId val="{00000020-7D0D-4A48-9569-D74393424F07}"/>
            </c:ext>
          </c:extLst>
        </c:ser>
        <c:dLbls>
          <c:showLegendKey val="0"/>
          <c:showVal val="0"/>
          <c:showCatName val="0"/>
          <c:showSerName val="0"/>
          <c:showPercent val="0"/>
          <c:showBubbleSize val="0"/>
        </c:dLbls>
        <c:gapWidth val="100"/>
        <c:overlap val="-27"/>
        <c:axId val="448994616"/>
        <c:axId val="448996184"/>
      </c:barChart>
      <c:catAx>
        <c:axId val="448994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8996184"/>
        <c:crosses val="autoZero"/>
        <c:auto val="1"/>
        <c:lblAlgn val="ctr"/>
        <c:lblOffset val="100"/>
        <c:noMultiLvlLbl val="0"/>
      </c:catAx>
      <c:valAx>
        <c:axId val="448996184"/>
        <c:scaling>
          <c:orientation val="minMax"/>
          <c:max val="0.9"/>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48994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SBAC - ELA</a:t>
            </a:r>
          </a:p>
        </c:rich>
      </c:tx>
      <c:layout>
        <c:manualLayout>
          <c:xMode val="edge"/>
          <c:yMode val="edge"/>
          <c:x val="0.43752521103636977"/>
          <c:y val="0"/>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3.2680866492846287E-2"/>
          <c:y val="3.0659026996679342E-2"/>
          <c:w val="0.95549544309724155"/>
          <c:h val="0.77904002006429629"/>
        </c:manualLayout>
      </c:layout>
      <c:barChart>
        <c:barDir val="col"/>
        <c:grouping val="clustered"/>
        <c:varyColors val="0"/>
        <c:ser>
          <c:idx val="1"/>
          <c:order val="0"/>
          <c:tx>
            <c:strRef>
              <c:f>'[081 SBAC Results 5-Year Analysis Data Entry and Charts 20191028v2.xlsx]Info'!$B$14</c:f>
              <c:strCache>
                <c:ptCount val="1"/>
                <c:pt idx="0">
                  <c:v>2016-17</c:v>
                </c:pt>
              </c:strCache>
            </c:strRef>
          </c:tx>
          <c:spPr>
            <a:solidFill>
              <a:schemeClr val="accent6">
                <a:lumMod val="60000"/>
                <a:lumOff val="40000"/>
              </a:schemeClr>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Charts'!$A$83:$A$88</c:f>
              <c:strCache>
                <c:ptCount val="6"/>
                <c:pt idx="0">
                  <c:v>Socioeconomically Disadvantaged</c:v>
                </c:pt>
                <c:pt idx="1">
                  <c:v>Homeless</c:v>
                </c:pt>
                <c:pt idx="2">
                  <c:v>Special Education</c:v>
                </c:pt>
                <c:pt idx="3">
                  <c:v>Foster Youth</c:v>
                </c:pt>
                <c:pt idx="4">
                  <c:v>English Learners</c:v>
                </c:pt>
                <c:pt idx="5">
                  <c:v>District</c:v>
                </c:pt>
              </c:strCache>
            </c:strRef>
          </c:cat>
          <c:val>
            <c:numRef>
              <c:f>'[081 SBAC Results 5-Year Analysis Data Entry and Charts 20191028v2.xlsx]ELA Calculations for Charts'!$J$83:$J$88</c:f>
              <c:numCache>
                <c:formatCode>0%</c:formatCode>
                <c:ptCount val="6"/>
                <c:pt idx="0">
                  <c:v>0.31</c:v>
                </c:pt>
                <c:pt idx="1">
                  <c:v>0.19310344827586207</c:v>
                </c:pt>
                <c:pt idx="2">
                  <c:v>0.14000000000000001</c:v>
                </c:pt>
                <c:pt idx="3">
                  <c:v>0.15151515151515152</c:v>
                </c:pt>
                <c:pt idx="4">
                  <c:v>0.1</c:v>
                </c:pt>
                <c:pt idx="5">
                  <c:v>0.39410000000000001</c:v>
                </c:pt>
              </c:numCache>
            </c:numRef>
          </c:val>
          <c:extLst>
            <c:ext xmlns:c16="http://schemas.microsoft.com/office/drawing/2014/chart" uri="{C3380CC4-5D6E-409C-BE32-E72D297353CC}">
              <c16:uniqueId val="{00000014-05F0-4322-A747-431B4EA5071C}"/>
            </c:ext>
          </c:extLst>
        </c:ser>
        <c:ser>
          <c:idx val="2"/>
          <c:order val="1"/>
          <c:tx>
            <c:strRef>
              <c:f>'[081 SBAC Results 5-Year Analysis Data Entry and Charts 20191028v2.xlsx]Info'!$B$13</c:f>
              <c:strCache>
                <c:ptCount val="1"/>
                <c:pt idx="0">
                  <c:v>2017-18</c:v>
                </c:pt>
              </c:strCache>
            </c:strRef>
          </c:tx>
          <c:spPr>
            <a:solidFill>
              <a:schemeClr val="accent6"/>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Charts'!$A$83:$A$88</c:f>
              <c:strCache>
                <c:ptCount val="6"/>
                <c:pt idx="0">
                  <c:v>Socioeconomically Disadvantaged</c:v>
                </c:pt>
                <c:pt idx="1">
                  <c:v>Homeless</c:v>
                </c:pt>
                <c:pt idx="2">
                  <c:v>Special Education</c:v>
                </c:pt>
                <c:pt idx="3">
                  <c:v>Foster Youth</c:v>
                </c:pt>
                <c:pt idx="4">
                  <c:v>English Learners</c:v>
                </c:pt>
                <c:pt idx="5">
                  <c:v>District</c:v>
                </c:pt>
              </c:strCache>
            </c:strRef>
          </c:cat>
          <c:val>
            <c:numRef>
              <c:f>'[081 SBAC Results 5-Year Analysis Data Entry and Charts 20191028v2.xlsx]ELA Calculations for Charts'!$N$83:$N$88</c:f>
              <c:numCache>
                <c:formatCode>0%</c:formatCode>
                <c:ptCount val="6"/>
                <c:pt idx="0">
                  <c:v>0.31</c:v>
                </c:pt>
                <c:pt idx="1">
                  <c:v>0.17777777777777776</c:v>
                </c:pt>
                <c:pt idx="2">
                  <c:v>0.15</c:v>
                </c:pt>
                <c:pt idx="3">
                  <c:v>9.7222222222222224E-2</c:v>
                </c:pt>
                <c:pt idx="4">
                  <c:v>0.08</c:v>
                </c:pt>
                <c:pt idx="5">
                  <c:v>0.40029999999999999</c:v>
                </c:pt>
              </c:numCache>
            </c:numRef>
          </c:val>
          <c:extLst>
            <c:ext xmlns:c16="http://schemas.microsoft.com/office/drawing/2014/chart" uri="{C3380CC4-5D6E-409C-BE32-E72D297353CC}">
              <c16:uniqueId val="{0000001B-05F0-4322-A747-431B4EA5071C}"/>
            </c:ext>
          </c:extLst>
        </c:ser>
        <c:ser>
          <c:idx val="4"/>
          <c:order val="2"/>
          <c:tx>
            <c:strRef>
              <c:f>'[081 SBAC Results 5-Year Analysis Data Entry and Charts 20191028v2.xlsx]Info'!$B$12</c:f>
              <c:strCache>
                <c:ptCount val="1"/>
                <c:pt idx="0">
                  <c:v>2018-19</c:v>
                </c:pt>
              </c:strCache>
            </c:strRef>
          </c:tx>
          <c:spPr>
            <a:solidFill>
              <a:schemeClr val="accent6">
                <a:lumMod val="75000"/>
              </a:schemeClr>
            </a:solidFill>
            <a:ln>
              <a:noFill/>
            </a:ln>
            <a:effectLst/>
          </c:spPr>
          <c:invertIfNegative val="0"/>
          <c:dLbls>
            <c:spPr>
              <a:noFill/>
              <a:ln>
                <a:noFill/>
              </a:ln>
              <a:effectLst/>
            </c:spPr>
            <c:txPr>
              <a:bodyPr rot="-5400000" spcFirstLastPara="1" vertOverflow="ellipsis"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'[081 SBAC Results 5-Year Analysis Data Entry and Charts 20191028v2.xlsx]ELA Calculations for Charts'!$A$83:$A$88</c:f>
              <c:strCache>
                <c:ptCount val="6"/>
                <c:pt idx="0">
                  <c:v>Socioeconomically Disadvantaged</c:v>
                </c:pt>
                <c:pt idx="1">
                  <c:v>Homeless</c:v>
                </c:pt>
                <c:pt idx="2">
                  <c:v>Special Education</c:v>
                </c:pt>
                <c:pt idx="3">
                  <c:v>Foster Youth</c:v>
                </c:pt>
                <c:pt idx="4">
                  <c:v>English Learners</c:v>
                </c:pt>
                <c:pt idx="5">
                  <c:v>District</c:v>
                </c:pt>
              </c:strCache>
            </c:strRef>
          </c:cat>
          <c:val>
            <c:numRef>
              <c:f>'[081 SBAC Results 5-Year Analysis Data Entry and Charts 20191028v2.xlsx]ELA Calculations for Charts'!$R$83:$R$88</c:f>
              <c:numCache>
                <c:formatCode>0%</c:formatCode>
                <c:ptCount val="6"/>
                <c:pt idx="0">
                  <c:v>0.33660000000000001</c:v>
                </c:pt>
                <c:pt idx="1">
                  <c:v>0.15714285714285714</c:v>
                </c:pt>
                <c:pt idx="2">
                  <c:v>0.14019999999999999</c:v>
                </c:pt>
                <c:pt idx="3">
                  <c:v>0.12195121951219512</c:v>
                </c:pt>
                <c:pt idx="4">
                  <c:v>8.8999999999999996E-2</c:v>
                </c:pt>
                <c:pt idx="5">
                  <c:v>0.4264</c:v>
                </c:pt>
              </c:numCache>
            </c:numRef>
          </c:val>
          <c:extLst>
            <c:ext xmlns:c16="http://schemas.microsoft.com/office/drawing/2014/chart" uri="{C3380CC4-5D6E-409C-BE32-E72D297353CC}">
              <c16:uniqueId val="{00000022-05F0-4322-A747-431B4EA5071C}"/>
            </c:ext>
          </c:extLst>
        </c:ser>
        <c:dLbls>
          <c:showLegendKey val="0"/>
          <c:showVal val="0"/>
          <c:showCatName val="0"/>
          <c:showSerName val="0"/>
          <c:showPercent val="0"/>
          <c:showBubbleSize val="0"/>
        </c:dLbls>
        <c:gapWidth val="100"/>
        <c:overlap val="-27"/>
        <c:axId val="176188416"/>
        <c:axId val="176268032"/>
      </c:barChart>
      <c:catAx>
        <c:axId val="176188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6268032"/>
        <c:crosses val="autoZero"/>
        <c:auto val="1"/>
        <c:lblAlgn val="ctr"/>
        <c:lblOffset val="100"/>
        <c:noMultiLvlLbl val="0"/>
      </c:catAx>
      <c:valAx>
        <c:axId val="176268032"/>
        <c:scaling>
          <c:orientation val="minMax"/>
          <c:max val="0.70000000000000007"/>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6188416"/>
        <c:crosses val="autoZero"/>
        <c:crossBetween val="between"/>
      </c:valAx>
      <c:spPr>
        <a:noFill/>
        <a:ln>
          <a:noFill/>
        </a:ln>
        <a:effectLst/>
      </c:spPr>
    </c:plotArea>
    <c:legend>
      <c:legendPos val="b"/>
      <c:layout>
        <c:manualLayout>
          <c:xMode val="edge"/>
          <c:yMode val="edge"/>
          <c:x val="0.36778456542055515"/>
          <c:y val="0.90807162248136897"/>
          <c:w val="0.25798158348075567"/>
          <c:h val="8.2187683237223877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5">
  <a:schemeClr val="accent5"/>
</cs:colorStyle>
</file>

<file path=ppt/charts/colors10.xml><?xml version="1.0" encoding="utf-8"?>
<cs:colorStyle xmlns:cs="http://schemas.microsoft.com/office/drawing/2012/chartStyle" xmlns:a="http://schemas.openxmlformats.org/drawingml/2006/main" meth="withinLinearReversed" id="25">
  <a:schemeClr val="accent5"/>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withinLinearReversed" id="25">
  <a:schemeClr val="accent5"/>
</cs:colorStyle>
</file>

<file path=ppt/charts/colors16.xml><?xml version="1.0" encoding="utf-8"?>
<cs:colorStyle xmlns:cs="http://schemas.microsoft.com/office/drawing/2012/chartStyle" xmlns:a="http://schemas.openxmlformats.org/drawingml/2006/main" meth="withinLinearReversed" id="25">
  <a:schemeClr val="accent5"/>
</cs:colorStyle>
</file>

<file path=ppt/charts/colors17.xml><?xml version="1.0" encoding="utf-8"?>
<cs:colorStyle xmlns:cs="http://schemas.microsoft.com/office/drawing/2012/chartStyle" xmlns:a="http://schemas.openxmlformats.org/drawingml/2006/main" meth="withinLinearReversed" id="21">
  <a:schemeClr val="accent1"/>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5">
  <a:schemeClr val="accent5"/>
</cs:colorStyle>
</file>

<file path=ppt/charts/colors20.xml><?xml version="1.0" encoding="utf-8"?>
<cs:colorStyle xmlns:cs="http://schemas.microsoft.com/office/drawing/2012/chartStyle" xmlns:a="http://schemas.openxmlformats.org/drawingml/2006/main" meth="withinLinearReversed" id="21">
  <a:schemeClr val="accent1"/>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withinLinearReversed" id="25">
  <a:schemeClr val="accent5"/>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1">
  <a:schemeClr val="accent1"/>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Reversed" id="21">
  <a:schemeClr val="accent1"/>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1"/>
            <a:ext cx="3011699" cy="463407"/>
          </a:xfrm>
          <a:prstGeom prst="rect">
            <a:avLst/>
          </a:prstGeom>
          <a:noFill/>
          <a:ln>
            <a:noFill/>
          </a:ln>
        </p:spPr>
        <p:txBody>
          <a:bodyPr spcFirstLastPara="1" wrap="square" lIns="92475" tIns="46237" rIns="92475" bIns="46237"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36767" y="1"/>
            <a:ext cx="3011699" cy="463407"/>
          </a:xfrm>
          <a:prstGeom prst="rect">
            <a:avLst/>
          </a:prstGeom>
          <a:noFill/>
          <a:ln>
            <a:noFill/>
          </a:ln>
        </p:spPr>
        <p:txBody>
          <a:bodyPr spcFirstLastPara="1" wrap="square" lIns="92475" tIns="46237" rIns="92475" bIns="46237"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95008" y="4444861"/>
            <a:ext cx="5560060" cy="3636705"/>
          </a:xfrm>
          <a:prstGeom prst="rect">
            <a:avLst/>
          </a:prstGeom>
          <a:noFill/>
          <a:ln>
            <a:noFill/>
          </a:ln>
        </p:spPr>
        <p:txBody>
          <a:bodyPr spcFirstLastPara="1" wrap="square" lIns="92475" tIns="46237" rIns="92475" bIns="46237"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772669"/>
            <a:ext cx="3011699" cy="463406"/>
          </a:xfrm>
          <a:prstGeom prst="rect">
            <a:avLst/>
          </a:prstGeom>
          <a:noFill/>
          <a:ln>
            <a:noFill/>
          </a:ln>
        </p:spPr>
        <p:txBody>
          <a:bodyPr spcFirstLastPara="1" wrap="square" lIns="92475" tIns="46237" rIns="92475" bIns="46237"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7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36767" y="8772669"/>
            <a:ext cx="3011699" cy="463406"/>
          </a:xfrm>
          <a:prstGeom prst="rect">
            <a:avLst/>
          </a:prstGeom>
          <a:noFill/>
          <a:ln>
            <a:noFill/>
          </a:ln>
        </p:spPr>
        <p:txBody>
          <a:bodyPr spcFirstLastPara="1" wrap="square" lIns="92475" tIns="46237" rIns="92475" bIns="46237" anchor="b" anchorCtr="0">
            <a:noAutofit/>
          </a:bodyPr>
          <a:lstStyle/>
          <a:p>
            <a:pPr algn="r"/>
            <a:fld id="{00000000-1234-1234-1234-123412341234}" type="slidenum">
              <a:rPr lang="en-US" sz="1200" smtClean="0">
                <a:solidFill>
                  <a:schemeClr val="dk1"/>
                </a:solidFill>
                <a:latin typeface="Calibri"/>
                <a:ea typeface="Calibri"/>
                <a:cs typeface="Calibri"/>
                <a:sym typeface="Calibri"/>
              </a:rPr>
              <a:pPr algn="r"/>
              <a:t>‹#›</a:t>
            </a:fld>
            <a:endParaRPr lang="en-US"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414338" y="700088"/>
            <a:ext cx="6215062" cy="34972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704340" y="4431311"/>
            <a:ext cx="5634709" cy="4198085"/>
          </a:xfrm>
          <a:prstGeom prst="rect">
            <a:avLst/>
          </a:prstGeom>
          <a:noFill/>
          <a:ln>
            <a:noFill/>
          </a:ln>
        </p:spPr>
        <p:txBody>
          <a:bodyPr spcFirstLastPara="1" wrap="square" lIns="92451" tIns="46213" rIns="92451" bIns="46213" anchor="t" anchorCtr="0">
            <a:noAutofit/>
          </a:bodyPr>
          <a:lstStyle/>
          <a:p>
            <a:pPr marL="0" indent="0"/>
            <a:r>
              <a:rPr lang="en-US" dirty="0"/>
              <a:t>Vincent Slides – Incorporate slides 3, 4, 5</a:t>
            </a:r>
            <a:endParaRPr dirty="0"/>
          </a:p>
          <a:p>
            <a:pPr marL="0" indent="0"/>
            <a:endParaRPr dirty="0"/>
          </a:p>
          <a:p>
            <a:pPr marL="0" indent="0"/>
            <a:r>
              <a:rPr lang="en-US" dirty="0"/>
              <a:t>Three Themes – Significant gaps, Bright Spots and emerging system practices</a:t>
            </a:r>
            <a:endParaRPr dirty="0"/>
          </a:p>
          <a:p>
            <a:pPr marL="0" indent="0"/>
            <a:endParaRPr dirty="0"/>
          </a:p>
          <a:p>
            <a:pPr marL="0" indent="0"/>
            <a:r>
              <a:rPr lang="en-US" dirty="0"/>
              <a:t>Subject Areas</a:t>
            </a:r>
            <a:endParaRPr dirty="0"/>
          </a:p>
          <a:p>
            <a:pPr marL="0" indent="0"/>
            <a:endParaRPr dirty="0"/>
          </a:p>
          <a:p>
            <a:pPr marL="0" indent="0"/>
            <a:r>
              <a:rPr lang="en-US" sz="3400" dirty="0"/>
              <a:t>English Language Arts</a:t>
            </a:r>
            <a:endParaRPr dirty="0"/>
          </a:p>
          <a:p>
            <a:pPr marL="437449" lvl="1" indent="0"/>
            <a:r>
              <a:rPr lang="en-US" sz="2700" dirty="0"/>
              <a:t>Students in grades 3-8 and 11</a:t>
            </a:r>
            <a:endParaRPr dirty="0"/>
          </a:p>
          <a:p>
            <a:pPr marL="0" indent="0"/>
            <a:endParaRPr sz="3400" dirty="0"/>
          </a:p>
          <a:p>
            <a:pPr marL="0" indent="0"/>
            <a:r>
              <a:rPr lang="en-US" sz="3400" dirty="0"/>
              <a:t>Mathematics</a:t>
            </a:r>
            <a:endParaRPr dirty="0"/>
          </a:p>
          <a:p>
            <a:pPr marL="437449" lvl="1" indent="0"/>
            <a:r>
              <a:rPr lang="en-US" sz="2700" dirty="0"/>
              <a:t>Students in grades 3-8 and 11</a:t>
            </a:r>
            <a:endParaRPr dirty="0"/>
          </a:p>
          <a:p>
            <a:pPr marL="0" indent="0"/>
            <a:endParaRPr dirty="0"/>
          </a:p>
          <a:p>
            <a:pPr marL="0" indent="0"/>
            <a:r>
              <a:rPr lang="en-US" dirty="0"/>
              <a:t>Bright Spots</a:t>
            </a:r>
            <a:endParaRPr dirty="0"/>
          </a:p>
          <a:p>
            <a:pPr marL="0" indent="0"/>
            <a:endParaRPr dirty="0"/>
          </a:p>
          <a:p>
            <a:pPr marL="0" indent="0"/>
            <a:r>
              <a:rPr lang="en-US" dirty="0"/>
              <a:t>For SBAC ELA, there was in increase in the number of students who exceeded or met standards in 2018-19: </a:t>
            </a:r>
            <a:endParaRPr dirty="0"/>
          </a:p>
          <a:p>
            <a:pPr marL="437449" lvl="1" indent="0"/>
            <a:r>
              <a:rPr lang="en-US" dirty="0"/>
              <a:t>Grades 3, 4, 5, 6, 7 and 11</a:t>
            </a:r>
            <a:endParaRPr dirty="0"/>
          </a:p>
          <a:p>
            <a:pPr marL="437449" lvl="1" indent="0"/>
            <a:r>
              <a:rPr lang="en-US" dirty="0"/>
              <a:t>Students who are Asian, African American, Hispanic, Native Hawaiian or Pacific Islander, Two or More Races, and White.</a:t>
            </a:r>
            <a:endParaRPr dirty="0"/>
          </a:p>
          <a:p>
            <a:pPr marL="437449" lvl="1" indent="0"/>
            <a:r>
              <a:rPr lang="en-US" dirty="0"/>
              <a:t>Students who are English Learners, Foster Youth, and Socioeconomically Disadvantaged.</a:t>
            </a:r>
            <a:endParaRPr dirty="0"/>
          </a:p>
          <a:p>
            <a:pPr marL="0" indent="0"/>
            <a:r>
              <a:rPr lang="en-US" dirty="0"/>
              <a:t>For SBAC Math, there was in increase in the number of students who exceeded or met standards in 2018-19: </a:t>
            </a:r>
            <a:endParaRPr dirty="0"/>
          </a:p>
          <a:p>
            <a:pPr marL="437449" lvl="1" indent="0"/>
            <a:r>
              <a:rPr lang="en-US" dirty="0"/>
              <a:t>Grades 3, 5, 6, and 7</a:t>
            </a:r>
            <a:endParaRPr dirty="0"/>
          </a:p>
          <a:p>
            <a:pPr marL="437449" lvl="1" indent="0"/>
            <a:r>
              <a:rPr lang="en-US" dirty="0"/>
              <a:t>Students who are Hispanic, Filipino, and White</a:t>
            </a:r>
            <a:endParaRPr dirty="0"/>
          </a:p>
          <a:p>
            <a:pPr marL="437449" lvl="1" indent="0"/>
            <a:r>
              <a:rPr lang="en-US" dirty="0"/>
              <a:t>Students who are English Learners and Foster Youth</a:t>
            </a:r>
            <a:endParaRPr sz="2500" strike="sngStrike" dirty="0"/>
          </a:p>
          <a:p>
            <a:pPr marL="0" indent="0"/>
            <a:endParaRPr dirty="0"/>
          </a:p>
          <a:p>
            <a:pPr marL="0" indent="0"/>
            <a:endParaRPr dirty="0"/>
          </a:p>
        </p:txBody>
      </p:sp>
      <p:sp>
        <p:nvSpPr>
          <p:cNvPr id="87" name="Google Shape;87;p1:notes"/>
          <p:cNvSpPr txBox="1">
            <a:spLocks noGrp="1"/>
          </p:cNvSpPr>
          <p:nvPr>
            <p:ph type="sldNum" idx="12"/>
          </p:nvPr>
        </p:nvSpPr>
        <p:spPr>
          <a:xfrm>
            <a:off x="3989623" y="8861004"/>
            <a:ext cx="3052134" cy="466454"/>
          </a:xfrm>
          <a:prstGeom prst="rect">
            <a:avLst/>
          </a:prstGeom>
          <a:noFill/>
          <a:ln>
            <a:noFill/>
          </a:ln>
        </p:spPr>
        <p:txBody>
          <a:bodyPr spcFirstLastPara="1" wrap="square" lIns="92451" tIns="46213" rIns="92451" bIns="46213" anchor="b" anchorCtr="0">
            <a:noAutofit/>
          </a:bodyPr>
          <a:lstStyle/>
          <a:p>
            <a:pPr algn="r"/>
            <a:fld id="{00000000-1234-1234-1234-123412341234}" type="slidenum">
              <a:rPr lang="en-US">
                <a:solidFill>
                  <a:schemeClr val="dk1"/>
                </a:solidFill>
                <a:latin typeface="Calibri"/>
                <a:ea typeface="Calibri"/>
                <a:cs typeface="Calibri"/>
                <a:sym typeface="Calibri"/>
              </a:rPr>
              <a:pPr algn="r"/>
              <a:t>1</a:t>
            </a:fld>
            <a:endParaRPr>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0:notes"/>
          <p:cNvSpPr>
            <a:spLocks noGrp="1" noRot="1" noChangeAspect="1"/>
          </p:cNvSpPr>
          <p:nvPr>
            <p:ph type="sldImg" idx="2"/>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10:notes"/>
          <p:cNvSpPr txBox="1">
            <a:spLocks noGrp="1"/>
          </p:cNvSpPr>
          <p:nvPr>
            <p:ph type="body" idx="1"/>
          </p:nvPr>
        </p:nvSpPr>
        <p:spPr>
          <a:xfrm>
            <a:off x="695008" y="4444861"/>
            <a:ext cx="5560060" cy="3636705"/>
          </a:xfrm>
          <a:prstGeom prst="rect">
            <a:avLst/>
          </a:prstGeom>
          <a:noFill/>
          <a:ln>
            <a:noFill/>
          </a:ln>
        </p:spPr>
        <p:txBody>
          <a:bodyPr spcFirstLastPara="1" wrap="square" lIns="92475" tIns="46237" rIns="92475" bIns="46237" anchor="t" anchorCtr="0">
            <a:noAutofit/>
          </a:bodyPr>
          <a:lstStyle/>
          <a:p>
            <a:pPr marL="0" indent="0"/>
            <a:r>
              <a:rPr lang="en-US" dirty="0" smtClean="0"/>
              <a:t>ED and Christine (explain</a:t>
            </a:r>
            <a:r>
              <a:rPr lang="en-US" baseline="0" dirty="0" smtClean="0"/>
              <a:t> why measuring growth matters)- integrate CORE GROWTH</a:t>
            </a:r>
            <a:endParaRPr lang="en-US" dirty="0" smtClean="0"/>
          </a:p>
          <a:p>
            <a:pPr marL="0" indent="0"/>
            <a:endParaRPr lang="en-US" dirty="0" smtClean="0"/>
          </a:p>
          <a:p>
            <a:pPr marL="0" indent="0"/>
            <a:r>
              <a:rPr lang="en-US" dirty="0" smtClean="0"/>
              <a:t>While </a:t>
            </a:r>
            <a:r>
              <a:rPr lang="en-US" dirty="0"/>
              <a:t>much of our analysis focused on the traditional disaggregation of students results by achievement level, this type of analysis has a built-in limitation of not always accounting for student growth.  Because achievement levels consist of ranges of actual scale scores along a continuum with a minimum scale score of about 2100 to a maximum scale of about 2900, students who experience growth – but who do not change achievement levels – could be ignored in an analysis solely dependent on achievement levels.</a:t>
            </a:r>
            <a:endParaRPr dirty="0"/>
          </a:p>
          <a:p>
            <a:pPr marL="0" indent="0"/>
            <a:endParaRPr dirty="0"/>
          </a:p>
          <a:p>
            <a:pPr marL="0" indent="0"/>
            <a:r>
              <a:rPr lang="en-US" dirty="0"/>
              <a:t>To account for this limitation, the California School Dashboard’s system of academic accountability uses Distance From Met – which is based on how close students’ scale scores are to the minimum point value needed for students to be considered as having met standards for each subject.  Using the average Distance From Met from 2017-18 and 2018-19, the District was able to identify the 5 top sites at the grades 4-6 and grades 7-8 grade spans as measured by the average improvement in Distance From Met</a:t>
            </a:r>
            <a:r>
              <a:rPr lang="en-US" dirty="0" smtClean="0"/>
              <a:t>.</a:t>
            </a:r>
          </a:p>
          <a:p>
            <a:pPr marL="0" indent="0"/>
            <a:endParaRPr lang="en-US" dirty="0" smtClean="0"/>
          </a:p>
          <a:p>
            <a:pPr marL="218724" indent="-218724">
              <a:lnSpc>
                <a:spcPct val="80000"/>
              </a:lnSpc>
              <a:spcBef>
                <a:spcPts val="957"/>
              </a:spcBef>
              <a:buClr>
                <a:schemeClr val="dk1"/>
              </a:buClr>
              <a:buSzPts val="2800"/>
              <a:buChar char="•"/>
            </a:pPr>
            <a:r>
              <a:rPr lang="en-US" dirty="0" smtClean="0"/>
              <a:t>Top growth schools defined as being one of the:</a:t>
            </a:r>
          </a:p>
          <a:p>
            <a:pPr marL="656173" lvl="1" indent="-218724">
              <a:lnSpc>
                <a:spcPct val="80000"/>
              </a:lnSpc>
              <a:spcBef>
                <a:spcPts val="478"/>
              </a:spcBef>
              <a:buClr>
                <a:schemeClr val="dk1"/>
              </a:buClr>
              <a:buSzPts val="2400"/>
              <a:buChar char="•"/>
            </a:pPr>
            <a:r>
              <a:rPr lang="en-US" dirty="0" smtClean="0"/>
              <a:t>5 sites where the largest improvement in Distance From Met was exhibited by students in grades 4-6</a:t>
            </a:r>
          </a:p>
          <a:p>
            <a:pPr marL="656173" lvl="1" indent="-218724">
              <a:lnSpc>
                <a:spcPct val="80000"/>
              </a:lnSpc>
              <a:spcBef>
                <a:spcPts val="478"/>
              </a:spcBef>
              <a:buClr>
                <a:schemeClr val="dk1"/>
              </a:buClr>
              <a:buSzPts val="2400"/>
              <a:buChar char="•"/>
            </a:pPr>
            <a:r>
              <a:rPr lang="en-US" dirty="0" smtClean="0"/>
              <a:t>5 sites where the largest improvement in Distance From Met was exhibited by students in grades 7-8</a:t>
            </a:r>
          </a:p>
          <a:p>
            <a:pPr marL="218724" indent="-218724">
              <a:lnSpc>
                <a:spcPct val="80000"/>
              </a:lnSpc>
              <a:spcBef>
                <a:spcPts val="957"/>
              </a:spcBef>
              <a:buClr>
                <a:schemeClr val="dk1"/>
              </a:buClr>
              <a:buSzPts val="2800"/>
              <a:buChar char="•"/>
            </a:pPr>
            <a:endParaRPr lang="en-US" dirty="0" smtClean="0"/>
          </a:p>
          <a:p>
            <a:pPr marL="0" indent="0"/>
            <a:endParaRPr dirty="0"/>
          </a:p>
        </p:txBody>
      </p:sp>
      <p:sp>
        <p:nvSpPr>
          <p:cNvPr id="214" name="Google Shape;214;p10:notes"/>
          <p:cNvSpPr txBox="1">
            <a:spLocks noGrp="1"/>
          </p:cNvSpPr>
          <p:nvPr>
            <p:ph type="sldNum" idx="12"/>
          </p:nvPr>
        </p:nvSpPr>
        <p:spPr>
          <a:xfrm>
            <a:off x="3936767" y="8772669"/>
            <a:ext cx="3011699" cy="463406"/>
          </a:xfrm>
          <a:prstGeom prst="rect">
            <a:avLst/>
          </a:prstGeom>
          <a:noFill/>
          <a:ln>
            <a:noFill/>
          </a:ln>
        </p:spPr>
        <p:txBody>
          <a:bodyPr spcFirstLastPara="1" wrap="square" lIns="92475" tIns="46237" rIns="92475" bIns="46237" anchor="b" anchorCtr="0">
            <a:noAutofit/>
          </a:bodyPr>
          <a:lstStyle/>
          <a:p>
            <a:pPr algn="r"/>
            <a:fld id="{00000000-1234-1234-1234-123412341234}" type="slidenum">
              <a:rPr lang="en-US"/>
              <a:pPr algn="r"/>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1:notes"/>
          <p:cNvSpPr>
            <a:spLocks noGrp="1" noRot="1" noChangeAspect="1"/>
          </p:cNvSpPr>
          <p:nvPr>
            <p:ph type="sldImg" idx="2"/>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1" name="Google Shape;221;p11:notes"/>
          <p:cNvSpPr txBox="1">
            <a:spLocks noGrp="1"/>
          </p:cNvSpPr>
          <p:nvPr>
            <p:ph type="body" idx="1"/>
          </p:nvPr>
        </p:nvSpPr>
        <p:spPr>
          <a:xfrm>
            <a:off x="695008" y="4444861"/>
            <a:ext cx="5560060" cy="3636705"/>
          </a:xfrm>
          <a:prstGeom prst="rect">
            <a:avLst/>
          </a:prstGeom>
          <a:noFill/>
          <a:ln>
            <a:noFill/>
          </a:ln>
        </p:spPr>
        <p:txBody>
          <a:bodyPr spcFirstLastPara="1" wrap="square" lIns="92475" tIns="46237" rIns="92475" bIns="46237" anchor="t" anchorCtr="0">
            <a:noAutofit/>
          </a:bodyPr>
          <a:lstStyle/>
          <a:p>
            <a:pPr marL="0" indent="0"/>
            <a:r>
              <a:rPr lang="en-US" dirty="0" smtClean="0"/>
              <a:t>Ed and Christine</a:t>
            </a:r>
          </a:p>
          <a:p>
            <a:pPr marL="0" indent="0"/>
            <a:endParaRPr lang="en-US" dirty="0" smtClean="0"/>
          </a:p>
          <a:p>
            <a:pPr marL="0" indent="0"/>
            <a:r>
              <a:rPr lang="en-US" dirty="0" smtClean="0"/>
              <a:t>Schools </a:t>
            </a:r>
            <a:r>
              <a:rPr lang="en-US" dirty="0"/>
              <a:t>were ranked by their growth in Distance from Met between the 2017-18 and 2018-19 school years for matched scores in both ELA and Math.  While several schools were identified for their overall growth for all students or growth for students who were economically disadvantaged, receiving English Learners services or Special Education services as compared to other schools within the District, there were some schools that were highlight for their comparative overall growth and their growth across multiple student programs.  </a:t>
            </a:r>
            <a:endParaRPr dirty="0"/>
          </a:p>
          <a:p>
            <a:pPr marL="0" indent="0"/>
            <a:endParaRPr dirty="0"/>
          </a:p>
          <a:p>
            <a:pPr marL="0" indent="0"/>
            <a:r>
              <a:rPr lang="en-US" dirty="0"/>
              <a:t>For example, for schools serving students in grades 4-6, Father Keith B Kenny was recognized as a top performer for Distance From Met growth </a:t>
            </a:r>
            <a:r>
              <a:rPr lang="en-US" dirty="0" smtClean="0"/>
              <a:t>in</a:t>
            </a:r>
            <a:r>
              <a:rPr lang="en-US" baseline="0" dirty="0" smtClean="0"/>
              <a:t> </a:t>
            </a:r>
            <a:r>
              <a:rPr lang="en-US" dirty="0" smtClean="0"/>
              <a:t>ELA for </a:t>
            </a:r>
            <a:r>
              <a:rPr lang="en-US" dirty="0"/>
              <a:t>all students overall and for each of the identified student </a:t>
            </a:r>
            <a:r>
              <a:rPr lang="en-US" dirty="0" smtClean="0"/>
              <a:t>programs… and</a:t>
            </a:r>
            <a:r>
              <a:rPr lang="en-US" baseline="0" dirty="0" smtClean="0"/>
              <a:t> as a top performer in Math for all students and for two of the three identified student programs.</a:t>
            </a:r>
            <a:endParaRPr dirty="0"/>
          </a:p>
          <a:p>
            <a:pPr marL="0" indent="0"/>
            <a:endParaRPr dirty="0"/>
          </a:p>
          <a:p>
            <a:pPr marL="0" indent="0"/>
            <a:r>
              <a:rPr lang="en-US" dirty="0"/>
              <a:t>Additionally, several other schools serving students in grades 4-6 were identified as being top performers for all students overall and in two of the three identified student programs.  These schools include Mark Twain, John Still, Bowling Green McCoy, and Peter Burnett in ELA and Crocker/Riverside, Earl Warren, and Ethel Phillips in Math.</a:t>
            </a:r>
            <a:endParaRPr dirty="0"/>
          </a:p>
          <a:p>
            <a:pPr marL="0" indent="0"/>
            <a:endParaRPr dirty="0"/>
          </a:p>
        </p:txBody>
      </p:sp>
      <p:sp>
        <p:nvSpPr>
          <p:cNvPr id="222" name="Google Shape;222;p11:notes"/>
          <p:cNvSpPr txBox="1">
            <a:spLocks noGrp="1"/>
          </p:cNvSpPr>
          <p:nvPr>
            <p:ph type="sldNum" idx="12"/>
          </p:nvPr>
        </p:nvSpPr>
        <p:spPr>
          <a:xfrm>
            <a:off x="3936767" y="8772669"/>
            <a:ext cx="3011699" cy="463406"/>
          </a:xfrm>
          <a:prstGeom prst="rect">
            <a:avLst/>
          </a:prstGeom>
          <a:noFill/>
          <a:ln>
            <a:noFill/>
          </a:ln>
        </p:spPr>
        <p:txBody>
          <a:bodyPr spcFirstLastPara="1" wrap="square" lIns="92475" tIns="46237" rIns="92475" bIns="46237" anchor="b" anchorCtr="0">
            <a:noAutofit/>
          </a:bodyPr>
          <a:lstStyle/>
          <a:p>
            <a:pPr algn="r"/>
            <a:fld id="{00000000-1234-1234-1234-123412341234}" type="slidenum">
              <a:rPr lang="en-US"/>
              <a:pPr algn="r"/>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2:notes"/>
          <p:cNvSpPr>
            <a:spLocks noGrp="1" noRot="1" noChangeAspect="1"/>
          </p:cNvSpPr>
          <p:nvPr>
            <p:ph type="sldImg" idx="2"/>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p12:notes"/>
          <p:cNvSpPr txBox="1">
            <a:spLocks noGrp="1"/>
          </p:cNvSpPr>
          <p:nvPr>
            <p:ph type="body" idx="1"/>
          </p:nvPr>
        </p:nvSpPr>
        <p:spPr>
          <a:xfrm>
            <a:off x="695008" y="4444861"/>
            <a:ext cx="5560060" cy="3636705"/>
          </a:xfrm>
          <a:prstGeom prst="rect">
            <a:avLst/>
          </a:prstGeom>
          <a:noFill/>
          <a:ln>
            <a:noFill/>
          </a:ln>
        </p:spPr>
        <p:txBody>
          <a:bodyPr spcFirstLastPara="1" wrap="square" lIns="92475" tIns="46237" rIns="92475" bIns="46237" anchor="t" anchorCtr="0">
            <a:noAutofit/>
          </a:bodyPr>
          <a:lstStyle/>
          <a:p>
            <a:pPr marL="0" indent="0"/>
            <a:r>
              <a:rPr lang="en-US" dirty="0" smtClean="0"/>
              <a:t>Ed and Christine</a:t>
            </a:r>
          </a:p>
          <a:p>
            <a:pPr marL="0" indent="0"/>
            <a:endParaRPr lang="en-US" dirty="0" smtClean="0"/>
          </a:p>
          <a:p>
            <a:pPr marL="0" indent="0"/>
            <a:r>
              <a:rPr lang="en-US" dirty="0" smtClean="0"/>
              <a:t>We </a:t>
            </a:r>
            <a:r>
              <a:rPr lang="en-US" dirty="0"/>
              <a:t>performed a similar analysis for schools serving students in grades 7-8, and we found that </a:t>
            </a:r>
            <a:r>
              <a:rPr lang="en-US" dirty="0" smtClean="0"/>
              <a:t>Albert Einstein</a:t>
            </a:r>
            <a:r>
              <a:rPr lang="en-US" baseline="0" dirty="0" smtClean="0"/>
              <a:t> was recognized as</a:t>
            </a:r>
            <a:r>
              <a:rPr lang="en-US" dirty="0" smtClean="0"/>
              <a:t> a top school for Distance From Met growth in</a:t>
            </a:r>
            <a:r>
              <a:rPr lang="en-US" baseline="0" dirty="0" smtClean="0"/>
              <a:t> </a:t>
            </a:r>
            <a:r>
              <a:rPr lang="en-US" dirty="0" smtClean="0"/>
              <a:t>ELA and Math for all students overall and for each of the identified student programs.  </a:t>
            </a:r>
          </a:p>
          <a:p>
            <a:pPr marL="0" indent="0"/>
            <a:endParaRPr lang="en-US" dirty="0" smtClean="0"/>
          </a:p>
          <a:p>
            <a:pPr marL="0" indent="0"/>
            <a:r>
              <a:rPr lang="en-US" dirty="0" smtClean="0"/>
              <a:t>Fern Bacon was also recognized as a top</a:t>
            </a:r>
            <a:r>
              <a:rPr lang="en-US" baseline="0" dirty="0" smtClean="0"/>
              <a:t> growth school in Math for all students and for each identified student program.</a:t>
            </a:r>
            <a:endParaRPr lang="en-US" dirty="0" smtClean="0"/>
          </a:p>
          <a:p>
            <a:pPr marL="0" indent="0"/>
            <a:endParaRPr lang="en-US" dirty="0" smtClean="0"/>
          </a:p>
          <a:p>
            <a:pPr marL="0" indent="0"/>
            <a:r>
              <a:rPr lang="en-US" dirty="0" smtClean="0"/>
              <a:t>In addition</a:t>
            </a:r>
            <a:r>
              <a:rPr lang="en-US" baseline="0" dirty="0" smtClean="0"/>
              <a:t> to these schools, our analysis resulted in the identification of Alice Birney, Genevieve </a:t>
            </a:r>
            <a:r>
              <a:rPr lang="en-US" baseline="0" dirty="0" err="1" smtClean="0"/>
              <a:t>Didion</a:t>
            </a:r>
            <a:r>
              <a:rPr lang="en-US" baseline="0" dirty="0" smtClean="0"/>
              <a:t>, and John Still as top growth schools in ELA and the identification of </a:t>
            </a:r>
            <a:r>
              <a:rPr lang="en-US" dirty="0" smtClean="0"/>
              <a:t>Alice Birney, Martin L. King, and John Still as top schools</a:t>
            </a:r>
            <a:r>
              <a:rPr lang="en-US" baseline="0" dirty="0" smtClean="0"/>
              <a:t> in Math based on growth in Distance From Met. </a:t>
            </a:r>
          </a:p>
          <a:p>
            <a:pPr marL="0" indent="0"/>
            <a:endParaRPr dirty="0"/>
          </a:p>
        </p:txBody>
      </p:sp>
      <p:sp>
        <p:nvSpPr>
          <p:cNvPr id="229" name="Google Shape;229;p12:notes"/>
          <p:cNvSpPr txBox="1">
            <a:spLocks noGrp="1"/>
          </p:cNvSpPr>
          <p:nvPr>
            <p:ph type="sldNum" idx="12"/>
          </p:nvPr>
        </p:nvSpPr>
        <p:spPr>
          <a:xfrm>
            <a:off x="3936767" y="8772669"/>
            <a:ext cx="3011699" cy="463406"/>
          </a:xfrm>
          <a:prstGeom prst="rect">
            <a:avLst/>
          </a:prstGeom>
          <a:noFill/>
          <a:ln>
            <a:noFill/>
          </a:ln>
        </p:spPr>
        <p:txBody>
          <a:bodyPr spcFirstLastPara="1" wrap="square" lIns="92475" tIns="46237" rIns="92475" bIns="46237" anchor="b" anchorCtr="0">
            <a:noAutofit/>
          </a:bodyPr>
          <a:lstStyle/>
          <a:p>
            <a:pPr algn="r"/>
            <a:fld id="{00000000-1234-1234-1234-123412341234}" type="slidenum">
              <a:rPr lang="en-US"/>
              <a:pPr algn="r"/>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Aprille and the PTAI walk</a:t>
            </a:r>
            <a:r>
              <a:rPr lang="en-US" baseline="0" dirty="0" smtClean="0"/>
              <a:t> through slide with animations</a:t>
            </a:r>
            <a:endParaRPr lang="en-US" dirty="0"/>
          </a:p>
        </p:txBody>
      </p:sp>
      <p:sp>
        <p:nvSpPr>
          <p:cNvPr id="4" name="Slide Number Placeholder 3"/>
          <p:cNvSpPr>
            <a:spLocks noGrp="1"/>
          </p:cNvSpPr>
          <p:nvPr>
            <p:ph type="sldNum" idx="10"/>
          </p:nvPr>
        </p:nvSpPr>
        <p:spPr/>
        <p:txBody>
          <a:bodyPr/>
          <a:lstStyle/>
          <a:p>
            <a:pPr algn="r"/>
            <a:fld id="{00000000-1234-1234-1234-123412341234}" type="slidenum">
              <a:rPr lang="en-US" sz="1200">
                <a:solidFill>
                  <a:schemeClr val="dk1"/>
                </a:solidFill>
                <a:latin typeface="Calibri"/>
                <a:ea typeface="Calibri"/>
                <a:cs typeface="Calibri"/>
                <a:sym typeface="Calibri"/>
              </a:rPr>
              <a:pPr algn="r"/>
              <a:t>13</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77164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00000000-1234-1234-1234-123412341234}" type="slidenum">
              <a:rPr lang="en-US" sz="1200">
                <a:solidFill>
                  <a:schemeClr val="dk1"/>
                </a:solidFill>
                <a:latin typeface="Calibri"/>
                <a:ea typeface="Calibri"/>
                <a:cs typeface="Calibri"/>
                <a:sym typeface="Calibri"/>
              </a:rPr>
              <a:pPr algn="r"/>
              <a:t>14</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780396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Aprille and the PTAI walk</a:t>
            </a:r>
            <a:r>
              <a:rPr lang="en-US" baseline="0" dirty="0" smtClean="0"/>
              <a:t> through slide with animations</a:t>
            </a:r>
            <a:endParaRPr lang="en-US" dirty="0"/>
          </a:p>
        </p:txBody>
      </p:sp>
      <p:sp>
        <p:nvSpPr>
          <p:cNvPr id="4" name="Slide Number Placeholder 3"/>
          <p:cNvSpPr>
            <a:spLocks noGrp="1"/>
          </p:cNvSpPr>
          <p:nvPr>
            <p:ph type="sldNum" idx="10"/>
          </p:nvPr>
        </p:nvSpPr>
        <p:spPr/>
        <p:txBody>
          <a:bodyPr/>
          <a:lstStyle/>
          <a:p>
            <a:pPr algn="r"/>
            <a:fld id="{00000000-1234-1234-1234-123412341234}" type="slidenum">
              <a:rPr lang="en-US" sz="1200">
                <a:solidFill>
                  <a:schemeClr val="dk1"/>
                </a:solidFill>
                <a:latin typeface="Calibri"/>
                <a:ea typeface="Calibri"/>
                <a:cs typeface="Calibri"/>
                <a:sym typeface="Calibri"/>
              </a:rPr>
              <a:pPr algn="r"/>
              <a:t>15</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833664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3:notes"/>
          <p:cNvSpPr txBox="1">
            <a:spLocks noGrp="1"/>
          </p:cNvSpPr>
          <p:nvPr>
            <p:ph type="body" idx="1"/>
          </p:nvPr>
        </p:nvSpPr>
        <p:spPr>
          <a:xfrm>
            <a:off x="695008" y="4444861"/>
            <a:ext cx="5560060" cy="3636705"/>
          </a:xfrm>
          <a:prstGeom prst="rect">
            <a:avLst/>
          </a:prstGeom>
        </p:spPr>
        <p:txBody>
          <a:bodyPr spcFirstLastPara="1" wrap="square" lIns="92475" tIns="46237" rIns="92475" bIns="46237" anchor="t" anchorCtr="0">
            <a:noAutofit/>
          </a:bodyPr>
          <a:lstStyle/>
          <a:p>
            <a:pPr marL="0" indent="0"/>
            <a:r>
              <a:rPr lang="en-US" dirty="0" smtClean="0"/>
              <a:t>Reframe</a:t>
            </a:r>
            <a:r>
              <a:rPr lang="en-US" baseline="0" dirty="0" smtClean="0"/>
              <a:t> with Christine language on assessments and</a:t>
            </a:r>
            <a:endParaRPr dirty="0"/>
          </a:p>
        </p:txBody>
      </p:sp>
      <p:sp>
        <p:nvSpPr>
          <p:cNvPr id="235" name="Google Shape;235;p13:notes"/>
          <p:cNvSpPr>
            <a:spLocks noGrp="1" noRot="1" noChangeAspect="1"/>
          </p:cNvSpPr>
          <p:nvPr>
            <p:ph type="sldImg" idx="2"/>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15:notes"/>
          <p:cNvSpPr txBox="1">
            <a:spLocks noGrp="1"/>
          </p:cNvSpPr>
          <p:nvPr>
            <p:ph type="body" idx="1"/>
          </p:nvPr>
        </p:nvSpPr>
        <p:spPr>
          <a:xfrm>
            <a:off x="695008" y="4444861"/>
            <a:ext cx="5560060" cy="3636705"/>
          </a:xfrm>
          <a:prstGeom prst="rect">
            <a:avLst/>
          </a:prstGeom>
        </p:spPr>
        <p:txBody>
          <a:bodyPr spcFirstLastPara="1" wrap="square" lIns="92475" tIns="46237" rIns="92475" bIns="46237" anchor="t" anchorCtr="0">
            <a:noAutofit/>
          </a:bodyPr>
          <a:lstStyle/>
          <a:p>
            <a:pPr marL="0" indent="0"/>
            <a:endParaRPr/>
          </a:p>
        </p:txBody>
      </p:sp>
      <p:sp>
        <p:nvSpPr>
          <p:cNvPr id="248" name="Google Shape;248;p15:notes"/>
          <p:cNvSpPr>
            <a:spLocks noGrp="1" noRot="1" noChangeAspect="1"/>
          </p:cNvSpPr>
          <p:nvPr>
            <p:ph type="sldImg" idx="2"/>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2882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algn="r"/>
            <a:fld id="{00000000-1234-1234-1234-123412341234}" type="slidenum">
              <a:rPr lang="en-US" sz="1200">
                <a:solidFill>
                  <a:schemeClr val="dk1"/>
                </a:solidFill>
                <a:latin typeface="Calibri"/>
                <a:ea typeface="Calibri"/>
                <a:cs typeface="Calibri"/>
                <a:sym typeface="Calibri"/>
              </a:rPr>
              <a:pPr algn="r"/>
              <a:t>18</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182935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4:notes"/>
          <p:cNvSpPr>
            <a:spLocks noGrp="1" noRot="1" noChangeAspect="1"/>
          </p:cNvSpPr>
          <p:nvPr>
            <p:ph type="sldImg" idx="2"/>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4:notes"/>
          <p:cNvSpPr txBox="1">
            <a:spLocks noGrp="1"/>
          </p:cNvSpPr>
          <p:nvPr>
            <p:ph type="body" idx="1"/>
          </p:nvPr>
        </p:nvSpPr>
        <p:spPr>
          <a:xfrm>
            <a:off x="695008" y="4444861"/>
            <a:ext cx="5560060" cy="3636705"/>
          </a:xfrm>
          <a:prstGeom prst="rect">
            <a:avLst/>
          </a:prstGeom>
          <a:noFill/>
          <a:ln>
            <a:noFill/>
          </a:ln>
        </p:spPr>
        <p:txBody>
          <a:bodyPr spcFirstLastPara="1" wrap="square" lIns="92475" tIns="46237" rIns="92475" bIns="46237" anchor="t" anchorCtr="0">
            <a:noAutofit/>
          </a:bodyPr>
          <a:lstStyle/>
          <a:p>
            <a:pPr marL="0" indent="0"/>
            <a:r>
              <a:rPr lang="en-US" dirty="0" smtClean="0"/>
              <a:t>Ed</a:t>
            </a:r>
          </a:p>
          <a:p>
            <a:pPr marL="0" indent="0"/>
            <a:endParaRPr lang="en-US" dirty="0" smtClean="0"/>
          </a:p>
          <a:p>
            <a:pPr marL="0" indent="0"/>
            <a:r>
              <a:rPr lang="en-US" dirty="0" smtClean="0"/>
              <a:t>As </a:t>
            </a:r>
            <a:r>
              <a:rPr lang="en-US" dirty="0"/>
              <a:t>another way of helping to “see our system”, we reviewed our district’s performance as compared to other districts with whom we have collaborate, neighboring districts, and the performance of all schools in Sacramento County and the State. </a:t>
            </a:r>
            <a:endParaRPr dirty="0"/>
          </a:p>
          <a:p>
            <a:pPr marL="0" indent="0"/>
            <a:endParaRPr dirty="0"/>
          </a:p>
          <a:p>
            <a:pPr marL="0" indent="0"/>
            <a:r>
              <a:rPr lang="en-US" dirty="0"/>
              <a:t>A quick glance at the ELA and Math results for selected large urban and surrounding unified school districts reveals that SCUSD falls into the bottom third of the comparison districts in both SBAC subject tests.  </a:t>
            </a:r>
            <a:endParaRPr dirty="0"/>
          </a:p>
          <a:p>
            <a:pPr marL="0" indent="0"/>
            <a:endParaRPr dirty="0"/>
          </a:p>
          <a:p>
            <a:pPr marL="0" indent="0"/>
            <a:r>
              <a:rPr lang="en-US" dirty="0"/>
              <a:t>While there is a lot of work to do, the District did experience a 3 percentage point increase in ELA – among the highest gains across the comparative entities - and a 1 percentage point gain in Math from 2017-18 to 2018-19.</a:t>
            </a:r>
            <a:endParaRPr dirty="0"/>
          </a:p>
          <a:p>
            <a:pPr marL="0" indent="0"/>
            <a:endParaRPr dirty="0"/>
          </a:p>
        </p:txBody>
      </p:sp>
      <p:sp>
        <p:nvSpPr>
          <p:cNvPr id="115" name="Google Shape;115;p4:notes"/>
          <p:cNvSpPr txBox="1">
            <a:spLocks noGrp="1"/>
          </p:cNvSpPr>
          <p:nvPr>
            <p:ph type="sldNum" idx="12"/>
          </p:nvPr>
        </p:nvSpPr>
        <p:spPr>
          <a:xfrm>
            <a:off x="3936767" y="8772669"/>
            <a:ext cx="3011699" cy="463406"/>
          </a:xfrm>
          <a:prstGeom prst="rect">
            <a:avLst/>
          </a:prstGeom>
          <a:noFill/>
          <a:ln>
            <a:noFill/>
          </a:ln>
        </p:spPr>
        <p:txBody>
          <a:bodyPr spcFirstLastPara="1" wrap="square" lIns="92475" tIns="46237" rIns="92475" bIns="46237" anchor="b" anchorCtr="0">
            <a:noAutofit/>
          </a:bodyPr>
          <a:lstStyle/>
          <a:p>
            <a:pPr algn="r"/>
            <a:fld id="{00000000-1234-1234-1234-123412341234}" type="slidenum">
              <a:rPr lang="en-US"/>
              <a:pPr algn="r"/>
              <a:t>19</a:t>
            </a:fld>
            <a:endParaRPr/>
          </a:p>
        </p:txBody>
      </p:sp>
    </p:spTree>
    <p:extLst>
      <p:ext uri="{BB962C8B-B14F-4D97-AF65-F5344CB8AC3E}">
        <p14:creationId xmlns:p14="http://schemas.microsoft.com/office/powerpoint/2010/main" val="1303074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95008" y="4444861"/>
            <a:ext cx="5560060" cy="3636705"/>
          </a:xfrm>
          <a:prstGeom prst="rect">
            <a:avLst/>
          </a:prstGeom>
          <a:noFill/>
          <a:ln>
            <a:noFill/>
          </a:ln>
        </p:spPr>
        <p:txBody>
          <a:bodyPr spcFirstLastPara="1" wrap="square" lIns="92475" tIns="46237" rIns="92475" bIns="46237" anchor="t" anchorCtr="0">
            <a:noAutofit/>
          </a:bodyPr>
          <a:lstStyle/>
          <a:p>
            <a:pPr marL="0" indent="0"/>
            <a:r>
              <a:rPr lang="en-US" dirty="0" smtClean="0"/>
              <a:t>Vincent</a:t>
            </a:r>
          </a:p>
          <a:p>
            <a:pPr marL="0" indent="0"/>
            <a:endParaRPr lang="en-US" dirty="0" smtClean="0"/>
          </a:p>
          <a:p>
            <a:pPr marL="0" indent="0"/>
            <a:r>
              <a:rPr lang="en-US" dirty="0" smtClean="0"/>
              <a:t>This </a:t>
            </a:r>
            <a:r>
              <a:rPr lang="en-US" dirty="0"/>
              <a:t>slide can stay for now but can probably go if things get tight</a:t>
            </a:r>
            <a:endParaRPr dirty="0"/>
          </a:p>
        </p:txBody>
      </p:sp>
      <p:sp>
        <p:nvSpPr>
          <p:cNvPr id="98" name="Google Shape;98;p2:notes"/>
          <p:cNvSpPr txBox="1">
            <a:spLocks noGrp="1"/>
          </p:cNvSpPr>
          <p:nvPr>
            <p:ph type="sldNum" idx="12"/>
          </p:nvPr>
        </p:nvSpPr>
        <p:spPr>
          <a:xfrm>
            <a:off x="3936767" y="8772669"/>
            <a:ext cx="3011699" cy="463406"/>
          </a:xfrm>
          <a:prstGeom prst="rect">
            <a:avLst/>
          </a:prstGeom>
          <a:noFill/>
          <a:ln>
            <a:noFill/>
          </a:ln>
        </p:spPr>
        <p:txBody>
          <a:bodyPr spcFirstLastPara="1" wrap="square" lIns="92475" tIns="46237" rIns="92475" bIns="46237" anchor="b" anchorCtr="0">
            <a:noAutofit/>
          </a:bodyPr>
          <a:lstStyle/>
          <a:p>
            <a:pPr algn="r"/>
            <a:fld id="{00000000-1234-1234-1234-123412341234}" type="slidenum">
              <a:rPr lang="en-US"/>
              <a:pPr algn="r"/>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5:notes"/>
          <p:cNvSpPr>
            <a:spLocks noGrp="1" noRot="1" noChangeAspect="1"/>
          </p:cNvSpPr>
          <p:nvPr>
            <p:ph type="sldImg" idx="2"/>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5:notes"/>
          <p:cNvSpPr txBox="1">
            <a:spLocks noGrp="1"/>
          </p:cNvSpPr>
          <p:nvPr>
            <p:ph type="body" idx="1"/>
          </p:nvPr>
        </p:nvSpPr>
        <p:spPr>
          <a:xfrm>
            <a:off x="695008" y="4444861"/>
            <a:ext cx="5560060" cy="3636705"/>
          </a:xfrm>
          <a:prstGeom prst="rect">
            <a:avLst/>
          </a:prstGeom>
          <a:noFill/>
          <a:ln>
            <a:noFill/>
          </a:ln>
        </p:spPr>
        <p:txBody>
          <a:bodyPr spcFirstLastPara="1" wrap="square" lIns="92475" tIns="46237" rIns="92475" bIns="46237" anchor="t" anchorCtr="0">
            <a:noAutofit/>
          </a:bodyPr>
          <a:lstStyle/>
          <a:p>
            <a:pPr marL="0" indent="0"/>
            <a:r>
              <a:rPr lang="en-US" dirty="0" smtClean="0"/>
              <a:t>Ed</a:t>
            </a:r>
          </a:p>
          <a:p>
            <a:pPr marL="0" indent="0"/>
            <a:endParaRPr lang="en-US" dirty="0" smtClean="0"/>
          </a:p>
          <a:p>
            <a:pPr marL="0" indent="0"/>
            <a:r>
              <a:rPr lang="en-US" dirty="0" smtClean="0"/>
              <a:t>A </a:t>
            </a:r>
            <a:r>
              <a:rPr lang="en-US" dirty="0"/>
              <a:t>review of our District’s SBAC performance by grade level reveals that, based on the percentage of students who exceeded or met standards, the greatest grade level programmatic improvement was experienced at grade levels thee, five, six, and seven … as a greater percentage of students in these grade levels performed at the highest achievement levels in 2018-19 than in 2017-18 school year.</a:t>
            </a:r>
            <a:endParaRPr dirty="0"/>
          </a:p>
          <a:p>
            <a:pPr marL="0" indent="0"/>
            <a:endParaRPr dirty="0"/>
          </a:p>
          <a:p>
            <a:pPr marL="0" indent="0"/>
            <a:r>
              <a:rPr lang="en-US" dirty="0"/>
              <a:t>Programmatic results were mixed at grade levels 4 and 11 – which both saw an increase of students performing at the highest achievement levels in ELA but not Math.</a:t>
            </a:r>
            <a:endParaRPr dirty="0"/>
          </a:p>
          <a:p>
            <a:pPr marL="0" indent="0"/>
            <a:endParaRPr dirty="0"/>
          </a:p>
          <a:p>
            <a:pPr marL="0" indent="0"/>
            <a:r>
              <a:rPr lang="en-US" dirty="0"/>
              <a:t>The year over year results for grade 8 indicate additional focus is needed at this grade level as the percent of students exceeding or meeting standards in ELA remained stagnant and actually declined in Math.  </a:t>
            </a:r>
            <a:r>
              <a:rPr lang="en-US" b="1" dirty="0"/>
              <a:t>(Need additional note here from C&amp;I regarding next steps).</a:t>
            </a:r>
            <a:endParaRPr dirty="0"/>
          </a:p>
        </p:txBody>
      </p:sp>
      <p:sp>
        <p:nvSpPr>
          <p:cNvPr id="127" name="Google Shape;127;p5:notes"/>
          <p:cNvSpPr txBox="1">
            <a:spLocks noGrp="1"/>
          </p:cNvSpPr>
          <p:nvPr>
            <p:ph type="sldNum" idx="12"/>
          </p:nvPr>
        </p:nvSpPr>
        <p:spPr>
          <a:xfrm>
            <a:off x="3936767" y="8772669"/>
            <a:ext cx="3011699" cy="463406"/>
          </a:xfrm>
          <a:prstGeom prst="rect">
            <a:avLst/>
          </a:prstGeom>
          <a:noFill/>
          <a:ln>
            <a:noFill/>
          </a:ln>
        </p:spPr>
        <p:txBody>
          <a:bodyPr spcFirstLastPara="1" wrap="square" lIns="92475" tIns="46237" rIns="92475" bIns="46237" anchor="b" anchorCtr="0">
            <a:noAutofit/>
          </a:bodyPr>
          <a:lstStyle/>
          <a:p>
            <a:pPr algn="r"/>
            <a:fld id="{00000000-1234-1234-1234-123412341234}" type="slidenum">
              <a:rPr lang="en-US"/>
              <a:pPr algn="r"/>
              <a:t>20</a:t>
            </a:fld>
            <a:endParaRPr/>
          </a:p>
        </p:txBody>
      </p:sp>
    </p:spTree>
    <p:extLst>
      <p:ext uri="{BB962C8B-B14F-4D97-AF65-F5344CB8AC3E}">
        <p14:creationId xmlns:p14="http://schemas.microsoft.com/office/powerpoint/2010/main" val="23953365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6:notes"/>
          <p:cNvSpPr>
            <a:spLocks noGrp="1" noRot="1" noChangeAspect="1"/>
          </p:cNvSpPr>
          <p:nvPr>
            <p:ph type="sldImg" idx="2"/>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6:notes"/>
          <p:cNvSpPr txBox="1">
            <a:spLocks noGrp="1"/>
          </p:cNvSpPr>
          <p:nvPr>
            <p:ph type="body" idx="1"/>
          </p:nvPr>
        </p:nvSpPr>
        <p:spPr>
          <a:xfrm>
            <a:off x="695008" y="4444861"/>
            <a:ext cx="5560060" cy="3636705"/>
          </a:xfrm>
          <a:prstGeom prst="rect">
            <a:avLst/>
          </a:prstGeom>
          <a:noFill/>
          <a:ln>
            <a:noFill/>
          </a:ln>
        </p:spPr>
        <p:txBody>
          <a:bodyPr spcFirstLastPara="1" wrap="square" lIns="92475" tIns="46237" rIns="92475" bIns="46237" anchor="t" anchorCtr="0">
            <a:noAutofit/>
          </a:bodyPr>
          <a:lstStyle/>
          <a:p>
            <a:pPr marL="0" indent="0"/>
            <a:r>
              <a:rPr lang="en-US" dirty="0" smtClean="0"/>
              <a:t>Ed</a:t>
            </a:r>
          </a:p>
          <a:p>
            <a:pPr marL="0" indent="0"/>
            <a:endParaRPr lang="en-US" dirty="0" smtClean="0"/>
          </a:p>
          <a:p>
            <a:pPr marL="0" indent="0"/>
            <a:r>
              <a:rPr lang="en-US" dirty="0" smtClean="0"/>
              <a:t>This </a:t>
            </a:r>
            <a:r>
              <a:rPr lang="en-US" dirty="0"/>
              <a:t>slide, which is organized by variation in the percentage of each ethnic student group’s students who exceeded or met standards, at first glance, speaks to the gap mentioned earlier in the presentation.  There are significant disparities in the percentage of students performing at the top achievement levels when considering ethnicity and race. </a:t>
            </a:r>
            <a:endParaRPr dirty="0"/>
          </a:p>
          <a:p>
            <a:pPr marL="0" indent="0"/>
            <a:endParaRPr dirty="0"/>
          </a:p>
          <a:p>
            <a:pPr marL="0" indent="0"/>
            <a:r>
              <a:rPr lang="en-US" dirty="0"/>
              <a:t>For example, the White to Black or African American achievement gap in ELA and Math is 42 and 41 percentage points, respectively, for the 2018-19 school year.  A review of the results from the 2017-18 school year reveal that the gap widened from the 41 and 40 percentage points gaps in the same respective subjects during the 2017-18 schools year.</a:t>
            </a:r>
            <a:endParaRPr dirty="0"/>
          </a:p>
          <a:p>
            <a:pPr marL="0" indent="0"/>
            <a:endParaRPr dirty="0"/>
          </a:p>
          <a:p>
            <a:pPr marL="0" indent="0"/>
            <a:r>
              <a:rPr lang="en-US" dirty="0"/>
              <a:t>In reviewing the ELA results at the top of the slide, we see that the percentage of White, Filipino, Two or More Race identified, Asian, Hispanic, Native Hawaiian, and Black students who exceeded or met standards increased from 2017-18 to 2018-19. </a:t>
            </a:r>
            <a:endParaRPr dirty="0"/>
          </a:p>
          <a:p>
            <a:pPr marL="0" indent="0"/>
            <a:endParaRPr dirty="0"/>
          </a:p>
          <a:p>
            <a:pPr marL="0" indent="0"/>
            <a:r>
              <a:rPr lang="en-US" dirty="0"/>
              <a:t>In reviewing the Math results at the bottom of the slide, we see that even fewer student groups – namely White, Filipino, and Hispanic students – experienced an increase in the number of student performing at the top achievement levels.</a:t>
            </a:r>
            <a:endParaRPr dirty="0"/>
          </a:p>
          <a:p>
            <a:pPr marL="0" indent="0"/>
            <a:endParaRPr dirty="0"/>
          </a:p>
        </p:txBody>
      </p:sp>
      <p:sp>
        <p:nvSpPr>
          <p:cNvPr id="147" name="Google Shape;147;p6:notes"/>
          <p:cNvSpPr txBox="1">
            <a:spLocks noGrp="1"/>
          </p:cNvSpPr>
          <p:nvPr>
            <p:ph type="sldNum" idx="12"/>
          </p:nvPr>
        </p:nvSpPr>
        <p:spPr>
          <a:xfrm>
            <a:off x="3936767" y="8772669"/>
            <a:ext cx="3011699" cy="463406"/>
          </a:xfrm>
          <a:prstGeom prst="rect">
            <a:avLst/>
          </a:prstGeom>
          <a:noFill/>
          <a:ln>
            <a:noFill/>
          </a:ln>
        </p:spPr>
        <p:txBody>
          <a:bodyPr spcFirstLastPara="1" wrap="square" lIns="92475" tIns="46237" rIns="92475" bIns="46237" anchor="b" anchorCtr="0">
            <a:noAutofit/>
          </a:bodyPr>
          <a:lstStyle/>
          <a:p>
            <a:pPr algn="r"/>
            <a:fld id="{00000000-1234-1234-1234-123412341234}" type="slidenum">
              <a:rPr lang="en-US"/>
              <a:pPr algn="r"/>
              <a:t>21</a:t>
            </a:fld>
            <a:endParaRPr/>
          </a:p>
        </p:txBody>
      </p:sp>
    </p:spTree>
    <p:extLst>
      <p:ext uri="{BB962C8B-B14F-4D97-AF65-F5344CB8AC3E}">
        <p14:creationId xmlns:p14="http://schemas.microsoft.com/office/powerpoint/2010/main" val="32964598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7:notes"/>
          <p:cNvSpPr>
            <a:spLocks noGrp="1" noRot="1" noChangeAspect="1"/>
          </p:cNvSpPr>
          <p:nvPr>
            <p:ph type="sldImg" idx="2"/>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7:notes"/>
          <p:cNvSpPr txBox="1">
            <a:spLocks noGrp="1"/>
          </p:cNvSpPr>
          <p:nvPr>
            <p:ph type="body" idx="1"/>
          </p:nvPr>
        </p:nvSpPr>
        <p:spPr>
          <a:xfrm>
            <a:off x="695008" y="4444861"/>
            <a:ext cx="5560060" cy="3636705"/>
          </a:xfrm>
          <a:prstGeom prst="rect">
            <a:avLst/>
          </a:prstGeom>
          <a:noFill/>
          <a:ln>
            <a:noFill/>
          </a:ln>
        </p:spPr>
        <p:txBody>
          <a:bodyPr spcFirstLastPara="1" wrap="square" lIns="92475" tIns="46237" rIns="92475" bIns="46237" anchor="t" anchorCtr="0">
            <a:noAutofit/>
          </a:bodyPr>
          <a:lstStyle/>
          <a:p>
            <a:pPr marL="0" indent="0"/>
            <a:r>
              <a:rPr lang="en-US" dirty="0" smtClean="0"/>
              <a:t>Ed</a:t>
            </a:r>
          </a:p>
          <a:p>
            <a:pPr marL="0" indent="0"/>
            <a:endParaRPr lang="en-US" dirty="0" smtClean="0"/>
          </a:p>
          <a:p>
            <a:pPr marL="0" indent="0"/>
            <a:r>
              <a:rPr lang="en-US" dirty="0" smtClean="0"/>
              <a:t>A </a:t>
            </a:r>
            <a:r>
              <a:rPr lang="en-US" dirty="0"/>
              <a:t>similar analysis was performed for student groups within the federal Asian ethnic group classification.</a:t>
            </a:r>
            <a:endParaRPr dirty="0"/>
          </a:p>
          <a:p>
            <a:pPr marL="0" indent="0"/>
            <a:endParaRPr dirty="0"/>
          </a:p>
          <a:p>
            <a:pPr marL="0" indent="0"/>
            <a:r>
              <a:rPr lang="en-US" dirty="0"/>
              <a:t>An increase in the percentage of students who exceeded or met standards in ELA and Math was experience by those students who identify as:</a:t>
            </a:r>
            <a:endParaRPr dirty="0"/>
          </a:p>
          <a:p>
            <a:pPr marL="0" indent="0"/>
            <a:r>
              <a:rPr lang="en-US" dirty="0"/>
              <a:t>Korean</a:t>
            </a:r>
            <a:endParaRPr dirty="0"/>
          </a:p>
          <a:p>
            <a:pPr marL="0" indent="0"/>
            <a:r>
              <a:rPr lang="en-US" dirty="0"/>
              <a:t>Vietnamese</a:t>
            </a:r>
            <a:endParaRPr dirty="0"/>
          </a:p>
          <a:p>
            <a:pPr marL="0" indent="0"/>
            <a:r>
              <a:rPr lang="en-US" dirty="0"/>
              <a:t>Cambodian, and </a:t>
            </a:r>
            <a:endParaRPr dirty="0"/>
          </a:p>
          <a:p>
            <a:pPr marL="0" indent="0"/>
            <a:r>
              <a:rPr lang="en-US" dirty="0"/>
              <a:t>Hmong</a:t>
            </a:r>
            <a:endParaRPr dirty="0"/>
          </a:p>
          <a:p>
            <a:pPr marL="0" indent="0"/>
            <a:endParaRPr dirty="0"/>
          </a:p>
          <a:p>
            <a:pPr marL="0" indent="0"/>
            <a:r>
              <a:rPr lang="en-US" dirty="0"/>
              <a:t>Results were mixed for other groups within the federal Asian classification.</a:t>
            </a:r>
            <a:endParaRPr dirty="0"/>
          </a:p>
          <a:p>
            <a:pPr marL="0" indent="0"/>
            <a:endParaRPr dirty="0"/>
          </a:p>
        </p:txBody>
      </p:sp>
      <p:sp>
        <p:nvSpPr>
          <p:cNvPr id="166" name="Google Shape;166;p7:notes"/>
          <p:cNvSpPr txBox="1">
            <a:spLocks noGrp="1"/>
          </p:cNvSpPr>
          <p:nvPr>
            <p:ph type="sldNum" idx="12"/>
          </p:nvPr>
        </p:nvSpPr>
        <p:spPr>
          <a:xfrm>
            <a:off x="3936767" y="8772669"/>
            <a:ext cx="3011699" cy="463406"/>
          </a:xfrm>
          <a:prstGeom prst="rect">
            <a:avLst/>
          </a:prstGeom>
          <a:noFill/>
          <a:ln>
            <a:noFill/>
          </a:ln>
        </p:spPr>
        <p:txBody>
          <a:bodyPr spcFirstLastPara="1" wrap="square" lIns="92475" tIns="46237" rIns="92475" bIns="46237" anchor="b" anchorCtr="0">
            <a:noAutofit/>
          </a:bodyPr>
          <a:lstStyle/>
          <a:p>
            <a:pPr algn="r"/>
            <a:fld id="{00000000-1234-1234-1234-123412341234}" type="slidenum">
              <a:rPr lang="en-US"/>
              <a:pPr algn="r"/>
              <a:t>22</a:t>
            </a:fld>
            <a:endParaRPr/>
          </a:p>
        </p:txBody>
      </p:sp>
    </p:spTree>
    <p:extLst>
      <p:ext uri="{BB962C8B-B14F-4D97-AF65-F5344CB8AC3E}">
        <p14:creationId xmlns:p14="http://schemas.microsoft.com/office/powerpoint/2010/main" val="5713988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8:notes"/>
          <p:cNvSpPr>
            <a:spLocks noGrp="1" noRot="1" noChangeAspect="1"/>
          </p:cNvSpPr>
          <p:nvPr>
            <p:ph type="sldImg" idx="2"/>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p8:notes"/>
          <p:cNvSpPr txBox="1">
            <a:spLocks noGrp="1"/>
          </p:cNvSpPr>
          <p:nvPr>
            <p:ph type="body" idx="1"/>
          </p:nvPr>
        </p:nvSpPr>
        <p:spPr>
          <a:xfrm>
            <a:off x="695008" y="4444861"/>
            <a:ext cx="5560060" cy="3636705"/>
          </a:xfrm>
          <a:prstGeom prst="rect">
            <a:avLst/>
          </a:prstGeom>
          <a:noFill/>
          <a:ln>
            <a:noFill/>
          </a:ln>
        </p:spPr>
        <p:txBody>
          <a:bodyPr spcFirstLastPara="1" wrap="square" lIns="92475" tIns="46237" rIns="92475" bIns="46237" anchor="t" anchorCtr="0">
            <a:noAutofit/>
          </a:bodyPr>
          <a:lstStyle/>
          <a:p>
            <a:pPr marL="0" indent="0"/>
            <a:r>
              <a:rPr lang="en-US" dirty="0" smtClean="0"/>
              <a:t>Ed</a:t>
            </a:r>
          </a:p>
          <a:p>
            <a:pPr marL="0" indent="0"/>
            <a:endParaRPr lang="en-US" dirty="0" smtClean="0"/>
          </a:p>
          <a:p>
            <a:pPr marL="0" indent="0"/>
            <a:r>
              <a:rPr lang="en-US" dirty="0" smtClean="0"/>
              <a:t>A </a:t>
            </a:r>
            <a:r>
              <a:rPr lang="en-US" dirty="0"/>
              <a:t>review of SBAC results by student program reveals increases in performance for Foster Youth and English Learner students in both ELA and math.</a:t>
            </a:r>
            <a:endParaRPr dirty="0"/>
          </a:p>
          <a:p>
            <a:pPr marL="0" indent="0"/>
            <a:endParaRPr dirty="0"/>
          </a:p>
          <a:p>
            <a:pPr marL="0" indent="0"/>
            <a:r>
              <a:rPr lang="en-US" dirty="0"/>
              <a:t>Additionally, there was an increase in the percentage of socioeconomically disadvantaged students who exceeded or met standards in ELA.</a:t>
            </a:r>
            <a:endParaRPr dirty="0"/>
          </a:p>
        </p:txBody>
      </p:sp>
      <p:sp>
        <p:nvSpPr>
          <p:cNvPr id="190" name="Google Shape;190;p8:notes"/>
          <p:cNvSpPr txBox="1">
            <a:spLocks noGrp="1"/>
          </p:cNvSpPr>
          <p:nvPr>
            <p:ph type="sldNum" idx="12"/>
          </p:nvPr>
        </p:nvSpPr>
        <p:spPr>
          <a:xfrm>
            <a:off x="3936767" y="8772669"/>
            <a:ext cx="3011699" cy="463406"/>
          </a:xfrm>
          <a:prstGeom prst="rect">
            <a:avLst/>
          </a:prstGeom>
          <a:noFill/>
          <a:ln>
            <a:noFill/>
          </a:ln>
        </p:spPr>
        <p:txBody>
          <a:bodyPr spcFirstLastPara="1" wrap="square" lIns="92475" tIns="46237" rIns="92475" bIns="46237" anchor="b" anchorCtr="0">
            <a:noAutofit/>
          </a:bodyPr>
          <a:lstStyle/>
          <a:p>
            <a:pPr algn="r"/>
            <a:fld id="{00000000-1234-1234-1234-123412341234}" type="slidenum">
              <a:rPr lang="en-US"/>
              <a:pPr algn="r"/>
              <a:t>23</a:t>
            </a:fld>
            <a:endParaRPr/>
          </a:p>
        </p:txBody>
      </p:sp>
    </p:spTree>
    <p:extLst>
      <p:ext uri="{BB962C8B-B14F-4D97-AF65-F5344CB8AC3E}">
        <p14:creationId xmlns:p14="http://schemas.microsoft.com/office/powerpoint/2010/main" val="1767612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3:notes"/>
          <p:cNvSpPr txBox="1">
            <a:spLocks noGrp="1"/>
          </p:cNvSpPr>
          <p:nvPr>
            <p:ph type="body" idx="1"/>
          </p:nvPr>
        </p:nvSpPr>
        <p:spPr>
          <a:xfrm>
            <a:off x="695008" y="4444861"/>
            <a:ext cx="5560060" cy="3636705"/>
          </a:xfrm>
          <a:prstGeom prst="rect">
            <a:avLst/>
          </a:prstGeom>
        </p:spPr>
        <p:txBody>
          <a:bodyPr spcFirstLastPara="1" wrap="square" lIns="92475" tIns="46237" rIns="92475" bIns="46237" anchor="t" anchorCtr="0">
            <a:noAutofit/>
          </a:bodyPr>
          <a:lstStyle/>
          <a:p>
            <a:pPr marL="0" indent="0"/>
            <a:r>
              <a:rPr lang="en-US" dirty="0" smtClean="0"/>
              <a:t>Vincent</a:t>
            </a:r>
            <a:endParaRPr dirty="0"/>
          </a:p>
        </p:txBody>
      </p:sp>
      <p:sp>
        <p:nvSpPr>
          <p:cNvPr id="106" name="Google Shape;106;p3:notes"/>
          <p:cNvSpPr>
            <a:spLocks noGrp="1" noRot="1" noChangeAspect="1"/>
          </p:cNvSpPr>
          <p:nvPr>
            <p:ph type="sldImg" idx="2"/>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4:notes"/>
          <p:cNvSpPr>
            <a:spLocks noGrp="1" noRot="1" noChangeAspect="1"/>
          </p:cNvSpPr>
          <p:nvPr>
            <p:ph type="sldImg" idx="2"/>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4:notes"/>
          <p:cNvSpPr txBox="1">
            <a:spLocks noGrp="1"/>
          </p:cNvSpPr>
          <p:nvPr>
            <p:ph type="body" idx="1"/>
          </p:nvPr>
        </p:nvSpPr>
        <p:spPr>
          <a:xfrm>
            <a:off x="695008" y="4444861"/>
            <a:ext cx="5560060" cy="3636705"/>
          </a:xfrm>
          <a:prstGeom prst="rect">
            <a:avLst/>
          </a:prstGeom>
          <a:noFill/>
          <a:ln>
            <a:noFill/>
          </a:ln>
        </p:spPr>
        <p:txBody>
          <a:bodyPr spcFirstLastPara="1" wrap="square" lIns="92475" tIns="46237" rIns="92475" bIns="46237" anchor="t" anchorCtr="0">
            <a:noAutofit/>
          </a:bodyPr>
          <a:lstStyle/>
          <a:p>
            <a:pPr marL="0" indent="0"/>
            <a:r>
              <a:rPr lang="en-US" dirty="0"/>
              <a:t>As another way of helping to “see our system”, we reviewed our district’s performance as compared to other districts with whom we have collaborate, neighboring districts, and the performance of all schools in Sacramento County and the State. </a:t>
            </a:r>
            <a:endParaRPr dirty="0"/>
          </a:p>
          <a:p>
            <a:pPr marL="0" indent="0"/>
            <a:endParaRPr dirty="0"/>
          </a:p>
          <a:p>
            <a:pPr marL="0" indent="0"/>
            <a:r>
              <a:rPr lang="en-US" dirty="0"/>
              <a:t>A quick glance at the ELA and Math results for selected large urban and surrounding unified school districts reveals that SCUSD falls into the bottom third of the comparison districts in both SBAC subject tests.  </a:t>
            </a:r>
            <a:endParaRPr dirty="0"/>
          </a:p>
          <a:p>
            <a:pPr marL="0" indent="0"/>
            <a:endParaRPr dirty="0"/>
          </a:p>
          <a:p>
            <a:pPr marL="0" indent="0"/>
            <a:r>
              <a:rPr lang="en-US" dirty="0"/>
              <a:t>While there is a lot of work to do, the District did experience a 3 percentage point increase in ELA – among the highest gains across the comparative entities - and a 1 percentage point gain in Math from 2017-18 to 2018-19.</a:t>
            </a:r>
            <a:endParaRPr dirty="0"/>
          </a:p>
          <a:p>
            <a:pPr marL="0" indent="0"/>
            <a:endParaRPr dirty="0"/>
          </a:p>
        </p:txBody>
      </p:sp>
      <p:sp>
        <p:nvSpPr>
          <p:cNvPr id="115" name="Google Shape;115;p4:notes"/>
          <p:cNvSpPr txBox="1">
            <a:spLocks noGrp="1"/>
          </p:cNvSpPr>
          <p:nvPr>
            <p:ph type="sldNum" idx="12"/>
          </p:nvPr>
        </p:nvSpPr>
        <p:spPr>
          <a:xfrm>
            <a:off x="3936767" y="8772669"/>
            <a:ext cx="3011699" cy="463406"/>
          </a:xfrm>
          <a:prstGeom prst="rect">
            <a:avLst/>
          </a:prstGeom>
          <a:noFill/>
          <a:ln>
            <a:noFill/>
          </a:ln>
        </p:spPr>
        <p:txBody>
          <a:bodyPr spcFirstLastPara="1" wrap="square" lIns="92475" tIns="46237" rIns="92475" bIns="46237" anchor="b" anchorCtr="0">
            <a:noAutofit/>
          </a:bodyPr>
          <a:lstStyle/>
          <a:p>
            <a:pPr algn="r"/>
            <a:fld id="{00000000-1234-1234-1234-123412341234}" type="slidenum">
              <a:rPr lang="en-US"/>
              <a:pPr algn="r"/>
              <a:t>4</a:t>
            </a:fld>
            <a:endParaRPr/>
          </a:p>
        </p:txBody>
      </p:sp>
    </p:spTree>
    <p:extLst>
      <p:ext uri="{BB962C8B-B14F-4D97-AF65-F5344CB8AC3E}">
        <p14:creationId xmlns:p14="http://schemas.microsoft.com/office/powerpoint/2010/main" val="1362593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5:notes"/>
          <p:cNvSpPr>
            <a:spLocks noGrp="1" noRot="1" noChangeAspect="1"/>
          </p:cNvSpPr>
          <p:nvPr>
            <p:ph type="sldImg" idx="2"/>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5:notes"/>
          <p:cNvSpPr txBox="1">
            <a:spLocks noGrp="1"/>
          </p:cNvSpPr>
          <p:nvPr>
            <p:ph type="body" idx="1"/>
          </p:nvPr>
        </p:nvSpPr>
        <p:spPr>
          <a:xfrm>
            <a:off x="695008" y="4444861"/>
            <a:ext cx="5560060" cy="3636705"/>
          </a:xfrm>
          <a:prstGeom prst="rect">
            <a:avLst/>
          </a:prstGeom>
          <a:noFill/>
          <a:ln>
            <a:noFill/>
          </a:ln>
        </p:spPr>
        <p:txBody>
          <a:bodyPr spcFirstLastPara="1" wrap="square" lIns="92475" tIns="46237" rIns="92475" bIns="46237" anchor="t" anchorCtr="0">
            <a:noAutofit/>
          </a:bodyPr>
          <a:lstStyle/>
          <a:p>
            <a:pPr marL="0" indent="0"/>
            <a:r>
              <a:rPr lang="en-US"/>
              <a:t>A review of our District’s SBAC performance by grade level reveals that, based on the percentage of students who exceeded or met standards, the greatest grade level programmatic improvement was experienced at grade levels thee, five, six, and seven … as a greater percentage of students in these grade levels performed at the highest achievement levels in 2018-19 than in 2017-18 school year.</a:t>
            </a:r>
            <a:endParaRPr/>
          </a:p>
          <a:p>
            <a:pPr marL="0" indent="0"/>
            <a:endParaRPr/>
          </a:p>
          <a:p>
            <a:pPr marL="0" indent="0"/>
            <a:r>
              <a:rPr lang="en-US"/>
              <a:t>Programmatic results were mixed at grade levels 4 and 11 – which both saw an increase of students performing at the highest achievement levels in ELA but not Math.</a:t>
            </a:r>
            <a:endParaRPr/>
          </a:p>
          <a:p>
            <a:pPr marL="0" indent="0"/>
            <a:endParaRPr/>
          </a:p>
          <a:p>
            <a:pPr marL="0" indent="0"/>
            <a:r>
              <a:rPr lang="en-US"/>
              <a:t>The year over year results for grade 8 indicate additional focus is needed at this grade level as the percent of students exceeding or meeting standards in ELA remained stagnant and actually declined in Math.  </a:t>
            </a:r>
            <a:r>
              <a:rPr lang="en-US" b="1"/>
              <a:t>(Need additional note here from C&amp;I regarding next steps).</a:t>
            </a:r>
            <a:endParaRPr/>
          </a:p>
        </p:txBody>
      </p:sp>
      <p:sp>
        <p:nvSpPr>
          <p:cNvPr id="127" name="Google Shape;127;p5:notes"/>
          <p:cNvSpPr txBox="1">
            <a:spLocks noGrp="1"/>
          </p:cNvSpPr>
          <p:nvPr>
            <p:ph type="sldNum" idx="12"/>
          </p:nvPr>
        </p:nvSpPr>
        <p:spPr>
          <a:xfrm>
            <a:off x="3936767" y="8772669"/>
            <a:ext cx="3011699" cy="463406"/>
          </a:xfrm>
          <a:prstGeom prst="rect">
            <a:avLst/>
          </a:prstGeom>
          <a:noFill/>
          <a:ln>
            <a:noFill/>
          </a:ln>
        </p:spPr>
        <p:txBody>
          <a:bodyPr spcFirstLastPara="1" wrap="square" lIns="92475" tIns="46237" rIns="92475" bIns="46237" anchor="b" anchorCtr="0">
            <a:noAutofit/>
          </a:bodyPr>
          <a:lstStyle/>
          <a:p>
            <a:pPr algn="r"/>
            <a:fld id="{00000000-1234-1234-1234-123412341234}" type="slidenum">
              <a:rPr lang="en-US"/>
              <a:pPr algn="r"/>
              <a:t>5</a:t>
            </a:fld>
            <a:endParaRPr/>
          </a:p>
        </p:txBody>
      </p:sp>
    </p:spTree>
    <p:extLst>
      <p:ext uri="{BB962C8B-B14F-4D97-AF65-F5344CB8AC3E}">
        <p14:creationId xmlns:p14="http://schemas.microsoft.com/office/powerpoint/2010/main" val="225554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6:notes"/>
          <p:cNvSpPr>
            <a:spLocks noGrp="1" noRot="1" noChangeAspect="1"/>
          </p:cNvSpPr>
          <p:nvPr>
            <p:ph type="sldImg" idx="2"/>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6:notes"/>
          <p:cNvSpPr txBox="1">
            <a:spLocks noGrp="1"/>
          </p:cNvSpPr>
          <p:nvPr>
            <p:ph type="body" idx="1"/>
          </p:nvPr>
        </p:nvSpPr>
        <p:spPr>
          <a:xfrm>
            <a:off x="695008" y="4444861"/>
            <a:ext cx="5560060" cy="3636705"/>
          </a:xfrm>
          <a:prstGeom prst="rect">
            <a:avLst/>
          </a:prstGeom>
          <a:noFill/>
          <a:ln>
            <a:noFill/>
          </a:ln>
        </p:spPr>
        <p:txBody>
          <a:bodyPr spcFirstLastPara="1" wrap="square" lIns="92475" tIns="46237" rIns="92475" bIns="46237" anchor="t" anchorCtr="0">
            <a:noAutofit/>
          </a:bodyPr>
          <a:lstStyle/>
          <a:p>
            <a:pPr marL="0" indent="0"/>
            <a:r>
              <a:rPr lang="en-US"/>
              <a:t>This slide, which is organized by variation in the percentage of each ethnic student group’s students who exceeded or met standards, at first glance, speaks to the gap mentioned earlier in the presentation.  There are significant disparities in the percentage of students performing at the top achievement levels when considering ethnicity and race. </a:t>
            </a:r>
            <a:endParaRPr/>
          </a:p>
          <a:p>
            <a:pPr marL="0" indent="0"/>
            <a:endParaRPr/>
          </a:p>
          <a:p>
            <a:pPr marL="0" indent="0"/>
            <a:r>
              <a:rPr lang="en-US"/>
              <a:t>For example, the White to Black or African American achievement gap in ELA and Math is 42 and 41 percentage points, respectively, for the 2018-19 school year.  A review of the results from the 2017-18 school year reveal that the gap widened from the 41 and 40 percentage points gaps in the same respective subjects during the 2017-18 schools year.</a:t>
            </a:r>
            <a:endParaRPr/>
          </a:p>
          <a:p>
            <a:pPr marL="0" indent="0"/>
            <a:endParaRPr/>
          </a:p>
          <a:p>
            <a:pPr marL="0" indent="0"/>
            <a:r>
              <a:rPr lang="en-US"/>
              <a:t>In reviewing the ELA results at the top of the slide, we see that the percentage of White, Filipino, Two or More Race identified, Asian, Hispanic, Native Hawaiian, and Black students who exceeded or met standards increased from 2017-18 to 2018-19. </a:t>
            </a:r>
            <a:endParaRPr/>
          </a:p>
          <a:p>
            <a:pPr marL="0" indent="0"/>
            <a:endParaRPr/>
          </a:p>
          <a:p>
            <a:pPr marL="0" indent="0"/>
            <a:r>
              <a:rPr lang="en-US"/>
              <a:t>In reviewing the Math results at the bottom of the slide, we see that even fewer student groups – namely White, Filipino, and Hispanic students – experienced an increase in the number of student performing at the top achievement levels.</a:t>
            </a:r>
            <a:endParaRPr/>
          </a:p>
          <a:p>
            <a:pPr marL="0" indent="0"/>
            <a:endParaRPr/>
          </a:p>
        </p:txBody>
      </p:sp>
      <p:sp>
        <p:nvSpPr>
          <p:cNvPr id="147" name="Google Shape;147;p6:notes"/>
          <p:cNvSpPr txBox="1">
            <a:spLocks noGrp="1"/>
          </p:cNvSpPr>
          <p:nvPr>
            <p:ph type="sldNum" idx="12"/>
          </p:nvPr>
        </p:nvSpPr>
        <p:spPr>
          <a:xfrm>
            <a:off x="3936767" y="8772669"/>
            <a:ext cx="3011699" cy="463406"/>
          </a:xfrm>
          <a:prstGeom prst="rect">
            <a:avLst/>
          </a:prstGeom>
          <a:noFill/>
          <a:ln>
            <a:noFill/>
          </a:ln>
        </p:spPr>
        <p:txBody>
          <a:bodyPr spcFirstLastPara="1" wrap="square" lIns="92475" tIns="46237" rIns="92475" bIns="46237" anchor="b" anchorCtr="0">
            <a:noAutofit/>
          </a:bodyPr>
          <a:lstStyle/>
          <a:p>
            <a:pPr algn="r"/>
            <a:fld id="{00000000-1234-1234-1234-123412341234}" type="slidenum">
              <a:rPr lang="en-US"/>
              <a:pPr algn="r"/>
              <a:t>6</a:t>
            </a:fld>
            <a:endParaRPr/>
          </a:p>
        </p:txBody>
      </p:sp>
    </p:spTree>
    <p:extLst>
      <p:ext uri="{BB962C8B-B14F-4D97-AF65-F5344CB8AC3E}">
        <p14:creationId xmlns:p14="http://schemas.microsoft.com/office/powerpoint/2010/main" val="1917922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7:notes"/>
          <p:cNvSpPr>
            <a:spLocks noGrp="1" noRot="1" noChangeAspect="1"/>
          </p:cNvSpPr>
          <p:nvPr>
            <p:ph type="sldImg" idx="2"/>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7:notes"/>
          <p:cNvSpPr txBox="1">
            <a:spLocks noGrp="1"/>
          </p:cNvSpPr>
          <p:nvPr>
            <p:ph type="body" idx="1"/>
          </p:nvPr>
        </p:nvSpPr>
        <p:spPr>
          <a:xfrm>
            <a:off x="695008" y="4444861"/>
            <a:ext cx="5560060" cy="3636705"/>
          </a:xfrm>
          <a:prstGeom prst="rect">
            <a:avLst/>
          </a:prstGeom>
          <a:noFill/>
          <a:ln>
            <a:noFill/>
          </a:ln>
        </p:spPr>
        <p:txBody>
          <a:bodyPr spcFirstLastPara="1" wrap="square" lIns="92475" tIns="46237" rIns="92475" bIns="46237" anchor="t" anchorCtr="0">
            <a:noAutofit/>
          </a:bodyPr>
          <a:lstStyle/>
          <a:p>
            <a:pPr marL="0" indent="0"/>
            <a:r>
              <a:rPr lang="en-US" dirty="0"/>
              <a:t>A similar analysis was performed for student groups within the federal Asian ethnic group classification.</a:t>
            </a:r>
            <a:endParaRPr dirty="0"/>
          </a:p>
          <a:p>
            <a:pPr marL="0" indent="0"/>
            <a:endParaRPr dirty="0"/>
          </a:p>
          <a:p>
            <a:pPr marL="0" indent="0"/>
            <a:r>
              <a:rPr lang="en-US" dirty="0"/>
              <a:t>An increase in the percentage of students who exceeded or met standards in ELA and Math was experience by those students who identify as:</a:t>
            </a:r>
            <a:endParaRPr dirty="0"/>
          </a:p>
          <a:p>
            <a:pPr marL="0" indent="0"/>
            <a:r>
              <a:rPr lang="en-US" dirty="0"/>
              <a:t>Korean</a:t>
            </a:r>
            <a:endParaRPr dirty="0"/>
          </a:p>
          <a:p>
            <a:pPr marL="0" indent="0"/>
            <a:r>
              <a:rPr lang="en-US" dirty="0"/>
              <a:t>Vietnamese</a:t>
            </a:r>
            <a:endParaRPr dirty="0"/>
          </a:p>
          <a:p>
            <a:pPr marL="0" indent="0"/>
            <a:r>
              <a:rPr lang="en-US" dirty="0"/>
              <a:t>Cambodian, and </a:t>
            </a:r>
            <a:endParaRPr dirty="0"/>
          </a:p>
          <a:p>
            <a:pPr marL="0" indent="0"/>
            <a:r>
              <a:rPr lang="en-US" dirty="0"/>
              <a:t>Hmong</a:t>
            </a:r>
            <a:endParaRPr dirty="0"/>
          </a:p>
          <a:p>
            <a:pPr marL="0" indent="0"/>
            <a:endParaRPr dirty="0"/>
          </a:p>
          <a:p>
            <a:pPr marL="0" indent="0"/>
            <a:r>
              <a:rPr lang="en-US" dirty="0"/>
              <a:t>Results were mixed for other groups within the federal Asian classification.</a:t>
            </a:r>
            <a:endParaRPr dirty="0"/>
          </a:p>
          <a:p>
            <a:pPr marL="0" indent="0"/>
            <a:endParaRPr dirty="0"/>
          </a:p>
        </p:txBody>
      </p:sp>
      <p:sp>
        <p:nvSpPr>
          <p:cNvPr id="166" name="Google Shape;166;p7:notes"/>
          <p:cNvSpPr txBox="1">
            <a:spLocks noGrp="1"/>
          </p:cNvSpPr>
          <p:nvPr>
            <p:ph type="sldNum" idx="12"/>
          </p:nvPr>
        </p:nvSpPr>
        <p:spPr>
          <a:xfrm>
            <a:off x="3936767" y="8772669"/>
            <a:ext cx="3011699" cy="463406"/>
          </a:xfrm>
          <a:prstGeom prst="rect">
            <a:avLst/>
          </a:prstGeom>
          <a:noFill/>
          <a:ln>
            <a:noFill/>
          </a:ln>
        </p:spPr>
        <p:txBody>
          <a:bodyPr spcFirstLastPara="1" wrap="square" lIns="92475" tIns="46237" rIns="92475" bIns="46237" anchor="b" anchorCtr="0">
            <a:noAutofit/>
          </a:bodyPr>
          <a:lstStyle/>
          <a:p>
            <a:pPr algn="r"/>
            <a:fld id="{00000000-1234-1234-1234-123412341234}" type="slidenum">
              <a:rPr lang="en-US"/>
              <a:pPr algn="r"/>
              <a:t>7</a:t>
            </a:fld>
            <a:endParaRPr/>
          </a:p>
        </p:txBody>
      </p:sp>
    </p:spTree>
    <p:extLst>
      <p:ext uri="{BB962C8B-B14F-4D97-AF65-F5344CB8AC3E}">
        <p14:creationId xmlns:p14="http://schemas.microsoft.com/office/powerpoint/2010/main" val="201599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8:notes"/>
          <p:cNvSpPr>
            <a:spLocks noGrp="1" noRot="1" noChangeAspect="1"/>
          </p:cNvSpPr>
          <p:nvPr>
            <p:ph type="sldImg" idx="2"/>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p8:notes"/>
          <p:cNvSpPr txBox="1">
            <a:spLocks noGrp="1"/>
          </p:cNvSpPr>
          <p:nvPr>
            <p:ph type="body" idx="1"/>
          </p:nvPr>
        </p:nvSpPr>
        <p:spPr>
          <a:xfrm>
            <a:off x="695008" y="4444861"/>
            <a:ext cx="5560060" cy="3636705"/>
          </a:xfrm>
          <a:prstGeom prst="rect">
            <a:avLst/>
          </a:prstGeom>
          <a:noFill/>
          <a:ln>
            <a:noFill/>
          </a:ln>
        </p:spPr>
        <p:txBody>
          <a:bodyPr spcFirstLastPara="1" wrap="square" lIns="92475" tIns="46237" rIns="92475" bIns="46237" anchor="t" anchorCtr="0">
            <a:noAutofit/>
          </a:bodyPr>
          <a:lstStyle/>
          <a:p>
            <a:pPr marL="0" indent="0"/>
            <a:r>
              <a:rPr lang="en-US"/>
              <a:t>A review of SBAC results by student program reveals increases in performance for Foster Youth and English Learner students in both ELA and math.</a:t>
            </a:r>
            <a:endParaRPr/>
          </a:p>
          <a:p>
            <a:pPr marL="0" indent="0"/>
            <a:endParaRPr/>
          </a:p>
          <a:p>
            <a:pPr marL="0" indent="0"/>
            <a:r>
              <a:rPr lang="en-US"/>
              <a:t>Additionally, there was an increase in the percentage of socioeconomically disadvantaged students who exceeded or met standards in ELA.</a:t>
            </a:r>
            <a:endParaRPr/>
          </a:p>
        </p:txBody>
      </p:sp>
      <p:sp>
        <p:nvSpPr>
          <p:cNvPr id="190" name="Google Shape;190;p8:notes"/>
          <p:cNvSpPr txBox="1">
            <a:spLocks noGrp="1"/>
          </p:cNvSpPr>
          <p:nvPr>
            <p:ph type="sldNum" idx="12"/>
          </p:nvPr>
        </p:nvSpPr>
        <p:spPr>
          <a:xfrm>
            <a:off x="3936767" y="8772669"/>
            <a:ext cx="3011699" cy="463406"/>
          </a:xfrm>
          <a:prstGeom prst="rect">
            <a:avLst/>
          </a:prstGeom>
          <a:noFill/>
          <a:ln>
            <a:noFill/>
          </a:ln>
        </p:spPr>
        <p:txBody>
          <a:bodyPr spcFirstLastPara="1" wrap="square" lIns="92475" tIns="46237" rIns="92475" bIns="46237" anchor="b" anchorCtr="0">
            <a:noAutofit/>
          </a:bodyPr>
          <a:lstStyle/>
          <a:p>
            <a:pPr algn="r"/>
            <a:fld id="{00000000-1234-1234-1234-123412341234}" type="slidenum">
              <a:rPr lang="en-US"/>
              <a:pPr algn="r"/>
              <a:t>8</a:t>
            </a:fld>
            <a:endParaRPr/>
          </a:p>
        </p:txBody>
      </p:sp>
    </p:spTree>
    <p:extLst>
      <p:ext uri="{BB962C8B-B14F-4D97-AF65-F5344CB8AC3E}">
        <p14:creationId xmlns:p14="http://schemas.microsoft.com/office/powerpoint/2010/main" val="4184026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9:notes"/>
          <p:cNvSpPr>
            <a:spLocks noGrp="1" noRot="1" noChangeAspect="1"/>
          </p:cNvSpPr>
          <p:nvPr>
            <p:ph type="sldImg" idx="2"/>
          </p:nvPr>
        </p:nvSpPr>
        <p:spPr>
          <a:xfrm>
            <a:off x="704850" y="1154113"/>
            <a:ext cx="5540375" cy="31178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p9:notes"/>
          <p:cNvSpPr txBox="1">
            <a:spLocks noGrp="1"/>
          </p:cNvSpPr>
          <p:nvPr>
            <p:ph type="body" idx="1"/>
          </p:nvPr>
        </p:nvSpPr>
        <p:spPr>
          <a:xfrm>
            <a:off x="695008" y="4444861"/>
            <a:ext cx="5560060" cy="3636705"/>
          </a:xfrm>
          <a:prstGeom prst="rect">
            <a:avLst/>
          </a:prstGeom>
          <a:noFill/>
          <a:ln>
            <a:noFill/>
          </a:ln>
        </p:spPr>
        <p:txBody>
          <a:bodyPr spcFirstLastPara="1" wrap="square" lIns="92475" tIns="46237" rIns="92475" bIns="46237" anchor="t" anchorCtr="0">
            <a:noAutofit/>
          </a:bodyPr>
          <a:lstStyle/>
          <a:p>
            <a:pPr marL="0" indent="0"/>
            <a:r>
              <a:rPr lang="en-US" dirty="0" smtClean="0"/>
              <a:t>Vincent – mention African American Achievement Task Force, LCAP PAC,</a:t>
            </a:r>
            <a:r>
              <a:rPr lang="en-US" baseline="0" dirty="0" smtClean="0"/>
              <a:t> Can we include</a:t>
            </a:r>
            <a:endParaRPr lang="en-US" dirty="0" smtClean="0"/>
          </a:p>
          <a:p>
            <a:pPr marL="0" indent="0"/>
            <a:endParaRPr lang="en-US" dirty="0" smtClean="0"/>
          </a:p>
          <a:p>
            <a:pPr marL="0" indent="0"/>
            <a:r>
              <a:rPr lang="en-US" dirty="0" smtClean="0"/>
              <a:t>As </a:t>
            </a:r>
            <a:r>
              <a:rPr lang="en-US" dirty="0"/>
              <a:t>part of our analysis of SBAC results, as was noted earlier, we found a continuance of the racial achievement gap between White students and African American students.  The persistence of this achievement gap is one that has existed for years over various metrics, inclusive of the SBAC since results were first published in 2014-15 and other measures prior to these.  One aspect of our analysis was concerned with the degree to which student attendance, disciplinary actions, and socioeconomic status may correlate with student performance generally and the racial achievement gap in particular.</a:t>
            </a:r>
            <a:endParaRPr dirty="0"/>
          </a:p>
          <a:p>
            <a:pPr marL="0" indent="0"/>
            <a:endParaRPr dirty="0"/>
          </a:p>
          <a:p>
            <a:pPr marL="0" indent="0"/>
            <a:r>
              <a:rPr lang="en-US" dirty="0"/>
              <a:t>For this analysis, we controlled for these factors – meaning that for this part of the analysis we excluded the SBAC results for all students whose attendance was less than 96% AND who had 1 or more suspensions AND who were socioeconomically disadvantaged.  This left us a dataset of students with 96% attendance or higher WITH no suspension incidents AND who were not socioeconomically disadvantaged.  However, when analyzing the SBAC results of these students – disaggregated by federal race categories – we still found the existence of a substantial achievement gap between African American and White students in both ELA and Math.</a:t>
            </a:r>
            <a:endParaRPr dirty="0"/>
          </a:p>
          <a:p>
            <a:pPr marL="0" indent="0"/>
            <a:endParaRPr dirty="0"/>
          </a:p>
          <a:p>
            <a:pPr marL="0" indent="0"/>
            <a:r>
              <a:rPr lang="en-US" dirty="0"/>
              <a:t>From the results of this analysis, one finding that is apparent is that the needs of all students have not been equitably met.  (need more)</a:t>
            </a:r>
            <a:endParaRPr dirty="0"/>
          </a:p>
          <a:p>
            <a:pPr marL="0" indent="0"/>
            <a:endParaRPr dirty="0"/>
          </a:p>
        </p:txBody>
      </p:sp>
      <p:sp>
        <p:nvSpPr>
          <p:cNvPr id="205" name="Google Shape;205;p9:notes"/>
          <p:cNvSpPr txBox="1">
            <a:spLocks noGrp="1"/>
          </p:cNvSpPr>
          <p:nvPr>
            <p:ph type="sldNum" idx="12"/>
          </p:nvPr>
        </p:nvSpPr>
        <p:spPr>
          <a:xfrm>
            <a:off x="3936767" y="8772669"/>
            <a:ext cx="3011699" cy="463406"/>
          </a:xfrm>
          <a:prstGeom prst="rect">
            <a:avLst/>
          </a:prstGeom>
          <a:noFill/>
          <a:ln>
            <a:noFill/>
          </a:ln>
        </p:spPr>
        <p:txBody>
          <a:bodyPr spcFirstLastPara="1" wrap="square" lIns="92475" tIns="46237" rIns="92475" bIns="46237" anchor="b" anchorCtr="0">
            <a:noAutofit/>
          </a:bodyPr>
          <a:lstStyle/>
          <a:p>
            <a:pPr algn="r"/>
            <a:fld id="{00000000-1234-1234-1234-123412341234}" type="slidenum">
              <a:rPr lang="en-US"/>
              <a:pPr algn="r"/>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4"/>
        <p:cNvGrpSpPr/>
        <p:nvPr/>
      </p:nvGrpSpPr>
      <p:grpSpPr>
        <a:xfrm>
          <a:off x="0" y="0"/>
          <a:ext cx="0" cy="0"/>
          <a:chOff x="0" y="0"/>
          <a:chExt cx="0" cy="0"/>
        </a:xfrm>
      </p:grpSpPr>
      <p:sp>
        <p:nvSpPr>
          <p:cNvPr id="35" name="Google Shape;3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2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2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1" name="Google Shape;4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2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2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5"/>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tmp"/><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5.tmp"/><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chart" Target="../charts/chart14.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chart" Target="../charts/char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chart" Target="../charts/chart18.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chart" Target="../charts/chart20.xml"/></Relationships>
</file>

<file path=ppt/slides/_rels/slide22.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chart" Target="../charts/chart22.xml"/></Relationships>
</file>

<file path=ppt/slides/_rels/slide23.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3.xml"/><Relationship Id="rId1" Type="http://schemas.openxmlformats.org/officeDocument/2006/relationships/slideLayout" Target="../slideLayouts/slideLayout4.xml"/><Relationship Id="rId4" Type="http://schemas.openxmlformats.org/officeDocument/2006/relationships/chart" Target="../charts/char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chart" Target="../charts/chart8.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10.xm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chart" Target="../charts/char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0" y="1448265"/>
            <a:ext cx="12192000" cy="19329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sz="4400" b="1" dirty="0"/>
              <a:t>Student Achievement Presentation </a:t>
            </a:r>
            <a:br>
              <a:rPr lang="en-US" sz="4400" b="1" dirty="0"/>
            </a:br>
            <a:r>
              <a:rPr lang="en-US" sz="4400" b="1" dirty="0"/>
              <a:t>Smarter Balanced Assessment Consortium (SBAC</a:t>
            </a:r>
            <a:r>
              <a:rPr lang="en-US" sz="4400" b="1" dirty="0" smtClean="0"/>
              <a:t>)</a:t>
            </a:r>
            <a:br>
              <a:rPr lang="en-US" sz="4400" b="1" dirty="0" smtClean="0"/>
            </a:br>
            <a:endParaRPr sz="4400" i="1" dirty="0"/>
          </a:p>
        </p:txBody>
      </p:sp>
      <p:sp>
        <p:nvSpPr>
          <p:cNvPr id="90" name="Google Shape;90;p1"/>
          <p:cNvSpPr txBox="1">
            <a:spLocks noGrp="1"/>
          </p:cNvSpPr>
          <p:nvPr>
            <p:ph type="subTitle" idx="1"/>
          </p:nvPr>
        </p:nvSpPr>
        <p:spPr>
          <a:xfrm>
            <a:off x="2125800" y="3973454"/>
            <a:ext cx="7940400" cy="2268900"/>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0"/>
              </a:spcBef>
              <a:spcAft>
                <a:spcPts val="0"/>
              </a:spcAft>
              <a:buClr>
                <a:schemeClr val="dk1"/>
              </a:buClr>
              <a:buSzPts val="500"/>
              <a:buNone/>
            </a:pPr>
            <a:r>
              <a:rPr lang="en-US" sz="2000" dirty="0">
                <a:solidFill>
                  <a:schemeClr val="dk1"/>
                </a:solidFill>
                <a:latin typeface="Calibri"/>
                <a:ea typeface="Calibri"/>
                <a:cs typeface="Calibri"/>
                <a:sym typeface="Calibri"/>
              </a:rPr>
              <a:t>Board Meeting</a:t>
            </a:r>
            <a:endParaRPr dirty="0"/>
          </a:p>
          <a:p>
            <a:pPr marL="0" lvl="0" indent="0" algn="ctr" rtl="0">
              <a:lnSpc>
                <a:spcPct val="80000"/>
              </a:lnSpc>
              <a:spcBef>
                <a:spcPts val="342"/>
              </a:spcBef>
              <a:spcAft>
                <a:spcPts val="0"/>
              </a:spcAft>
              <a:buClr>
                <a:schemeClr val="dk1"/>
              </a:buClr>
              <a:buSzPts val="500"/>
              <a:buNone/>
            </a:pPr>
            <a:r>
              <a:rPr lang="en-US" sz="2000" dirty="0">
                <a:solidFill>
                  <a:schemeClr val="dk1"/>
                </a:solidFill>
                <a:latin typeface="Calibri"/>
                <a:ea typeface="Calibri"/>
                <a:cs typeface="Calibri"/>
                <a:sym typeface="Calibri"/>
              </a:rPr>
              <a:t>November </a:t>
            </a:r>
            <a:r>
              <a:rPr lang="en-US" sz="2000" dirty="0"/>
              <a:t>7, 2019</a:t>
            </a:r>
            <a:endParaRPr sz="2000" dirty="0">
              <a:solidFill>
                <a:schemeClr val="dk1"/>
              </a:solidFill>
              <a:latin typeface="Calibri"/>
              <a:ea typeface="Calibri"/>
              <a:cs typeface="Calibri"/>
              <a:sym typeface="Calibri"/>
            </a:endParaRPr>
          </a:p>
          <a:p>
            <a:pPr marL="0" lvl="0" indent="0" algn="ctr" rtl="0">
              <a:lnSpc>
                <a:spcPct val="80000"/>
              </a:lnSpc>
              <a:spcBef>
                <a:spcPts val="342"/>
              </a:spcBef>
              <a:spcAft>
                <a:spcPts val="0"/>
              </a:spcAft>
              <a:buClr>
                <a:schemeClr val="dk1"/>
              </a:buClr>
              <a:buSzPts val="500"/>
              <a:buNone/>
            </a:pPr>
            <a:r>
              <a:rPr lang="en-US" sz="2000" dirty="0">
                <a:solidFill>
                  <a:schemeClr val="dk1"/>
                </a:solidFill>
              </a:rPr>
              <a:t>Agenda Item No. </a:t>
            </a:r>
            <a:r>
              <a:rPr lang="en-US" sz="2000" dirty="0"/>
              <a:t>9.1</a:t>
            </a:r>
            <a:endParaRPr dirty="0"/>
          </a:p>
          <a:p>
            <a:pPr marL="0" lvl="0" indent="0" algn="ctr" rtl="0">
              <a:lnSpc>
                <a:spcPct val="80000"/>
              </a:lnSpc>
              <a:spcBef>
                <a:spcPts val="342"/>
              </a:spcBef>
              <a:spcAft>
                <a:spcPts val="0"/>
              </a:spcAft>
              <a:buClr>
                <a:schemeClr val="dk1"/>
              </a:buClr>
              <a:buSzPts val="500"/>
              <a:buNone/>
            </a:pPr>
            <a:endParaRPr sz="2000" dirty="0">
              <a:solidFill>
                <a:schemeClr val="dk1"/>
              </a:solidFill>
              <a:latin typeface="Calibri"/>
              <a:ea typeface="Calibri"/>
              <a:cs typeface="Calibri"/>
              <a:sym typeface="Calibri"/>
            </a:endParaRPr>
          </a:p>
          <a:p>
            <a:pPr marL="0" lvl="0" indent="0" algn="ctr" rtl="0">
              <a:lnSpc>
                <a:spcPct val="80000"/>
              </a:lnSpc>
              <a:spcBef>
                <a:spcPts val="304"/>
              </a:spcBef>
              <a:spcAft>
                <a:spcPts val="0"/>
              </a:spcAft>
              <a:buClr>
                <a:schemeClr val="dk1"/>
              </a:buClr>
              <a:buSzPts val="450"/>
              <a:buNone/>
            </a:pPr>
            <a:r>
              <a:rPr lang="en-US" sz="1800" dirty="0">
                <a:solidFill>
                  <a:schemeClr val="dk1"/>
                </a:solidFill>
              </a:rPr>
              <a:t>Vincent Harris, Chief Continuous Improvement and Accountability</a:t>
            </a:r>
            <a:endParaRPr sz="1800" dirty="0"/>
          </a:p>
          <a:p>
            <a:pPr marL="0" lvl="0" indent="0" algn="ctr" rtl="0">
              <a:lnSpc>
                <a:spcPct val="80000"/>
              </a:lnSpc>
              <a:spcBef>
                <a:spcPts val="304"/>
              </a:spcBef>
              <a:spcAft>
                <a:spcPts val="0"/>
              </a:spcAft>
              <a:buClr>
                <a:schemeClr val="dk1"/>
              </a:buClr>
              <a:buSzPts val="450"/>
              <a:buNone/>
            </a:pPr>
            <a:r>
              <a:rPr lang="en-US" sz="1800" dirty="0" smtClean="0"/>
              <a:t>Matt </a:t>
            </a:r>
            <a:r>
              <a:rPr lang="en-US" sz="1800" dirty="0"/>
              <a:t>Turkie, Assistant Superintendent</a:t>
            </a:r>
            <a:endParaRPr sz="1800" dirty="0"/>
          </a:p>
          <a:p>
            <a:pPr marL="0" lvl="0" indent="0" algn="ctr" rtl="0">
              <a:lnSpc>
                <a:spcPct val="80000"/>
              </a:lnSpc>
              <a:spcBef>
                <a:spcPts val="304"/>
              </a:spcBef>
              <a:spcAft>
                <a:spcPts val="0"/>
              </a:spcAft>
              <a:buClr>
                <a:schemeClr val="dk1"/>
              </a:buClr>
              <a:buSzPts val="450"/>
              <a:buNone/>
            </a:pPr>
            <a:r>
              <a:rPr lang="en-US" sz="1800" dirty="0">
                <a:solidFill>
                  <a:schemeClr val="dk1"/>
                </a:solidFill>
              </a:rPr>
              <a:t>Ed Eldridge, </a:t>
            </a:r>
            <a:r>
              <a:rPr lang="en-US" sz="1800" dirty="0" err="1">
                <a:solidFill>
                  <a:schemeClr val="dk1"/>
                </a:solidFill>
              </a:rPr>
              <a:t>Ed.D</a:t>
            </a:r>
            <a:r>
              <a:rPr lang="en-US" sz="1800" dirty="0">
                <a:solidFill>
                  <a:schemeClr val="dk1"/>
                </a:solidFill>
              </a:rPr>
              <a:t>, Director of Strategy and Continuous Improvement </a:t>
            </a:r>
            <a:endParaRPr sz="1800" dirty="0">
              <a:solidFill>
                <a:schemeClr val="dk1"/>
              </a:solidFill>
            </a:endParaRPr>
          </a:p>
          <a:p>
            <a:pPr marL="0" lvl="0" indent="0" algn="ctr" rtl="0">
              <a:lnSpc>
                <a:spcPct val="80000"/>
              </a:lnSpc>
              <a:spcBef>
                <a:spcPts val="304"/>
              </a:spcBef>
              <a:spcAft>
                <a:spcPts val="0"/>
              </a:spcAft>
              <a:buClr>
                <a:schemeClr val="dk1"/>
              </a:buClr>
              <a:buSzPts val="450"/>
              <a:buNone/>
            </a:pPr>
            <a:r>
              <a:rPr lang="en-US" sz="1800" dirty="0">
                <a:solidFill>
                  <a:schemeClr val="dk1"/>
                </a:solidFill>
              </a:rPr>
              <a:t>Christine Baeta, Chief Academic </a:t>
            </a:r>
            <a:r>
              <a:rPr lang="en-US" sz="1800" dirty="0" smtClean="0">
                <a:solidFill>
                  <a:schemeClr val="dk1"/>
                </a:solidFill>
              </a:rPr>
              <a:t>Officer</a:t>
            </a:r>
          </a:p>
          <a:p>
            <a:pPr marL="0" lvl="0" indent="0" algn="ctr" rtl="0">
              <a:lnSpc>
                <a:spcPct val="80000"/>
              </a:lnSpc>
              <a:spcBef>
                <a:spcPts val="304"/>
              </a:spcBef>
              <a:spcAft>
                <a:spcPts val="0"/>
              </a:spcAft>
              <a:buClr>
                <a:schemeClr val="dk1"/>
              </a:buClr>
              <a:buSzPts val="450"/>
              <a:buNone/>
            </a:pPr>
            <a:r>
              <a:rPr lang="en-US" sz="1800" dirty="0" smtClean="0"/>
              <a:t>Aprille Shafto, Principal, Tahoe Elementary</a:t>
            </a:r>
            <a:endParaRPr dirty="0"/>
          </a:p>
          <a:p>
            <a:pPr marL="0" lvl="0" indent="0" algn="ctr" rtl="0">
              <a:lnSpc>
                <a:spcPct val="80000"/>
              </a:lnSpc>
              <a:spcBef>
                <a:spcPts val="304"/>
              </a:spcBef>
              <a:spcAft>
                <a:spcPts val="0"/>
              </a:spcAft>
              <a:buClr>
                <a:schemeClr val="dk1"/>
              </a:buClr>
              <a:buSzPts val="450"/>
              <a:buNone/>
            </a:pPr>
            <a:endParaRPr dirty="0"/>
          </a:p>
          <a:p>
            <a:pPr marL="0" lvl="0" indent="0" algn="ctr" rtl="0">
              <a:lnSpc>
                <a:spcPct val="80000"/>
              </a:lnSpc>
              <a:spcBef>
                <a:spcPts val="304"/>
              </a:spcBef>
              <a:spcAft>
                <a:spcPts val="0"/>
              </a:spcAft>
              <a:buClr>
                <a:srgbClr val="888888"/>
              </a:buClr>
              <a:buSzPts val="600"/>
              <a:buNone/>
            </a:pPr>
            <a:endParaRPr dirty="0">
              <a:solidFill>
                <a:srgbClr val="888888"/>
              </a:solidFill>
              <a:latin typeface="Calibri"/>
              <a:ea typeface="Calibri"/>
              <a:cs typeface="Calibri"/>
              <a:sym typeface="Calibri"/>
            </a:endParaRPr>
          </a:p>
        </p:txBody>
      </p:sp>
      <p:pic>
        <p:nvPicPr>
          <p:cNvPr id="91" name="Google Shape;91;p1"/>
          <p:cNvPicPr preferRelativeResize="0"/>
          <p:nvPr/>
        </p:nvPicPr>
        <p:blipFill rotWithShape="1">
          <a:blip r:embed="rId3">
            <a:alphaModFix/>
          </a:blip>
          <a:srcRect r="54166" b="85556"/>
          <a:stretch/>
        </p:blipFill>
        <p:spPr>
          <a:xfrm>
            <a:off x="1524000" y="23776"/>
            <a:ext cx="3520500" cy="832200"/>
          </a:xfrm>
          <a:prstGeom prst="rect">
            <a:avLst/>
          </a:prstGeom>
          <a:noFill/>
          <a:ln>
            <a:noFill/>
          </a:ln>
        </p:spPr>
      </p:pic>
      <p:cxnSp>
        <p:nvCxnSpPr>
          <p:cNvPr id="92" name="Google Shape;92;p1"/>
          <p:cNvCxnSpPr/>
          <p:nvPr/>
        </p:nvCxnSpPr>
        <p:spPr>
          <a:xfrm>
            <a:off x="1524000" y="855880"/>
            <a:ext cx="9144000" cy="0"/>
          </a:xfrm>
          <a:prstGeom prst="straightConnector1">
            <a:avLst/>
          </a:prstGeom>
          <a:noFill/>
          <a:ln w="63500" cap="flat" cmpd="sng">
            <a:solidFill>
              <a:srgbClr val="339933"/>
            </a:solidFill>
            <a:prstDash val="solid"/>
            <a:round/>
            <a:headEnd type="none" w="sm" len="sm"/>
            <a:tailEnd type="none" w="sm" len="sm"/>
          </a:ln>
        </p:spPr>
      </p:cxnSp>
      <p:pic>
        <p:nvPicPr>
          <p:cNvPr id="93" name="Google Shape;93;p1" descr="C:\Users\cathy-morrison\AppData\Local\Microsoft\Windows\Temporary Internet Files\Content.Outlook\N136Q9UH\logo_est.jpg"/>
          <p:cNvPicPr preferRelativeResize="0"/>
          <p:nvPr/>
        </p:nvPicPr>
        <p:blipFill rotWithShape="1">
          <a:blip r:embed="rId4">
            <a:alphaModFix/>
          </a:blip>
          <a:srcRect/>
          <a:stretch/>
        </p:blipFill>
        <p:spPr>
          <a:xfrm>
            <a:off x="1524000" y="-2444"/>
            <a:ext cx="4392000" cy="809699"/>
          </a:xfrm>
          <a:prstGeom prst="rect">
            <a:avLst/>
          </a:prstGeom>
          <a:noFill/>
          <a:ln>
            <a:noFill/>
          </a:ln>
        </p:spPr>
      </p:pic>
      <p:sp>
        <p:nvSpPr>
          <p:cNvPr id="94" name="Google Shape;9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0"/>
          <p:cNvSpPr txBox="1">
            <a:spLocks noGrp="1"/>
          </p:cNvSpPr>
          <p:nvPr>
            <p:ph type="title"/>
          </p:nvPr>
        </p:nvSpPr>
        <p:spPr>
          <a:xfrm>
            <a:off x="411481" y="76200"/>
            <a:ext cx="11595462" cy="925807"/>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4400"/>
              <a:buFont typeface="Calibri"/>
              <a:buNone/>
            </a:pPr>
            <a:r>
              <a:rPr lang="en-US" dirty="0"/>
              <a:t>Top </a:t>
            </a:r>
            <a:r>
              <a:rPr lang="en-US" dirty="0" smtClean="0"/>
              <a:t>Growth </a:t>
            </a:r>
            <a:r>
              <a:rPr lang="en-US" dirty="0"/>
              <a:t>Schools in Improving Distance From Met </a:t>
            </a:r>
            <a:r>
              <a:rPr lang="en-US" dirty="0" smtClean="0"/>
              <a:t>or 3 Between </a:t>
            </a:r>
            <a:r>
              <a:rPr lang="en-US" dirty="0"/>
              <a:t>2017-18 and </a:t>
            </a:r>
            <a:r>
              <a:rPr lang="en-US" dirty="0" smtClean="0"/>
              <a:t>2018-19</a:t>
            </a:r>
            <a:endParaRPr dirty="0">
              <a:solidFill>
                <a:srgbClr val="FF0000"/>
              </a:solidFill>
            </a:endParaRPr>
          </a:p>
        </p:txBody>
      </p:sp>
      <p:sp>
        <p:nvSpPr>
          <p:cNvPr id="217" name="Google Shape;217;p10"/>
          <p:cNvSpPr txBox="1">
            <a:spLocks noGrp="1"/>
          </p:cNvSpPr>
          <p:nvPr>
            <p:ph type="body" idx="1"/>
          </p:nvPr>
        </p:nvSpPr>
        <p:spPr>
          <a:xfrm>
            <a:off x="411481" y="1276010"/>
            <a:ext cx="11512158" cy="727773"/>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80000"/>
              </a:lnSpc>
              <a:spcBef>
                <a:spcPts val="0"/>
              </a:spcBef>
              <a:spcAft>
                <a:spcPts val="0"/>
              </a:spcAft>
              <a:buClr>
                <a:schemeClr val="dk1"/>
              </a:buClr>
              <a:buSzPts val="2800"/>
              <a:buNone/>
            </a:pPr>
            <a:r>
              <a:rPr lang="en-US" dirty="0"/>
              <a:t>We analyzed the results for all students with matched scores, as well as matched scores for each of the following identified programs</a:t>
            </a:r>
            <a:r>
              <a:rPr lang="en-US" dirty="0" smtClean="0"/>
              <a:t>:</a:t>
            </a:r>
          </a:p>
          <a:p>
            <a:pPr marL="228600" lvl="0" indent="-50800" algn="l" rtl="0">
              <a:lnSpc>
                <a:spcPct val="80000"/>
              </a:lnSpc>
              <a:spcBef>
                <a:spcPts val="1000"/>
              </a:spcBef>
              <a:spcAft>
                <a:spcPts val="0"/>
              </a:spcAft>
              <a:buClr>
                <a:schemeClr val="dk1"/>
              </a:buClr>
              <a:buSzPts val="2800"/>
              <a:buNone/>
            </a:pPr>
            <a:endParaRPr dirty="0"/>
          </a:p>
        </p:txBody>
      </p:sp>
      <p:sp>
        <p:nvSpPr>
          <p:cNvPr id="218" name="Google Shape;218;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a:p>
        </p:txBody>
      </p:sp>
      <p:graphicFrame>
        <p:nvGraphicFramePr>
          <p:cNvPr id="2" name="Table 1"/>
          <p:cNvGraphicFramePr>
            <a:graphicFrameLocks noGrp="1"/>
          </p:cNvGraphicFramePr>
          <p:nvPr>
            <p:extLst>
              <p:ext uri="{D42A27DB-BD31-4B8C-83A1-F6EECF244321}">
                <p14:modId xmlns:p14="http://schemas.microsoft.com/office/powerpoint/2010/main" val="3210035817"/>
              </p:ext>
            </p:extLst>
          </p:nvPr>
        </p:nvGraphicFramePr>
        <p:xfrm>
          <a:off x="644917" y="2003784"/>
          <a:ext cx="10818136" cy="822960"/>
        </p:xfrm>
        <a:graphic>
          <a:graphicData uri="http://schemas.openxmlformats.org/drawingml/2006/table">
            <a:tbl>
              <a:tblPr firstRow="1" bandRow="1">
                <a:tableStyleId>{1DA4CE9A-2037-451A-8982-93B3A71F0FD2}</a:tableStyleId>
              </a:tblPr>
              <a:tblGrid>
                <a:gridCol w="2704534">
                  <a:extLst>
                    <a:ext uri="{9D8B030D-6E8A-4147-A177-3AD203B41FA5}">
                      <a16:colId xmlns:a16="http://schemas.microsoft.com/office/drawing/2014/main" val="2602039337"/>
                    </a:ext>
                  </a:extLst>
                </a:gridCol>
                <a:gridCol w="2704534">
                  <a:extLst>
                    <a:ext uri="{9D8B030D-6E8A-4147-A177-3AD203B41FA5}">
                      <a16:colId xmlns:a16="http://schemas.microsoft.com/office/drawing/2014/main" val="840333683"/>
                    </a:ext>
                  </a:extLst>
                </a:gridCol>
                <a:gridCol w="2704534">
                  <a:extLst>
                    <a:ext uri="{9D8B030D-6E8A-4147-A177-3AD203B41FA5}">
                      <a16:colId xmlns:a16="http://schemas.microsoft.com/office/drawing/2014/main" val="2641772157"/>
                    </a:ext>
                  </a:extLst>
                </a:gridCol>
                <a:gridCol w="2704534">
                  <a:extLst>
                    <a:ext uri="{9D8B030D-6E8A-4147-A177-3AD203B41FA5}">
                      <a16:colId xmlns:a16="http://schemas.microsoft.com/office/drawing/2014/main" val="3422694022"/>
                    </a:ext>
                  </a:extLst>
                </a:gridCol>
              </a:tblGrid>
              <a:tr h="349114">
                <a:tc>
                  <a:txBody>
                    <a:bodyPr/>
                    <a:lstStyle/>
                    <a:p>
                      <a:pPr algn="l"/>
                      <a:r>
                        <a:rPr lang="en-US" sz="2400" b="0" dirty="0" smtClean="0">
                          <a:solidFill>
                            <a:srgbClr val="000000"/>
                          </a:solidFill>
                          <a:latin typeface="Calibri" panose="020F0502020204030204" pitchFamily="34" charset="0"/>
                        </a:rPr>
                        <a:t>Overall – </a:t>
                      </a:r>
                    </a:p>
                    <a:p>
                      <a:pPr algn="l"/>
                      <a:r>
                        <a:rPr lang="en-US" sz="2400" b="0" dirty="0" smtClean="0">
                          <a:solidFill>
                            <a:srgbClr val="000000"/>
                          </a:solidFill>
                          <a:latin typeface="Calibri" panose="020F0502020204030204" pitchFamily="34" charset="0"/>
                        </a:rPr>
                        <a:t>All Students</a:t>
                      </a:r>
                      <a:r>
                        <a:rPr lang="en-US" sz="2400" b="0" dirty="0" smtClean="0"/>
                        <a:t> </a:t>
                      </a:r>
                      <a:endParaRPr lang="en-US" sz="2400" b="0" dirty="0"/>
                    </a:p>
                  </a:txBody>
                  <a:tcPr>
                    <a:solidFill>
                      <a:schemeClr val="bg1"/>
                    </a:solidFill>
                  </a:tcPr>
                </a:tc>
                <a:tc>
                  <a:txBody>
                    <a:bodyPr/>
                    <a:lstStyle/>
                    <a:p>
                      <a:pPr algn="l"/>
                      <a:r>
                        <a:rPr lang="en-US" sz="2400" b="0" dirty="0" smtClean="0">
                          <a:solidFill>
                            <a:srgbClr val="000000"/>
                          </a:solidFill>
                          <a:latin typeface="Calibri" panose="020F0502020204030204" pitchFamily="34" charset="0"/>
                        </a:rPr>
                        <a:t>Economically Disadvantaged</a:t>
                      </a:r>
                      <a:r>
                        <a:rPr lang="en-US" sz="2400" b="0" dirty="0" smtClean="0"/>
                        <a:t> </a:t>
                      </a:r>
                      <a:endParaRPr lang="en-US" sz="2400" b="0" dirty="0"/>
                    </a:p>
                  </a:txBody>
                  <a:tcPr>
                    <a:solidFill>
                      <a:schemeClr val="bg1"/>
                    </a:solidFill>
                  </a:tcPr>
                </a:tc>
                <a:tc>
                  <a:txBody>
                    <a:bodyPr/>
                    <a:lstStyle/>
                    <a:p>
                      <a:pPr algn="l"/>
                      <a:r>
                        <a:rPr lang="en-US" sz="2400" b="0" dirty="0" smtClean="0">
                          <a:solidFill>
                            <a:srgbClr val="000000"/>
                          </a:solidFill>
                          <a:latin typeface="Calibri" panose="020F0502020204030204" pitchFamily="34" charset="0"/>
                        </a:rPr>
                        <a:t>English Learner</a:t>
                      </a:r>
                      <a:r>
                        <a:rPr lang="en-US" sz="2400" b="0" dirty="0" smtClean="0"/>
                        <a:t> </a:t>
                      </a:r>
                      <a:endParaRPr lang="en-US" sz="2400" b="0"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b="0" dirty="0" smtClean="0">
                          <a:solidFill>
                            <a:srgbClr val="000000"/>
                          </a:solidFill>
                          <a:latin typeface="Calibri" panose="020F0502020204030204" pitchFamily="34" charset="0"/>
                        </a:rPr>
                        <a:t>Special Education</a:t>
                      </a:r>
                      <a:r>
                        <a:rPr lang="en-US" sz="2400" b="0" dirty="0" smtClean="0"/>
                        <a:t> </a:t>
                      </a:r>
                    </a:p>
                  </a:txBody>
                  <a:tcPr>
                    <a:solidFill>
                      <a:schemeClr val="bg1"/>
                    </a:solidFill>
                  </a:tcPr>
                </a:tc>
                <a:extLst>
                  <a:ext uri="{0D108BD9-81ED-4DB2-BD59-A6C34878D82A}">
                    <a16:rowId xmlns:a16="http://schemas.microsoft.com/office/drawing/2014/main" val="303772169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64052101"/>
              </p:ext>
            </p:extLst>
          </p:nvPr>
        </p:nvGraphicFramePr>
        <p:xfrm>
          <a:off x="690638" y="3146742"/>
          <a:ext cx="10663163" cy="2935605"/>
        </p:xfrm>
        <a:graphic>
          <a:graphicData uri="http://schemas.openxmlformats.org/drawingml/2006/table">
            <a:tbl>
              <a:tblPr>
                <a:tableStyleId>{9D7B26C5-4107-4FEC-AEDC-1716B250A1EF}</a:tableStyleId>
              </a:tblPr>
              <a:tblGrid>
                <a:gridCol w="4094722">
                  <a:extLst>
                    <a:ext uri="{9D8B030D-6E8A-4147-A177-3AD203B41FA5}">
                      <a16:colId xmlns:a16="http://schemas.microsoft.com/office/drawing/2014/main" val="800293094"/>
                    </a:ext>
                  </a:extLst>
                </a:gridCol>
                <a:gridCol w="1779843">
                  <a:extLst>
                    <a:ext uri="{9D8B030D-6E8A-4147-A177-3AD203B41FA5}">
                      <a16:colId xmlns:a16="http://schemas.microsoft.com/office/drawing/2014/main" val="4238206075"/>
                    </a:ext>
                  </a:extLst>
                </a:gridCol>
                <a:gridCol w="1622154">
                  <a:extLst>
                    <a:ext uri="{9D8B030D-6E8A-4147-A177-3AD203B41FA5}">
                      <a16:colId xmlns:a16="http://schemas.microsoft.com/office/drawing/2014/main" val="3249242281"/>
                    </a:ext>
                  </a:extLst>
                </a:gridCol>
                <a:gridCol w="1583222">
                  <a:extLst>
                    <a:ext uri="{9D8B030D-6E8A-4147-A177-3AD203B41FA5}">
                      <a16:colId xmlns:a16="http://schemas.microsoft.com/office/drawing/2014/main" val="2580155865"/>
                    </a:ext>
                  </a:extLst>
                </a:gridCol>
                <a:gridCol w="1583222">
                  <a:extLst>
                    <a:ext uri="{9D8B030D-6E8A-4147-A177-3AD203B41FA5}">
                      <a16:colId xmlns:a16="http://schemas.microsoft.com/office/drawing/2014/main" val="955994684"/>
                    </a:ext>
                  </a:extLst>
                </a:gridCol>
              </a:tblGrid>
              <a:tr h="739746">
                <a:tc>
                  <a:txBody>
                    <a:bodyPr/>
                    <a:lstStyle/>
                    <a:p>
                      <a:pPr algn="l" fontAlgn="b"/>
                      <a:r>
                        <a:rPr lang="en-US" sz="1800" b="1" u="none" strike="noStrike" dirty="0" smtClean="0">
                          <a:solidFill>
                            <a:srgbClr val="00B050"/>
                          </a:solidFill>
                          <a:effectLst/>
                        </a:rPr>
                        <a:t>Enrollment Site</a:t>
                      </a:r>
                      <a:endParaRPr lang="en-US" sz="1800" b="1" i="0" u="none" strike="noStrike" dirty="0">
                        <a:solidFill>
                          <a:srgbClr val="00B050"/>
                        </a:solidFill>
                        <a:effectLst/>
                        <a:latin typeface="Arial" panose="020B0604020202020204" pitchFamily="34" charset="0"/>
                      </a:endParaRPr>
                    </a:p>
                  </a:txBody>
                  <a:tcPr marL="9525" marR="9525" marT="9525" marB="0" anchor="b"/>
                </a:tc>
                <a:tc>
                  <a:txBody>
                    <a:bodyPr/>
                    <a:lstStyle/>
                    <a:p>
                      <a:pPr algn="ctr" fontAlgn="ctr"/>
                      <a:r>
                        <a:rPr lang="en-US" sz="1800" b="1" u="none" strike="noStrike" dirty="0" smtClean="0">
                          <a:solidFill>
                            <a:srgbClr val="00B050"/>
                          </a:solidFill>
                          <a:effectLst/>
                        </a:rPr>
                        <a:t>2017-18 </a:t>
                      </a:r>
                      <a:r>
                        <a:rPr lang="en-US" sz="1800" b="1" u="none" strike="noStrike" dirty="0">
                          <a:solidFill>
                            <a:srgbClr val="00B050"/>
                          </a:solidFill>
                          <a:effectLst/>
                        </a:rPr>
                        <a:t>SBAC ELA </a:t>
                      </a:r>
                      <a:r>
                        <a:rPr lang="en-US" sz="1800" b="1" u="none" strike="noStrike" dirty="0" smtClean="0">
                          <a:solidFill>
                            <a:srgbClr val="00B050"/>
                          </a:solidFill>
                          <a:effectLst/>
                        </a:rPr>
                        <a:t>Distance From Met</a:t>
                      </a:r>
                      <a:endParaRPr lang="en-US" sz="1800" b="1" i="0" u="none" strike="noStrike" dirty="0">
                        <a:solidFill>
                          <a:srgbClr val="00B050"/>
                        </a:solidFill>
                        <a:effectLst/>
                        <a:latin typeface="Arial" panose="020B0604020202020204" pitchFamily="34" charset="0"/>
                      </a:endParaRPr>
                    </a:p>
                  </a:txBody>
                  <a:tcPr marL="9525" marR="9525" marT="9525" marB="0" anchor="ctr"/>
                </a:tc>
                <a:tc>
                  <a:txBody>
                    <a:bodyPr/>
                    <a:lstStyle/>
                    <a:p>
                      <a:pPr algn="ctr" fontAlgn="ctr"/>
                      <a:r>
                        <a:rPr lang="en-US" sz="1800" b="1" u="none" strike="noStrike" dirty="0" smtClean="0">
                          <a:solidFill>
                            <a:srgbClr val="00B050"/>
                          </a:solidFill>
                          <a:effectLst/>
                        </a:rPr>
                        <a:t>2018-19 SBAC ELA Distance From Met</a:t>
                      </a:r>
                      <a:endParaRPr lang="en-US" sz="1800" b="1" i="0" u="none" strike="noStrike" dirty="0">
                        <a:solidFill>
                          <a:srgbClr val="00B050"/>
                        </a:solidFill>
                        <a:effectLst/>
                        <a:latin typeface="Arial" panose="020B0604020202020204" pitchFamily="34" charset="0"/>
                      </a:endParaRPr>
                    </a:p>
                  </a:txBody>
                  <a:tcPr marL="9525" marR="9525" marT="9525" marB="0" anchor="ctr"/>
                </a:tc>
                <a:tc>
                  <a:txBody>
                    <a:bodyPr/>
                    <a:lstStyle/>
                    <a:p>
                      <a:pPr algn="ctr" fontAlgn="ctr"/>
                      <a:r>
                        <a:rPr lang="en-US" sz="1800" b="1" u="none" strike="noStrike" dirty="0" smtClean="0">
                          <a:solidFill>
                            <a:srgbClr val="00B050"/>
                          </a:solidFill>
                          <a:effectLst/>
                        </a:rPr>
                        <a:t>Growth</a:t>
                      </a:r>
                      <a:r>
                        <a:rPr lang="en-US" sz="1800" b="1" u="none" strike="noStrike" baseline="0" dirty="0" smtClean="0">
                          <a:solidFill>
                            <a:srgbClr val="00B050"/>
                          </a:solidFill>
                          <a:effectLst/>
                        </a:rPr>
                        <a:t> in Average Distance From Met</a:t>
                      </a:r>
                      <a:endParaRPr lang="en-US" sz="1800" b="1" i="0" u="none" strike="noStrike" dirty="0">
                        <a:solidFill>
                          <a:srgbClr val="00B050"/>
                        </a:solidFill>
                        <a:effectLst/>
                        <a:latin typeface="Arial" panose="020B0604020202020204" pitchFamily="34" charset="0"/>
                      </a:endParaRPr>
                    </a:p>
                  </a:txBody>
                  <a:tcPr marL="9525" marR="9525" marT="9525" marB="0" anchor="ctr"/>
                </a:tc>
                <a:tc>
                  <a:txBody>
                    <a:bodyPr/>
                    <a:lstStyle/>
                    <a:p>
                      <a:pPr algn="ctr" fontAlgn="ctr"/>
                      <a:r>
                        <a:rPr lang="en-US" sz="1800" b="1" i="0" u="none" strike="noStrike" dirty="0" smtClean="0">
                          <a:solidFill>
                            <a:srgbClr val="00B050"/>
                          </a:solidFill>
                          <a:effectLst/>
                          <a:latin typeface="Arial" panose="020B0604020202020204" pitchFamily="34" charset="0"/>
                        </a:rPr>
                        <a:t>Rank</a:t>
                      </a:r>
                      <a:endParaRPr lang="en-US" sz="1800" b="1" i="0" u="none" strike="noStrike" dirty="0">
                        <a:solidFill>
                          <a:srgbClr val="00B05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484233716"/>
                  </a:ext>
                </a:extLst>
              </a:tr>
              <a:tr h="365760">
                <a:tc>
                  <a:txBody>
                    <a:bodyPr/>
                    <a:lstStyle/>
                    <a:p>
                      <a:pPr algn="l" fontAlgn="ctr"/>
                      <a:r>
                        <a:rPr lang="en-US" sz="1800" u="none" strike="noStrike" dirty="0">
                          <a:solidFill>
                            <a:srgbClr val="00B050"/>
                          </a:solidFill>
                          <a:effectLst/>
                        </a:rPr>
                        <a:t>Father Keith B Kenny K-6 School</a:t>
                      </a:r>
                      <a:endParaRPr lang="en-US" sz="1800" b="0" i="0" u="none" strike="noStrike" dirty="0">
                        <a:solidFill>
                          <a:srgbClr val="00B050"/>
                        </a:solidFill>
                        <a:effectLst/>
                        <a:latin typeface="Arial" panose="020B0604020202020204" pitchFamily="34" charset="0"/>
                      </a:endParaRPr>
                    </a:p>
                  </a:txBody>
                  <a:tcPr marL="9525" marR="9525" marT="9525" marB="0" anchor="ctr"/>
                </a:tc>
                <a:tc>
                  <a:txBody>
                    <a:bodyPr/>
                    <a:lstStyle/>
                    <a:p>
                      <a:pPr algn="ctr" fontAlgn="b"/>
                      <a:r>
                        <a:rPr lang="en-US" sz="1800" u="none" strike="noStrike" dirty="0">
                          <a:solidFill>
                            <a:srgbClr val="00B050"/>
                          </a:solidFill>
                          <a:effectLst/>
                        </a:rPr>
                        <a:t>-44</a:t>
                      </a:r>
                      <a:endParaRPr lang="en-US" sz="1800" b="0" i="0" u="none" strike="noStrike" dirty="0">
                        <a:solidFill>
                          <a:srgbClr val="00B050"/>
                        </a:solidFill>
                        <a:effectLst/>
                        <a:latin typeface="Arial" panose="020B0604020202020204" pitchFamily="34" charset="0"/>
                      </a:endParaRPr>
                    </a:p>
                  </a:txBody>
                  <a:tcPr marL="9525" marR="9525" marT="9525" marB="0" anchor="b"/>
                </a:tc>
                <a:tc>
                  <a:txBody>
                    <a:bodyPr/>
                    <a:lstStyle/>
                    <a:p>
                      <a:pPr algn="ctr" fontAlgn="b"/>
                      <a:r>
                        <a:rPr lang="en-US" sz="1800" u="none" strike="noStrike" dirty="0">
                          <a:solidFill>
                            <a:srgbClr val="00B050"/>
                          </a:solidFill>
                          <a:effectLst/>
                        </a:rPr>
                        <a:t>-17</a:t>
                      </a:r>
                      <a:endParaRPr lang="en-US" sz="1800" b="0" i="0" u="none" strike="noStrike" dirty="0">
                        <a:solidFill>
                          <a:srgbClr val="00B050"/>
                        </a:solidFill>
                        <a:effectLst/>
                        <a:latin typeface="Arial" panose="020B0604020202020204" pitchFamily="34" charset="0"/>
                      </a:endParaRPr>
                    </a:p>
                  </a:txBody>
                  <a:tcPr marL="9525" marR="9525" marT="9525" marB="0" anchor="b"/>
                </a:tc>
                <a:tc>
                  <a:txBody>
                    <a:bodyPr/>
                    <a:lstStyle/>
                    <a:p>
                      <a:pPr algn="ctr" fontAlgn="b"/>
                      <a:r>
                        <a:rPr lang="en-US" sz="1800" u="none" strike="noStrike" dirty="0">
                          <a:solidFill>
                            <a:srgbClr val="00B050"/>
                          </a:solidFill>
                          <a:effectLst/>
                        </a:rPr>
                        <a:t>27</a:t>
                      </a:r>
                      <a:endParaRPr lang="en-US" sz="1800" b="0" i="0" u="none" strike="noStrike" dirty="0">
                        <a:solidFill>
                          <a:srgbClr val="00B050"/>
                        </a:solidFill>
                        <a:effectLst/>
                        <a:latin typeface="Arial" panose="020B0604020202020204" pitchFamily="34" charset="0"/>
                      </a:endParaRPr>
                    </a:p>
                  </a:txBody>
                  <a:tcPr marL="9525" marR="9525" marT="9525" marB="0" anchor="b"/>
                </a:tc>
                <a:tc>
                  <a:txBody>
                    <a:bodyPr/>
                    <a:lstStyle/>
                    <a:p>
                      <a:pPr algn="ctr" fontAlgn="b"/>
                      <a:r>
                        <a:rPr lang="en-US" sz="1800" b="0" i="0" u="none" strike="noStrike" dirty="0" smtClean="0">
                          <a:solidFill>
                            <a:srgbClr val="00B050"/>
                          </a:solidFill>
                          <a:effectLst/>
                          <a:latin typeface="Arial" panose="020B0604020202020204" pitchFamily="34" charset="0"/>
                        </a:rPr>
                        <a:t>1</a:t>
                      </a:r>
                      <a:endParaRPr lang="en-US" sz="1800" b="0" i="0" u="none" strike="noStrike" dirty="0">
                        <a:solidFill>
                          <a:srgbClr val="00B05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130575075"/>
                  </a:ext>
                </a:extLst>
              </a:tr>
              <a:tr h="365760">
                <a:tc>
                  <a:txBody>
                    <a:bodyPr/>
                    <a:lstStyle/>
                    <a:p>
                      <a:pPr algn="l" fontAlgn="ctr"/>
                      <a:r>
                        <a:rPr lang="en-US" sz="1800" u="none" strike="noStrike" dirty="0">
                          <a:solidFill>
                            <a:srgbClr val="00B050"/>
                          </a:solidFill>
                          <a:effectLst/>
                        </a:rPr>
                        <a:t>Mark Twain Elementary</a:t>
                      </a:r>
                      <a:endParaRPr lang="en-US" sz="1800" b="0" i="0" u="none" strike="noStrike" dirty="0">
                        <a:solidFill>
                          <a:srgbClr val="00B050"/>
                        </a:solidFill>
                        <a:effectLst/>
                        <a:latin typeface="Arial" panose="020B0604020202020204" pitchFamily="34" charset="0"/>
                      </a:endParaRPr>
                    </a:p>
                  </a:txBody>
                  <a:tcPr marL="9525" marR="9525" marT="9525" marB="0" anchor="ctr"/>
                </a:tc>
                <a:tc>
                  <a:txBody>
                    <a:bodyPr/>
                    <a:lstStyle/>
                    <a:p>
                      <a:pPr algn="ctr" fontAlgn="b"/>
                      <a:r>
                        <a:rPr lang="en-US" sz="1800" u="none" strike="noStrike" dirty="0">
                          <a:solidFill>
                            <a:srgbClr val="00B050"/>
                          </a:solidFill>
                          <a:effectLst/>
                        </a:rPr>
                        <a:t>-66</a:t>
                      </a:r>
                      <a:endParaRPr lang="en-US" sz="1800" b="0" i="0" u="none" strike="noStrike" dirty="0">
                        <a:solidFill>
                          <a:srgbClr val="00B050"/>
                        </a:solidFill>
                        <a:effectLst/>
                        <a:latin typeface="Arial" panose="020B0604020202020204" pitchFamily="34" charset="0"/>
                      </a:endParaRPr>
                    </a:p>
                  </a:txBody>
                  <a:tcPr marL="9525" marR="9525" marT="9525" marB="0" anchor="b"/>
                </a:tc>
                <a:tc>
                  <a:txBody>
                    <a:bodyPr/>
                    <a:lstStyle/>
                    <a:p>
                      <a:pPr algn="ctr" fontAlgn="b"/>
                      <a:r>
                        <a:rPr lang="en-US" sz="1800" u="none" strike="noStrike" dirty="0">
                          <a:solidFill>
                            <a:srgbClr val="00B050"/>
                          </a:solidFill>
                          <a:effectLst/>
                        </a:rPr>
                        <a:t>-39</a:t>
                      </a:r>
                      <a:endParaRPr lang="en-US" sz="1800" b="0" i="0" u="none" strike="noStrike" dirty="0">
                        <a:solidFill>
                          <a:srgbClr val="00B050"/>
                        </a:solidFill>
                        <a:effectLst/>
                        <a:latin typeface="Arial" panose="020B0604020202020204" pitchFamily="34" charset="0"/>
                      </a:endParaRPr>
                    </a:p>
                  </a:txBody>
                  <a:tcPr marL="9525" marR="9525" marT="9525" marB="0" anchor="b"/>
                </a:tc>
                <a:tc>
                  <a:txBody>
                    <a:bodyPr/>
                    <a:lstStyle/>
                    <a:p>
                      <a:pPr algn="ctr" fontAlgn="b"/>
                      <a:r>
                        <a:rPr lang="en-US" sz="1800" u="none" strike="noStrike" dirty="0">
                          <a:solidFill>
                            <a:srgbClr val="00B050"/>
                          </a:solidFill>
                          <a:effectLst/>
                        </a:rPr>
                        <a:t>27</a:t>
                      </a:r>
                      <a:endParaRPr lang="en-US" sz="1800" b="0" i="0" u="none" strike="noStrike" dirty="0">
                        <a:solidFill>
                          <a:srgbClr val="00B050"/>
                        </a:solidFill>
                        <a:effectLst/>
                        <a:latin typeface="Arial" panose="020B0604020202020204" pitchFamily="34" charset="0"/>
                      </a:endParaRPr>
                    </a:p>
                  </a:txBody>
                  <a:tcPr marL="9525" marR="9525" marT="9525" marB="0" anchor="b"/>
                </a:tc>
                <a:tc>
                  <a:txBody>
                    <a:bodyPr/>
                    <a:lstStyle/>
                    <a:p>
                      <a:pPr algn="ctr" fontAlgn="b"/>
                      <a:r>
                        <a:rPr lang="en-US" sz="1800" b="0" i="0" u="none" strike="noStrike" dirty="0" smtClean="0">
                          <a:solidFill>
                            <a:srgbClr val="00B050"/>
                          </a:solidFill>
                          <a:effectLst/>
                          <a:latin typeface="Arial" panose="020B0604020202020204" pitchFamily="34" charset="0"/>
                        </a:rPr>
                        <a:t>2</a:t>
                      </a:r>
                      <a:endParaRPr lang="en-US" sz="1800" b="0" i="0" u="none" strike="noStrike" dirty="0">
                        <a:solidFill>
                          <a:srgbClr val="00B05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610415015"/>
                  </a:ext>
                </a:extLst>
              </a:tr>
              <a:tr h="365760">
                <a:tc>
                  <a:txBody>
                    <a:bodyPr/>
                    <a:lstStyle/>
                    <a:p>
                      <a:pPr algn="l" fontAlgn="ctr"/>
                      <a:r>
                        <a:rPr lang="en-US" sz="1800" u="none" strike="noStrike" dirty="0">
                          <a:solidFill>
                            <a:srgbClr val="00B050"/>
                          </a:solidFill>
                          <a:effectLst/>
                        </a:rPr>
                        <a:t>John H. Still K-8</a:t>
                      </a:r>
                      <a:endParaRPr lang="en-US" sz="1800" b="0" i="0" u="none" strike="noStrike" dirty="0">
                        <a:solidFill>
                          <a:srgbClr val="00B050"/>
                        </a:solidFill>
                        <a:effectLst/>
                        <a:latin typeface="Arial" panose="020B0604020202020204" pitchFamily="34" charset="0"/>
                      </a:endParaRPr>
                    </a:p>
                  </a:txBody>
                  <a:tcPr marL="9525" marR="9525" marT="9525" marB="0" anchor="ctr"/>
                </a:tc>
                <a:tc>
                  <a:txBody>
                    <a:bodyPr/>
                    <a:lstStyle/>
                    <a:p>
                      <a:pPr algn="ctr" fontAlgn="b"/>
                      <a:r>
                        <a:rPr lang="en-US" sz="1800" u="none" strike="noStrike" dirty="0">
                          <a:solidFill>
                            <a:srgbClr val="00B050"/>
                          </a:solidFill>
                          <a:effectLst/>
                        </a:rPr>
                        <a:t>-104</a:t>
                      </a:r>
                      <a:endParaRPr lang="en-US" sz="1800" b="0" i="0" u="none" strike="noStrike" dirty="0">
                        <a:solidFill>
                          <a:srgbClr val="00B050"/>
                        </a:solidFill>
                        <a:effectLst/>
                        <a:latin typeface="Arial" panose="020B0604020202020204" pitchFamily="34" charset="0"/>
                      </a:endParaRPr>
                    </a:p>
                  </a:txBody>
                  <a:tcPr marL="9525" marR="9525" marT="9525" marB="0" anchor="b"/>
                </a:tc>
                <a:tc>
                  <a:txBody>
                    <a:bodyPr/>
                    <a:lstStyle/>
                    <a:p>
                      <a:pPr algn="ctr" fontAlgn="b"/>
                      <a:r>
                        <a:rPr lang="en-US" sz="1800" u="none" strike="noStrike" dirty="0">
                          <a:solidFill>
                            <a:srgbClr val="00B050"/>
                          </a:solidFill>
                          <a:effectLst/>
                        </a:rPr>
                        <a:t>-78</a:t>
                      </a:r>
                      <a:endParaRPr lang="en-US" sz="1800" b="0" i="0" u="none" strike="noStrike" dirty="0">
                        <a:solidFill>
                          <a:srgbClr val="00B050"/>
                        </a:solidFill>
                        <a:effectLst/>
                        <a:latin typeface="Arial" panose="020B0604020202020204" pitchFamily="34" charset="0"/>
                      </a:endParaRPr>
                    </a:p>
                  </a:txBody>
                  <a:tcPr marL="9525" marR="9525" marT="9525" marB="0" anchor="b"/>
                </a:tc>
                <a:tc>
                  <a:txBody>
                    <a:bodyPr/>
                    <a:lstStyle/>
                    <a:p>
                      <a:pPr algn="ctr" fontAlgn="b"/>
                      <a:r>
                        <a:rPr lang="en-US" sz="1800" u="none" strike="noStrike" dirty="0">
                          <a:solidFill>
                            <a:srgbClr val="00B050"/>
                          </a:solidFill>
                          <a:effectLst/>
                        </a:rPr>
                        <a:t>26</a:t>
                      </a:r>
                      <a:endParaRPr lang="en-US" sz="1800" b="0" i="0" u="none" strike="noStrike" dirty="0">
                        <a:solidFill>
                          <a:srgbClr val="00B050"/>
                        </a:solidFill>
                        <a:effectLst/>
                        <a:latin typeface="Arial" panose="020B0604020202020204" pitchFamily="34" charset="0"/>
                      </a:endParaRPr>
                    </a:p>
                  </a:txBody>
                  <a:tcPr marL="9525" marR="9525" marT="9525" marB="0" anchor="b"/>
                </a:tc>
                <a:tc>
                  <a:txBody>
                    <a:bodyPr/>
                    <a:lstStyle/>
                    <a:p>
                      <a:pPr algn="ctr" fontAlgn="b"/>
                      <a:r>
                        <a:rPr lang="en-US" sz="1800" b="0" i="0" u="none" strike="noStrike" dirty="0" smtClean="0">
                          <a:solidFill>
                            <a:srgbClr val="00B050"/>
                          </a:solidFill>
                          <a:effectLst/>
                          <a:latin typeface="Arial" panose="020B0604020202020204" pitchFamily="34" charset="0"/>
                        </a:rPr>
                        <a:t>3</a:t>
                      </a:r>
                      <a:endParaRPr lang="en-US" sz="1800" b="0" i="0" u="none" strike="noStrike" dirty="0">
                        <a:solidFill>
                          <a:srgbClr val="00B05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924682877"/>
                  </a:ext>
                </a:extLst>
              </a:tr>
              <a:tr h="365760">
                <a:tc>
                  <a:txBody>
                    <a:bodyPr/>
                    <a:lstStyle/>
                    <a:p>
                      <a:pPr algn="l" fontAlgn="ctr"/>
                      <a:r>
                        <a:rPr lang="en-US" sz="1800" u="none" strike="noStrike" dirty="0">
                          <a:solidFill>
                            <a:srgbClr val="00B050"/>
                          </a:solidFill>
                          <a:effectLst/>
                        </a:rPr>
                        <a:t>Bowling Green Elem-McCoy</a:t>
                      </a:r>
                      <a:endParaRPr lang="en-US" sz="1800" b="0" i="0" u="none" strike="noStrike" dirty="0">
                        <a:solidFill>
                          <a:srgbClr val="00B050"/>
                        </a:solidFill>
                        <a:effectLst/>
                        <a:latin typeface="Arial" panose="020B0604020202020204" pitchFamily="34" charset="0"/>
                      </a:endParaRPr>
                    </a:p>
                  </a:txBody>
                  <a:tcPr marL="9525" marR="9525" marT="9525" marB="0" anchor="ctr"/>
                </a:tc>
                <a:tc>
                  <a:txBody>
                    <a:bodyPr/>
                    <a:lstStyle/>
                    <a:p>
                      <a:pPr algn="ctr" fontAlgn="b"/>
                      <a:r>
                        <a:rPr lang="en-US" sz="1800" u="none" strike="noStrike" dirty="0">
                          <a:solidFill>
                            <a:srgbClr val="00B050"/>
                          </a:solidFill>
                          <a:effectLst/>
                        </a:rPr>
                        <a:t>-59</a:t>
                      </a:r>
                      <a:endParaRPr lang="en-US" sz="1800" b="0" i="0" u="none" strike="noStrike" dirty="0">
                        <a:solidFill>
                          <a:srgbClr val="00B050"/>
                        </a:solidFill>
                        <a:effectLst/>
                        <a:latin typeface="Arial" panose="020B0604020202020204" pitchFamily="34" charset="0"/>
                      </a:endParaRPr>
                    </a:p>
                  </a:txBody>
                  <a:tcPr marL="9525" marR="9525" marT="9525" marB="0" anchor="b"/>
                </a:tc>
                <a:tc>
                  <a:txBody>
                    <a:bodyPr/>
                    <a:lstStyle/>
                    <a:p>
                      <a:pPr algn="ctr" fontAlgn="b"/>
                      <a:r>
                        <a:rPr lang="en-US" sz="1800" u="none" strike="noStrike" dirty="0">
                          <a:solidFill>
                            <a:srgbClr val="00B050"/>
                          </a:solidFill>
                          <a:effectLst/>
                        </a:rPr>
                        <a:t>-33</a:t>
                      </a:r>
                      <a:endParaRPr lang="en-US" sz="1800" b="0" i="0" u="none" strike="noStrike" dirty="0">
                        <a:solidFill>
                          <a:srgbClr val="00B050"/>
                        </a:solidFill>
                        <a:effectLst/>
                        <a:latin typeface="Arial" panose="020B0604020202020204" pitchFamily="34" charset="0"/>
                      </a:endParaRPr>
                    </a:p>
                  </a:txBody>
                  <a:tcPr marL="9525" marR="9525" marT="9525" marB="0" anchor="b"/>
                </a:tc>
                <a:tc>
                  <a:txBody>
                    <a:bodyPr/>
                    <a:lstStyle/>
                    <a:p>
                      <a:pPr algn="ctr" fontAlgn="b"/>
                      <a:r>
                        <a:rPr lang="en-US" sz="1800" u="none" strike="noStrike" dirty="0">
                          <a:solidFill>
                            <a:srgbClr val="00B050"/>
                          </a:solidFill>
                          <a:effectLst/>
                        </a:rPr>
                        <a:t>26</a:t>
                      </a:r>
                      <a:endParaRPr lang="en-US" sz="1800" b="0" i="0" u="none" strike="noStrike" dirty="0">
                        <a:solidFill>
                          <a:srgbClr val="00B050"/>
                        </a:solidFill>
                        <a:effectLst/>
                        <a:latin typeface="Arial" panose="020B0604020202020204" pitchFamily="34" charset="0"/>
                      </a:endParaRPr>
                    </a:p>
                  </a:txBody>
                  <a:tcPr marL="9525" marR="9525" marT="9525" marB="0" anchor="b"/>
                </a:tc>
                <a:tc>
                  <a:txBody>
                    <a:bodyPr/>
                    <a:lstStyle/>
                    <a:p>
                      <a:pPr algn="ctr" fontAlgn="b"/>
                      <a:r>
                        <a:rPr lang="en-US" sz="1800" b="0" i="0" u="none" strike="noStrike" dirty="0" smtClean="0">
                          <a:solidFill>
                            <a:srgbClr val="00B050"/>
                          </a:solidFill>
                          <a:effectLst/>
                          <a:latin typeface="Arial" panose="020B0604020202020204" pitchFamily="34" charset="0"/>
                        </a:rPr>
                        <a:t>4</a:t>
                      </a:r>
                      <a:endParaRPr lang="en-US" sz="1800" b="0" i="0" u="none" strike="noStrike" dirty="0">
                        <a:solidFill>
                          <a:srgbClr val="00B05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559791864"/>
                  </a:ext>
                </a:extLst>
              </a:tr>
              <a:tr h="365760">
                <a:tc>
                  <a:txBody>
                    <a:bodyPr/>
                    <a:lstStyle/>
                    <a:p>
                      <a:pPr algn="l" fontAlgn="ctr"/>
                      <a:r>
                        <a:rPr lang="en-US" sz="1800" u="none" strike="noStrike" dirty="0">
                          <a:solidFill>
                            <a:srgbClr val="00B050"/>
                          </a:solidFill>
                          <a:effectLst/>
                        </a:rPr>
                        <a:t>Peter Burnett Elementary</a:t>
                      </a:r>
                      <a:endParaRPr lang="en-US" sz="1800" b="0" i="0" u="none" strike="noStrike" dirty="0">
                        <a:solidFill>
                          <a:srgbClr val="00B050"/>
                        </a:solidFill>
                        <a:effectLst/>
                        <a:latin typeface="Arial" panose="020B0604020202020204" pitchFamily="34" charset="0"/>
                      </a:endParaRPr>
                    </a:p>
                  </a:txBody>
                  <a:tcPr marL="9525" marR="9525" marT="9525" marB="0" anchor="ctr"/>
                </a:tc>
                <a:tc>
                  <a:txBody>
                    <a:bodyPr/>
                    <a:lstStyle/>
                    <a:p>
                      <a:pPr algn="ctr" fontAlgn="b"/>
                      <a:r>
                        <a:rPr lang="en-US" sz="1800" u="none" strike="noStrike" dirty="0">
                          <a:solidFill>
                            <a:srgbClr val="00B050"/>
                          </a:solidFill>
                          <a:effectLst/>
                        </a:rPr>
                        <a:t>-67</a:t>
                      </a:r>
                      <a:endParaRPr lang="en-US" sz="1800" b="0" i="0" u="none" strike="noStrike" dirty="0">
                        <a:solidFill>
                          <a:srgbClr val="00B050"/>
                        </a:solidFill>
                        <a:effectLst/>
                        <a:latin typeface="Arial" panose="020B0604020202020204" pitchFamily="34" charset="0"/>
                      </a:endParaRPr>
                    </a:p>
                  </a:txBody>
                  <a:tcPr marL="9525" marR="9525" marT="9525" marB="0" anchor="b"/>
                </a:tc>
                <a:tc>
                  <a:txBody>
                    <a:bodyPr/>
                    <a:lstStyle/>
                    <a:p>
                      <a:pPr algn="ctr" fontAlgn="b"/>
                      <a:r>
                        <a:rPr lang="en-US" sz="1800" u="none" strike="noStrike" dirty="0">
                          <a:solidFill>
                            <a:srgbClr val="00B050"/>
                          </a:solidFill>
                          <a:effectLst/>
                        </a:rPr>
                        <a:t>-45</a:t>
                      </a:r>
                      <a:endParaRPr lang="en-US" sz="1800" b="0" i="0" u="none" strike="noStrike" dirty="0">
                        <a:solidFill>
                          <a:srgbClr val="00B050"/>
                        </a:solidFill>
                        <a:effectLst/>
                        <a:latin typeface="Arial" panose="020B0604020202020204" pitchFamily="34" charset="0"/>
                      </a:endParaRPr>
                    </a:p>
                  </a:txBody>
                  <a:tcPr marL="9525" marR="9525" marT="9525" marB="0" anchor="b"/>
                </a:tc>
                <a:tc>
                  <a:txBody>
                    <a:bodyPr/>
                    <a:lstStyle/>
                    <a:p>
                      <a:pPr algn="ctr" fontAlgn="b"/>
                      <a:r>
                        <a:rPr lang="en-US" sz="1800" u="none" strike="noStrike" dirty="0">
                          <a:solidFill>
                            <a:srgbClr val="00B050"/>
                          </a:solidFill>
                          <a:effectLst/>
                        </a:rPr>
                        <a:t>23</a:t>
                      </a:r>
                      <a:endParaRPr lang="en-US" sz="1800" b="0" i="0" u="none" strike="noStrike" dirty="0">
                        <a:solidFill>
                          <a:srgbClr val="00B050"/>
                        </a:solidFill>
                        <a:effectLst/>
                        <a:latin typeface="Arial" panose="020B0604020202020204" pitchFamily="34" charset="0"/>
                      </a:endParaRPr>
                    </a:p>
                  </a:txBody>
                  <a:tcPr marL="9525" marR="9525" marT="9525" marB="0" anchor="b"/>
                </a:tc>
                <a:tc>
                  <a:txBody>
                    <a:bodyPr/>
                    <a:lstStyle/>
                    <a:p>
                      <a:pPr algn="ctr" fontAlgn="b"/>
                      <a:r>
                        <a:rPr lang="en-US" sz="1800" b="0" i="0" u="none" strike="noStrike" dirty="0" smtClean="0">
                          <a:solidFill>
                            <a:srgbClr val="00B050"/>
                          </a:solidFill>
                          <a:effectLst/>
                          <a:latin typeface="Arial" panose="020B0604020202020204" pitchFamily="34" charset="0"/>
                        </a:rPr>
                        <a:t>5</a:t>
                      </a:r>
                      <a:endParaRPr lang="en-US" sz="1800" b="0" i="0" u="none" strike="noStrike" dirty="0">
                        <a:solidFill>
                          <a:srgbClr val="00B05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29818897"/>
                  </a:ext>
                </a:extLst>
              </a:tr>
            </a:tbl>
          </a:graphicData>
        </a:graphic>
      </p:graphicFrame>
      <p:sp>
        <p:nvSpPr>
          <p:cNvPr id="7" name="Rectangle 6"/>
          <p:cNvSpPr/>
          <p:nvPr/>
        </p:nvSpPr>
        <p:spPr>
          <a:xfrm>
            <a:off x="644917" y="3146741"/>
            <a:ext cx="5830311" cy="29356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475229" y="3146741"/>
            <a:ext cx="1839432" cy="29356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279718" y="3146741"/>
            <a:ext cx="1839432" cy="29356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0164871" y="3146741"/>
            <a:ext cx="1049932" cy="29356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7989" y="6315228"/>
            <a:ext cx="10653823" cy="430887"/>
          </a:xfrm>
          <a:prstGeom prst="rect">
            <a:avLst/>
          </a:prstGeom>
          <a:noFill/>
        </p:spPr>
        <p:txBody>
          <a:bodyPr wrap="square" rtlCol="0">
            <a:spAutoFit/>
          </a:bodyPr>
          <a:lstStyle/>
          <a:p>
            <a:r>
              <a:rPr lang="en-US" sz="1100" dirty="0" smtClean="0"/>
              <a:t>Top Growth School analysis included all non-alternative school sites.  The following alternative school sites serving students in grades 4-8 were not included: Capital City, John Morse, and Success Academy.</a:t>
            </a:r>
            <a:endParaRPr lang="en-US"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5" name="Google Shape;225;p11"/>
          <p:cNvSpPr/>
          <p:nvPr/>
        </p:nvSpPr>
        <p:spPr>
          <a:xfrm>
            <a:off x="370114" y="6095849"/>
            <a:ext cx="9720943" cy="7694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00" b="0" i="0" u="none" strike="noStrike" cap="none" dirty="0">
                <a:solidFill>
                  <a:schemeClr val="dk1"/>
                </a:solidFill>
                <a:latin typeface="Calibri"/>
                <a:ea typeface="Calibri"/>
                <a:cs typeface="Calibri"/>
                <a:sym typeface="Calibri"/>
              </a:rPr>
              <a:t>Source: CDE student-level data for the CAASPP.  Minimum of 11 matched scores required to be included in analysis.</a:t>
            </a:r>
            <a:endParaRPr dirty="0"/>
          </a:p>
          <a:p>
            <a:pPr marL="0" marR="0" lvl="0" indent="0" algn="l" rtl="0">
              <a:spcBef>
                <a:spcPts val="0"/>
              </a:spcBef>
              <a:spcAft>
                <a:spcPts val="0"/>
              </a:spcAft>
              <a:buNone/>
            </a:pPr>
            <a:r>
              <a:rPr lang="en-US" sz="1100" b="1" dirty="0">
                <a:solidFill>
                  <a:schemeClr val="dk1"/>
                </a:solidFill>
                <a:latin typeface="Calibri"/>
                <a:ea typeface="Calibri"/>
                <a:cs typeface="Calibri"/>
                <a:sym typeface="Calibri"/>
              </a:rPr>
              <a:t>Bolded - Top performer in subject for each identified student program.</a:t>
            </a:r>
            <a:endParaRPr dirty="0"/>
          </a:p>
          <a:p>
            <a:pPr marL="0" marR="0" lvl="0" indent="0" algn="l" rtl="0">
              <a:spcBef>
                <a:spcPts val="0"/>
              </a:spcBef>
              <a:spcAft>
                <a:spcPts val="0"/>
              </a:spcAft>
              <a:buNone/>
            </a:pPr>
            <a:r>
              <a:rPr lang="en-US" sz="1100" i="1" dirty="0">
                <a:solidFill>
                  <a:schemeClr val="dk1"/>
                </a:solidFill>
                <a:latin typeface="Calibri"/>
                <a:ea typeface="Calibri"/>
                <a:cs typeface="Calibri"/>
                <a:sym typeface="Calibri"/>
              </a:rPr>
              <a:t>Italicized - Top performer in subject overall and for two of three identified student programs.</a:t>
            </a:r>
            <a:endParaRPr dirty="0"/>
          </a:p>
          <a:p>
            <a:pPr marL="0" marR="0" lvl="0" indent="0" algn="l" rtl="0">
              <a:spcBef>
                <a:spcPts val="0"/>
              </a:spcBef>
              <a:spcAft>
                <a:spcPts val="0"/>
              </a:spcAft>
              <a:buNone/>
            </a:pPr>
            <a:endParaRPr sz="1100" dirty="0">
              <a:solidFill>
                <a:schemeClr val="dk1"/>
              </a:solidFill>
              <a:latin typeface="Calibri"/>
              <a:ea typeface="Calibri"/>
              <a:cs typeface="Calibri"/>
              <a:sym typeface="Calibri"/>
            </a:endParaRPr>
          </a:p>
        </p:txBody>
      </p:sp>
      <p:graphicFrame>
        <p:nvGraphicFramePr>
          <p:cNvPr id="2" name="Table 1"/>
          <p:cNvGraphicFramePr>
            <a:graphicFrameLocks noGrp="1"/>
          </p:cNvGraphicFramePr>
          <p:nvPr>
            <p:extLst>
              <p:ext uri="{D42A27DB-BD31-4B8C-83A1-F6EECF244321}">
                <p14:modId xmlns:p14="http://schemas.microsoft.com/office/powerpoint/2010/main" val="2843682646"/>
              </p:ext>
            </p:extLst>
          </p:nvPr>
        </p:nvGraphicFramePr>
        <p:xfrm>
          <a:off x="370114" y="258085"/>
          <a:ext cx="11232079" cy="5698743"/>
        </p:xfrm>
        <a:graphic>
          <a:graphicData uri="http://schemas.openxmlformats.org/drawingml/2006/table">
            <a:tbl>
              <a:tblPr/>
              <a:tblGrid>
                <a:gridCol w="1066096">
                  <a:extLst>
                    <a:ext uri="{9D8B030D-6E8A-4147-A177-3AD203B41FA5}">
                      <a16:colId xmlns:a16="http://schemas.microsoft.com/office/drawing/2014/main" val="2656048506"/>
                    </a:ext>
                  </a:extLst>
                </a:gridCol>
                <a:gridCol w="1446844">
                  <a:extLst>
                    <a:ext uri="{9D8B030D-6E8A-4147-A177-3AD203B41FA5}">
                      <a16:colId xmlns:a16="http://schemas.microsoft.com/office/drawing/2014/main" val="3693503159"/>
                    </a:ext>
                  </a:extLst>
                </a:gridCol>
                <a:gridCol w="1427689">
                  <a:extLst>
                    <a:ext uri="{9D8B030D-6E8A-4147-A177-3AD203B41FA5}">
                      <a16:colId xmlns:a16="http://schemas.microsoft.com/office/drawing/2014/main" val="1037164169"/>
                    </a:ext>
                  </a:extLst>
                </a:gridCol>
                <a:gridCol w="2075197">
                  <a:extLst>
                    <a:ext uri="{9D8B030D-6E8A-4147-A177-3AD203B41FA5}">
                      <a16:colId xmlns:a16="http://schemas.microsoft.com/office/drawing/2014/main" val="1710081229"/>
                    </a:ext>
                  </a:extLst>
                </a:gridCol>
                <a:gridCol w="266523">
                  <a:extLst>
                    <a:ext uri="{9D8B030D-6E8A-4147-A177-3AD203B41FA5}">
                      <a16:colId xmlns:a16="http://schemas.microsoft.com/office/drawing/2014/main" val="4177359100"/>
                    </a:ext>
                  </a:extLst>
                </a:gridCol>
                <a:gridCol w="1446844">
                  <a:extLst>
                    <a:ext uri="{9D8B030D-6E8A-4147-A177-3AD203B41FA5}">
                      <a16:colId xmlns:a16="http://schemas.microsoft.com/office/drawing/2014/main" val="1300291578"/>
                    </a:ext>
                  </a:extLst>
                </a:gridCol>
                <a:gridCol w="1531581">
                  <a:extLst>
                    <a:ext uri="{9D8B030D-6E8A-4147-A177-3AD203B41FA5}">
                      <a16:colId xmlns:a16="http://schemas.microsoft.com/office/drawing/2014/main" val="4010745581"/>
                    </a:ext>
                  </a:extLst>
                </a:gridCol>
                <a:gridCol w="1971305">
                  <a:extLst>
                    <a:ext uri="{9D8B030D-6E8A-4147-A177-3AD203B41FA5}">
                      <a16:colId xmlns:a16="http://schemas.microsoft.com/office/drawing/2014/main" val="40033702"/>
                    </a:ext>
                  </a:extLst>
                </a:gridCol>
              </a:tblGrid>
              <a:tr h="214985">
                <a:tc gridSpan="8">
                  <a:txBody>
                    <a:bodyPr/>
                    <a:lstStyle/>
                    <a:p>
                      <a:pPr algn="ctr" rtl="0" fontAlgn="ctr"/>
                      <a:r>
                        <a:rPr lang="en-US" sz="1200" b="1" i="0" u="none" strike="noStrike" dirty="0">
                          <a:solidFill>
                            <a:schemeClr val="tx1"/>
                          </a:solidFill>
                          <a:effectLst/>
                          <a:latin typeface="Arial" panose="020B0604020202020204" pitchFamily="34" charset="0"/>
                        </a:rPr>
                        <a:t>2018-19 Grade Span </a:t>
                      </a:r>
                      <a:r>
                        <a:rPr lang="en-US" sz="1200" b="1" i="0" u="none" strike="noStrike" dirty="0" smtClean="0">
                          <a:solidFill>
                            <a:schemeClr val="tx1"/>
                          </a:solidFill>
                          <a:effectLst/>
                          <a:latin typeface="Arial" panose="020B0604020202020204" pitchFamily="34" charset="0"/>
                        </a:rPr>
                        <a:t>4-6</a:t>
                      </a:r>
                      <a:endParaRPr lang="en-US" sz="1200" b="1" i="0" u="none" strike="noStrike" dirty="0">
                        <a:solidFill>
                          <a:schemeClr val="tx1"/>
                        </a:solidFill>
                        <a:effectLst/>
                        <a:latin typeface="Arial" panose="020B0604020202020204" pitchFamily="34" charset="0"/>
                      </a:endParaRPr>
                    </a:p>
                  </a:txBody>
                  <a:tcPr marL="6380" marR="6380" marT="638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5468484"/>
                  </a:ext>
                </a:extLst>
              </a:tr>
              <a:tr h="399258">
                <a:tc>
                  <a:txBody>
                    <a:bodyPr/>
                    <a:lstStyle/>
                    <a:p>
                      <a:pPr algn="l" rtl="0" fontAlgn="ctr"/>
                      <a:r>
                        <a:rPr lang="en-US" sz="1200" b="0" i="0" u="none" strike="noStrike" dirty="0">
                          <a:solidFill>
                            <a:srgbClr val="000000"/>
                          </a:solidFill>
                          <a:effectLst/>
                          <a:latin typeface="Arial" panose="020B0604020202020204" pitchFamily="34" charset="0"/>
                        </a:rPr>
                        <a:t> </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dirty="0">
                          <a:solidFill>
                            <a:srgbClr val="000000"/>
                          </a:solidFill>
                          <a:effectLst/>
                          <a:latin typeface="Arial" panose="020B0604020202020204" pitchFamily="34" charset="0"/>
                        </a:rPr>
                        <a:t>Subject</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dirty="0">
                          <a:solidFill>
                            <a:srgbClr val="000000"/>
                          </a:solidFill>
                          <a:effectLst/>
                          <a:latin typeface="Arial" panose="020B0604020202020204" pitchFamily="34" charset="0"/>
                        </a:rPr>
                        <a:t>Rank by </a:t>
                      </a:r>
                      <a:r>
                        <a:rPr lang="en-US" sz="1200" b="0" i="0" u="none" strike="noStrike" dirty="0" smtClean="0">
                          <a:solidFill>
                            <a:srgbClr val="000000"/>
                          </a:solidFill>
                          <a:effectLst/>
                          <a:latin typeface="Arial" panose="020B0604020202020204" pitchFamily="34" charset="0"/>
                        </a:rPr>
                        <a:t>Growth </a:t>
                      </a:r>
                      <a:r>
                        <a:rPr lang="en-US" sz="1200" b="0" i="0" u="none" strike="noStrike" dirty="0">
                          <a:solidFill>
                            <a:srgbClr val="000000"/>
                          </a:solidFill>
                          <a:effectLst/>
                          <a:latin typeface="Arial" panose="020B0604020202020204" pitchFamily="34" charset="0"/>
                        </a:rPr>
                        <a:t>in Distance From Met</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0" i="0" u="none" strike="noStrike" dirty="0">
                          <a:solidFill>
                            <a:srgbClr val="000000"/>
                          </a:solidFill>
                          <a:effectLst/>
                          <a:latin typeface="Arial" panose="020B0604020202020204" pitchFamily="34" charset="0"/>
                        </a:rPr>
                        <a:t>School</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rowSpan="24">
                  <a:txBody>
                    <a:bodyPr/>
                    <a:lstStyle/>
                    <a:p>
                      <a:pPr algn="ctr" fontAlgn="b"/>
                      <a:endParaRPr lang="en-US" sz="2800" b="0" i="0" u="none" strike="noStrike" dirty="0">
                        <a:solidFill>
                          <a:srgbClr val="000000"/>
                        </a:solidFill>
                        <a:effectLst/>
                        <a:latin typeface="Arial" panose="020B0604020202020204" pitchFamily="34" charset="0"/>
                      </a:endParaRPr>
                    </a:p>
                  </a:txBody>
                  <a:tcPr marL="6380" marR="6380" marT="638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1200" b="0" i="0" u="none" strike="noStrike" dirty="0">
                          <a:solidFill>
                            <a:srgbClr val="000000"/>
                          </a:solidFill>
                          <a:effectLst/>
                          <a:latin typeface="Arial" panose="020B0604020202020204" pitchFamily="34" charset="0"/>
                        </a:rPr>
                        <a:t>Subject</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dirty="0">
                          <a:solidFill>
                            <a:srgbClr val="000000"/>
                          </a:solidFill>
                          <a:effectLst/>
                          <a:latin typeface="Arial" panose="020B0604020202020204" pitchFamily="34" charset="0"/>
                        </a:rPr>
                        <a:t>Rank by </a:t>
                      </a:r>
                      <a:r>
                        <a:rPr lang="en-US" sz="1200" b="0" i="0" u="none" strike="noStrike" dirty="0" smtClean="0">
                          <a:solidFill>
                            <a:srgbClr val="000000"/>
                          </a:solidFill>
                          <a:effectLst/>
                          <a:latin typeface="Arial" panose="020B0604020202020204" pitchFamily="34" charset="0"/>
                        </a:rPr>
                        <a:t>Growth </a:t>
                      </a:r>
                      <a:r>
                        <a:rPr lang="en-US" sz="1200" b="0" i="0" u="none" strike="noStrike" dirty="0">
                          <a:solidFill>
                            <a:srgbClr val="000000"/>
                          </a:solidFill>
                          <a:effectLst/>
                          <a:latin typeface="Arial" panose="020B0604020202020204" pitchFamily="34" charset="0"/>
                        </a:rPr>
                        <a:t>in Distance From Met</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0" u="none" strike="noStrike" dirty="0">
                          <a:solidFill>
                            <a:srgbClr val="000000"/>
                          </a:solidFill>
                          <a:effectLst/>
                          <a:latin typeface="Arial" panose="020B0604020202020204" pitchFamily="34" charset="0"/>
                        </a:rPr>
                        <a:t>School</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2254453880"/>
                  </a:ext>
                </a:extLst>
              </a:tr>
              <a:tr h="183354">
                <a:tc rowSpan="5">
                  <a:txBody>
                    <a:bodyPr/>
                    <a:lstStyle/>
                    <a:p>
                      <a:pPr algn="ctr" rtl="0" fontAlgn="ctr"/>
                      <a:r>
                        <a:rPr lang="en-US" sz="1200" b="0" i="0" u="none" strike="noStrike" dirty="0">
                          <a:solidFill>
                            <a:srgbClr val="000000"/>
                          </a:solidFill>
                          <a:effectLst/>
                          <a:latin typeface="Arial" panose="020B0604020202020204" pitchFamily="34" charset="0"/>
                        </a:rPr>
                        <a:t>Overall</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dirty="0">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1" i="0" u="none" strike="noStrike">
                          <a:solidFill>
                            <a:srgbClr val="000000"/>
                          </a:solidFill>
                          <a:effectLst/>
                          <a:latin typeface="Arial" panose="020B0604020202020204" pitchFamily="34" charset="0"/>
                        </a:rPr>
                        <a:t>Father Keith B Kenny</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1" u="none" strike="noStrike" dirty="0">
                          <a:solidFill>
                            <a:srgbClr val="000000"/>
                          </a:solidFill>
                          <a:effectLst/>
                          <a:latin typeface="Arial" panose="020B0604020202020204" pitchFamily="34" charset="0"/>
                        </a:rPr>
                        <a:t>Crocker/Riverside</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2166921925"/>
                  </a:ext>
                </a:extLst>
              </a:tr>
              <a:tr h="183354">
                <a:tc vMerge="1">
                  <a:txBody>
                    <a:bodyPr/>
                    <a:lstStyle/>
                    <a:p>
                      <a:endParaRPr lang="en-US"/>
                    </a:p>
                  </a:txBody>
                  <a:tcPr/>
                </a:tc>
                <a:tc>
                  <a:txBody>
                    <a:bodyPr/>
                    <a:lstStyle/>
                    <a:p>
                      <a:pPr algn="ctr" rtl="0" fontAlgn="ctr"/>
                      <a:r>
                        <a:rPr lang="en-US" sz="1200" b="0" i="0" u="none" strike="noStrike" dirty="0">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dirty="0">
                          <a:solidFill>
                            <a:srgbClr val="000000"/>
                          </a:solidFill>
                          <a:effectLst/>
                          <a:latin typeface="Arial" panose="020B0604020202020204" pitchFamily="34" charset="0"/>
                        </a:rPr>
                        <a:t>2</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0" i="0" u="none" strike="noStrike" dirty="0">
                          <a:solidFill>
                            <a:srgbClr val="000000"/>
                          </a:solidFill>
                          <a:effectLst/>
                          <a:latin typeface="Arial" panose="020B0604020202020204" pitchFamily="34" charset="0"/>
                        </a:rPr>
                        <a:t>Mark Twain</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1" u="none" strike="noStrike" dirty="0">
                          <a:solidFill>
                            <a:srgbClr val="000000"/>
                          </a:solidFill>
                          <a:effectLst/>
                          <a:latin typeface="Arial" panose="020B0604020202020204" pitchFamily="34" charset="0"/>
                        </a:rPr>
                        <a:t>Father Keith B Kenny</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74950903"/>
                  </a:ext>
                </a:extLst>
              </a:tr>
              <a:tr h="183354">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dirty="0">
                          <a:solidFill>
                            <a:srgbClr val="000000"/>
                          </a:solidFill>
                          <a:effectLst/>
                          <a:latin typeface="Arial" panose="020B0604020202020204" pitchFamily="34" charset="0"/>
                        </a:rPr>
                        <a:t>3</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0" i="0" u="none" strike="noStrike" dirty="0">
                          <a:solidFill>
                            <a:srgbClr val="000000"/>
                          </a:solidFill>
                          <a:effectLst/>
                          <a:latin typeface="Arial" panose="020B0604020202020204" pitchFamily="34" charset="0"/>
                        </a:rPr>
                        <a:t>John Still</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1" u="none" strike="noStrike" dirty="0">
                          <a:solidFill>
                            <a:srgbClr val="000000"/>
                          </a:solidFill>
                          <a:effectLst/>
                          <a:latin typeface="Arial" panose="020B0604020202020204" pitchFamily="34" charset="0"/>
                        </a:rPr>
                        <a:t>William Land</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631017881"/>
                  </a:ext>
                </a:extLst>
              </a:tr>
              <a:tr h="183354">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dirty="0">
                          <a:solidFill>
                            <a:srgbClr val="000000"/>
                          </a:solidFill>
                          <a:effectLst/>
                          <a:latin typeface="Arial" panose="020B0604020202020204" pitchFamily="34" charset="0"/>
                        </a:rPr>
                        <a:t>4</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0" i="0" u="none" strike="noStrike" dirty="0">
                          <a:solidFill>
                            <a:srgbClr val="000000"/>
                          </a:solidFill>
                          <a:effectLst/>
                          <a:latin typeface="Arial" panose="020B0604020202020204" pitchFamily="34" charset="0"/>
                        </a:rPr>
                        <a:t>Bowling Green McCoy</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a:solidFill>
                            <a:srgbClr val="000000"/>
                          </a:solidFill>
                          <a:effectLst/>
                          <a:latin typeface="Arial" panose="020B0604020202020204" pitchFamily="34" charset="0"/>
                        </a:rPr>
                        <a:t>4</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0" u="none" strike="noStrike" dirty="0">
                          <a:solidFill>
                            <a:srgbClr val="000000"/>
                          </a:solidFill>
                          <a:effectLst/>
                          <a:latin typeface="Arial" panose="020B0604020202020204" pitchFamily="34" charset="0"/>
                        </a:rPr>
                        <a:t>Earl Warren</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3852079152"/>
                  </a:ext>
                </a:extLst>
              </a:tr>
              <a:tr h="183354">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a:solidFill>
                            <a:srgbClr val="000000"/>
                          </a:solidFill>
                          <a:effectLst/>
                          <a:latin typeface="Arial" panose="020B0604020202020204" pitchFamily="34" charset="0"/>
                        </a:rPr>
                        <a:t>5</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0" i="0" u="none" strike="noStrike" dirty="0">
                          <a:solidFill>
                            <a:srgbClr val="000000"/>
                          </a:solidFill>
                          <a:effectLst/>
                          <a:latin typeface="Arial" panose="020B0604020202020204" pitchFamily="34" charset="0"/>
                        </a:rPr>
                        <a:t>Peter Burnett</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a:solidFill>
                            <a:srgbClr val="000000"/>
                          </a:solidFill>
                          <a:effectLst/>
                          <a:latin typeface="Arial" panose="020B0604020202020204" pitchFamily="34" charset="0"/>
                        </a:rPr>
                        <a:t>5</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0" u="none" strike="noStrike" dirty="0">
                          <a:solidFill>
                            <a:srgbClr val="000000"/>
                          </a:solidFill>
                          <a:effectLst/>
                          <a:latin typeface="Arial" panose="020B0604020202020204" pitchFamily="34" charset="0"/>
                        </a:rPr>
                        <a:t>Ethel Phillips</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3252720349"/>
                  </a:ext>
                </a:extLst>
              </a:tr>
              <a:tr h="319624">
                <a:tc>
                  <a:txBody>
                    <a:bodyPr/>
                    <a:lstStyle/>
                    <a:p>
                      <a:pPr algn="l" fontAlgn="ctr"/>
                      <a:r>
                        <a:rPr lang="en-US" sz="2800" b="0" i="0" u="none" strike="noStrike">
                          <a:solidFill>
                            <a:srgbClr val="000000"/>
                          </a:solidFill>
                          <a:effectLst/>
                          <a:latin typeface="Arial" panose="020B0604020202020204" pitchFamily="34" charset="0"/>
                        </a:rPr>
                        <a:t> </a:t>
                      </a:r>
                    </a:p>
                  </a:txBody>
                  <a:tcPr marL="6380" marR="6380" marT="638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Arial" panose="020B0604020202020204" pitchFamily="34" charset="0"/>
                        </a:rPr>
                        <a:t> </a:t>
                      </a:r>
                    </a:p>
                  </a:txBody>
                  <a:tcPr marL="6380" marR="6380" marT="638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Arial" panose="020B0604020202020204" pitchFamily="34" charset="0"/>
                        </a:rPr>
                        <a:t> </a:t>
                      </a:r>
                    </a:p>
                  </a:txBody>
                  <a:tcPr marL="6380" marR="6380" marT="638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Arial" panose="020B0604020202020204" pitchFamily="34" charset="0"/>
                        </a:rPr>
                        <a:t> </a:t>
                      </a:r>
                    </a:p>
                  </a:txBody>
                  <a:tcPr marL="6380" marR="6380" marT="6380" marB="0" anchor="b">
                    <a:lnL w="6350" cap="flat" cmpd="sng" algn="ctr">
                      <a:solidFill>
                        <a:srgbClr val="FFFFF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2800" b="0" i="0" u="none" strike="noStrike">
                          <a:solidFill>
                            <a:srgbClr val="000000"/>
                          </a:solidFill>
                          <a:effectLst/>
                          <a:latin typeface="Arial" panose="020B0604020202020204" pitchFamily="34" charset="0"/>
                        </a:rPr>
                        <a:t> </a:t>
                      </a:r>
                    </a:p>
                  </a:txBody>
                  <a:tcPr marL="6380" marR="6380" marT="6380" marB="0" anchor="b">
                    <a:lnL>
                      <a:noFill/>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800" b="0" i="0" u="none" strike="noStrike">
                          <a:solidFill>
                            <a:srgbClr val="000000"/>
                          </a:solidFill>
                          <a:effectLst/>
                          <a:latin typeface="Arial" panose="020B0604020202020204" pitchFamily="34" charset="0"/>
                        </a:rPr>
                        <a:t> </a:t>
                      </a:r>
                    </a:p>
                  </a:txBody>
                  <a:tcPr marL="6380" marR="6380" marT="638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800" b="0" i="0" u="none" strike="noStrike">
                          <a:solidFill>
                            <a:srgbClr val="000000"/>
                          </a:solidFill>
                          <a:effectLst/>
                          <a:latin typeface="Arial" panose="020B0604020202020204" pitchFamily="34" charset="0"/>
                        </a:rPr>
                        <a:t> </a:t>
                      </a:r>
                    </a:p>
                  </a:txBody>
                  <a:tcPr marL="6380" marR="6380" marT="638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0317827"/>
                  </a:ext>
                </a:extLst>
              </a:tr>
              <a:tr h="183354">
                <a:tc rowSpan="5">
                  <a:txBody>
                    <a:bodyPr/>
                    <a:lstStyle/>
                    <a:p>
                      <a:pPr algn="ctr" rtl="0" fontAlgn="ctr"/>
                      <a:r>
                        <a:rPr lang="en-US" sz="1200" b="0" i="0" u="none" strike="noStrike">
                          <a:solidFill>
                            <a:srgbClr val="000000"/>
                          </a:solidFill>
                          <a:effectLst/>
                          <a:latin typeface="Arial" panose="020B0604020202020204" pitchFamily="34" charset="0"/>
                        </a:rPr>
                        <a:t>Economically Disadvantaged</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0" i="0" u="none" strike="noStrike" dirty="0">
                          <a:solidFill>
                            <a:srgbClr val="000000"/>
                          </a:solidFill>
                          <a:effectLst/>
                          <a:latin typeface="Arial" panose="020B0604020202020204" pitchFamily="34" charset="0"/>
                        </a:rPr>
                        <a:t>Mark Twain</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1" u="none" strike="noStrike" dirty="0">
                          <a:solidFill>
                            <a:srgbClr val="000000"/>
                          </a:solidFill>
                          <a:effectLst/>
                          <a:latin typeface="Arial" panose="020B0604020202020204" pitchFamily="34" charset="0"/>
                        </a:rPr>
                        <a:t>Crocker/Riverside</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2796883107"/>
                  </a:ext>
                </a:extLst>
              </a:tr>
              <a:tr h="183354">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1" i="0" u="none" strike="noStrike" dirty="0">
                          <a:solidFill>
                            <a:srgbClr val="000000"/>
                          </a:solidFill>
                          <a:effectLst/>
                          <a:latin typeface="Arial" panose="020B0604020202020204" pitchFamily="34" charset="0"/>
                        </a:rPr>
                        <a:t>Father Keith B Kenny</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1" u="none" strike="noStrike" dirty="0">
                          <a:solidFill>
                            <a:srgbClr val="000000"/>
                          </a:solidFill>
                          <a:effectLst/>
                          <a:latin typeface="Arial" panose="020B0604020202020204" pitchFamily="34" charset="0"/>
                        </a:rPr>
                        <a:t>Father Keith B Kenny</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3154290222"/>
                  </a:ext>
                </a:extLst>
              </a:tr>
              <a:tr h="183354">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0" i="0" u="none" strike="noStrike" dirty="0">
                          <a:solidFill>
                            <a:srgbClr val="000000"/>
                          </a:solidFill>
                          <a:effectLst/>
                          <a:latin typeface="Arial" panose="020B0604020202020204" pitchFamily="34" charset="0"/>
                        </a:rPr>
                        <a:t>Caleb Greenwood</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1" u="none" strike="noStrike" dirty="0">
                          <a:solidFill>
                            <a:srgbClr val="000000"/>
                          </a:solidFill>
                          <a:effectLst/>
                          <a:latin typeface="Arial" panose="020B0604020202020204" pitchFamily="34" charset="0"/>
                        </a:rPr>
                        <a:t>William Land</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1957730699"/>
                  </a:ext>
                </a:extLst>
              </a:tr>
              <a:tr h="183354">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a:solidFill>
                            <a:srgbClr val="000000"/>
                          </a:solidFill>
                          <a:effectLst/>
                          <a:latin typeface="Arial" panose="020B0604020202020204" pitchFamily="34" charset="0"/>
                        </a:rPr>
                        <a:t>4</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0" i="0" u="none" strike="noStrike" dirty="0">
                          <a:solidFill>
                            <a:srgbClr val="000000"/>
                          </a:solidFill>
                          <a:effectLst/>
                          <a:latin typeface="Arial" panose="020B0604020202020204" pitchFamily="34" charset="0"/>
                        </a:rPr>
                        <a:t>John Still</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dirty="0">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a:solidFill>
                            <a:srgbClr val="000000"/>
                          </a:solidFill>
                          <a:effectLst/>
                          <a:latin typeface="Arial" panose="020B0604020202020204" pitchFamily="34" charset="0"/>
                        </a:rPr>
                        <a:t>4</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0" u="none" strike="noStrike" dirty="0">
                          <a:solidFill>
                            <a:srgbClr val="000000"/>
                          </a:solidFill>
                          <a:effectLst/>
                          <a:latin typeface="Arial" panose="020B0604020202020204" pitchFamily="34" charset="0"/>
                        </a:rPr>
                        <a:t>Genevieve </a:t>
                      </a:r>
                      <a:r>
                        <a:rPr lang="en-US" sz="1200" b="0" i="0" u="none" strike="noStrike" dirty="0" err="1">
                          <a:solidFill>
                            <a:srgbClr val="000000"/>
                          </a:solidFill>
                          <a:effectLst/>
                          <a:latin typeface="Arial" panose="020B0604020202020204" pitchFamily="34" charset="0"/>
                        </a:rPr>
                        <a:t>Didion</a:t>
                      </a:r>
                      <a:endParaRPr lang="en-US" sz="1200" b="0" i="0" u="none" strike="noStrike" dirty="0">
                        <a:solidFill>
                          <a:srgbClr val="000000"/>
                        </a:solidFill>
                        <a:effectLst/>
                        <a:latin typeface="Arial" panose="020B0604020202020204" pitchFamily="34" charset="0"/>
                      </a:endParaRP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3298565227"/>
                  </a:ext>
                </a:extLst>
              </a:tr>
              <a:tr h="183354">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a:solidFill>
                            <a:srgbClr val="000000"/>
                          </a:solidFill>
                          <a:effectLst/>
                          <a:latin typeface="Arial" panose="020B0604020202020204" pitchFamily="34" charset="0"/>
                        </a:rPr>
                        <a:t>5</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0" i="0" u="none" strike="noStrike" dirty="0">
                          <a:solidFill>
                            <a:srgbClr val="000000"/>
                          </a:solidFill>
                          <a:effectLst/>
                          <a:latin typeface="Arial" panose="020B0604020202020204" pitchFamily="34" charset="0"/>
                        </a:rPr>
                        <a:t>Bowling Green McCoy</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dirty="0">
                          <a:solidFill>
                            <a:srgbClr val="000000"/>
                          </a:solidFill>
                          <a:effectLst/>
                          <a:latin typeface="Arial" panose="020B0604020202020204" pitchFamily="34" charset="0"/>
                        </a:rPr>
                        <a:t>5</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0" u="none" strike="noStrike" dirty="0">
                          <a:solidFill>
                            <a:srgbClr val="000000"/>
                          </a:solidFill>
                          <a:effectLst/>
                          <a:latin typeface="Arial" panose="020B0604020202020204" pitchFamily="34" charset="0"/>
                        </a:rPr>
                        <a:t>Mark Twain</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1938472107"/>
                  </a:ext>
                </a:extLst>
              </a:tr>
              <a:tr h="319624">
                <a:tc>
                  <a:txBody>
                    <a:bodyPr/>
                    <a:lstStyle/>
                    <a:p>
                      <a:pPr algn="l" fontAlgn="ctr"/>
                      <a:r>
                        <a:rPr lang="en-US" sz="2800" b="0" i="0" u="none" strike="noStrike">
                          <a:solidFill>
                            <a:srgbClr val="000000"/>
                          </a:solidFill>
                          <a:effectLst/>
                          <a:latin typeface="Arial" panose="020B0604020202020204" pitchFamily="34" charset="0"/>
                        </a:rPr>
                        <a:t> </a:t>
                      </a:r>
                    </a:p>
                  </a:txBody>
                  <a:tcPr marL="6380" marR="6380" marT="638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800" b="0" i="0" u="none" strike="noStrike">
                          <a:solidFill>
                            <a:srgbClr val="000000"/>
                          </a:solidFill>
                          <a:effectLst/>
                          <a:latin typeface="Arial" panose="020B0604020202020204" pitchFamily="34" charset="0"/>
                        </a:rPr>
                        <a:t> </a:t>
                      </a:r>
                    </a:p>
                  </a:txBody>
                  <a:tcPr marL="6380" marR="6380" marT="638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800" b="0" i="0" u="none" strike="noStrike">
                          <a:solidFill>
                            <a:srgbClr val="000000"/>
                          </a:solidFill>
                          <a:effectLst/>
                          <a:latin typeface="Arial" panose="020B0604020202020204" pitchFamily="34" charset="0"/>
                        </a:rPr>
                        <a:t> </a:t>
                      </a:r>
                    </a:p>
                  </a:txBody>
                  <a:tcPr marL="6380" marR="6380" marT="638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Arial" panose="020B0604020202020204" pitchFamily="34" charset="0"/>
                        </a:rPr>
                        <a:t> </a:t>
                      </a:r>
                    </a:p>
                  </a:txBody>
                  <a:tcPr marL="6380" marR="6380" marT="6380" marB="0" anchor="b">
                    <a:lnL w="6350" cap="flat" cmpd="sng" algn="ctr">
                      <a:solidFill>
                        <a:srgbClr val="FFFFF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2800" b="0" i="0" u="none" strike="noStrike">
                          <a:solidFill>
                            <a:srgbClr val="000000"/>
                          </a:solidFill>
                          <a:effectLst/>
                          <a:latin typeface="Arial" panose="020B0604020202020204" pitchFamily="34" charset="0"/>
                        </a:rPr>
                        <a:t> </a:t>
                      </a:r>
                    </a:p>
                  </a:txBody>
                  <a:tcPr marL="6380" marR="6380" marT="6380" marB="0" anchor="b">
                    <a:lnL>
                      <a:noFill/>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Arial" panose="020B0604020202020204" pitchFamily="34" charset="0"/>
                        </a:rPr>
                        <a:t> </a:t>
                      </a:r>
                    </a:p>
                  </a:txBody>
                  <a:tcPr marL="6380" marR="6380" marT="638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800" b="0" i="0" u="none" strike="noStrike">
                          <a:solidFill>
                            <a:srgbClr val="000000"/>
                          </a:solidFill>
                          <a:effectLst/>
                          <a:latin typeface="Arial" panose="020B0604020202020204" pitchFamily="34" charset="0"/>
                        </a:rPr>
                        <a:t> </a:t>
                      </a:r>
                    </a:p>
                  </a:txBody>
                  <a:tcPr marL="6380" marR="6380" marT="638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9818729"/>
                  </a:ext>
                </a:extLst>
              </a:tr>
              <a:tr h="183354">
                <a:tc rowSpan="5">
                  <a:txBody>
                    <a:bodyPr/>
                    <a:lstStyle/>
                    <a:p>
                      <a:pPr algn="ctr" rtl="0" fontAlgn="ctr"/>
                      <a:r>
                        <a:rPr lang="en-US" sz="1200" b="0" i="0" u="none" strike="noStrike">
                          <a:solidFill>
                            <a:srgbClr val="000000"/>
                          </a:solidFill>
                          <a:effectLst/>
                          <a:latin typeface="Arial" panose="020B0604020202020204" pitchFamily="34" charset="0"/>
                        </a:rPr>
                        <a:t>English Learner</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0" i="0" u="none" strike="noStrike" dirty="0">
                          <a:solidFill>
                            <a:srgbClr val="000000"/>
                          </a:solidFill>
                          <a:effectLst/>
                          <a:latin typeface="Arial" panose="020B0604020202020204" pitchFamily="34" charset="0"/>
                        </a:rPr>
                        <a:t>Camellia</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1" u="none" strike="noStrike" dirty="0">
                          <a:solidFill>
                            <a:srgbClr val="000000"/>
                          </a:solidFill>
                          <a:effectLst/>
                          <a:latin typeface="Arial" panose="020B0604020202020204" pitchFamily="34" charset="0"/>
                        </a:rPr>
                        <a:t>William Land</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2139483621"/>
                  </a:ext>
                </a:extLst>
              </a:tr>
              <a:tr h="183354">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0" i="0" u="none" strike="noStrike" dirty="0">
                          <a:solidFill>
                            <a:srgbClr val="000000"/>
                          </a:solidFill>
                          <a:effectLst/>
                          <a:latin typeface="Arial" panose="020B0604020202020204" pitchFamily="34" charset="0"/>
                        </a:rPr>
                        <a:t>H W Harkness</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dirty="0">
                          <a:solidFill>
                            <a:srgbClr val="000000"/>
                          </a:solidFill>
                          <a:effectLst/>
                          <a:latin typeface="Arial" panose="020B0604020202020204" pitchFamily="34" charset="0"/>
                        </a:rPr>
                        <a:t>2</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1" u="none" strike="noStrike" dirty="0">
                          <a:solidFill>
                            <a:srgbClr val="000000"/>
                          </a:solidFill>
                          <a:effectLst/>
                          <a:latin typeface="Arial" panose="020B0604020202020204" pitchFamily="34" charset="0"/>
                        </a:rPr>
                        <a:t>Father Keith B Kenny</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1128456072"/>
                  </a:ext>
                </a:extLst>
              </a:tr>
              <a:tr h="183354">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0" i="0" u="none" strike="noStrike" dirty="0">
                          <a:solidFill>
                            <a:srgbClr val="000000"/>
                          </a:solidFill>
                          <a:effectLst/>
                          <a:latin typeface="Arial" panose="020B0604020202020204" pitchFamily="34" charset="0"/>
                        </a:rPr>
                        <a:t>Parkway</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dirty="0">
                          <a:solidFill>
                            <a:srgbClr val="000000"/>
                          </a:solidFill>
                          <a:effectLst/>
                          <a:latin typeface="Arial" panose="020B0604020202020204" pitchFamily="34" charset="0"/>
                        </a:rPr>
                        <a:t>3</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0" u="none" strike="noStrike" dirty="0">
                          <a:solidFill>
                            <a:srgbClr val="000000"/>
                          </a:solidFill>
                          <a:effectLst/>
                          <a:latin typeface="Arial" panose="020B0604020202020204" pitchFamily="34" charset="0"/>
                        </a:rPr>
                        <a:t>John Cabrillo</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4092220625"/>
                  </a:ext>
                </a:extLst>
              </a:tr>
              <a:tr h="183354">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a:solidFill>
                            <a:srgbClr val="000000"/>
                          </a:solidFill>
                          <a:effectLst/>
                          <a:latin typeface="Arial" panose="020B0604020202020204" pitchFamily="34" charset="0"/>
                        </a:rPr>
                        <a:t>4</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1" i="0" u="none" strike="noStrike" dirty="0">
                          <a:solidFill>
                            <a:srgbClr val="000000"/>
                          </a:solidFill>
                          <a:effectLst/>
                          <a:latin typeface="Arial" panose="020B0604020202020204" pitchFamily="34" charset="0"/>
                        </a:rPr>
                        <a:t>Father Keith B Kenny</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dirty="0">
                          <a:solidFill>
                            <a:srgbClr val="000000"/>
                          </a:solidFill>
                          <a:effectLst/>
                          <a:latin typeface="Arial" panose="020B0604020202020204" pitchFamily="34" charset="0"/>
                        </a:rPr>
                        <a:t>4</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0" u="none" strike="noStrike">
                          <a:solidFill>
                            <a:srgbClr val="000000"/>
                          </a:solidFill>
                          <a:effectLst/>
                          <a:latin typeface="Arial" panose="020B0604020202020204" pitchFamily="34" charset="0"/>
                        </a:rPr>
                        <a:t>James Marshall</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2370830073"/>
                  </a:ext>
                </a:extLst>
              </a:tr>
              <a:tr h="183354">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a:solidFill>
                            <a:srgbClr val="000000"/>
                          </a:solidFill>
                          <a:effectLst/>
                          <a:latin typeface="Arial" panose="020B0604020202020204" pitchFamily="34" charset="0"/>
                        </a:rPr>
                        <a:t>5</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0" i="0" u="none" strike="noStrike">
                          <a:solidFill>
                            <a:srgbClr val="000000"/>
                          </a:solidFill>
                          <a:effectLst/>
                          <a:latin typeface="Arial" panose="020B0604020202020204" pitchFamily="34" charset="0"/>
                        </a:rPr>
                        <a:t>John Sloat</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dirty="0">
                          <a:solidFill>
                            <a:srgbClr val="000000"/>
                          </a:solidFill>
                          <a:effectLst/>
                          <a:latin typeface="Arial" panose="020B0604020202020204" pitchFamily="34" charset="0"/>
                        </a:rPr>
                        <a:t>5</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0" u="none" strike="noStrike" dirty="0">
                          <a:solidFill>
                            <a:srgbClr val="000000"/>
                          </a:solidFill>
                          <a:effectLst/>
                          <a:latin typeface="Arial" panose="020B0604020202020204" pitchFamily="34" charset="0"/>
                        </a:rPr>
                        <a:t>Martin L King</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469300943"/>
                  </a:ext>
                </a:extLst>
              </a:tr>
              <a:tr h="319624">
                <a:tc>
                  <a:txBody>
                    <a:bodyPr/>
                    <a:lstStyle/>
                    <a:p>
                      <a:pPr algn="l" fontAlgn="ctr"/>
                      <a:r>
                        <a:rPr lang="en-US" sz="2800" b="0" i="0" u="none" strike="noStrike">
                          <a:solidFill>
                            <a:srgbClr val="000000"/>
                          </a:solidFill>
                          <a:effectLst/>
                          <a:latin typeface="Arial" panose="020B0604020202020204" pitchFamily="34" charset="0"/>
                        </a:rPr>
                        <a:t> </a:t>
                      </a:r>
                    </a:p>
                  </a:txBody>
                  <a:tcPr marL="6380" marR="6380" marT="638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800" b="0" i="0" u="none" strike="noStrike">
                          <a:solidFill>
                            <a:srgbClr val="000000"/>
                          </a:solidFill>
                          <a:effectLst/>
                          <a:latin typeface="Arial" panose="020B0604020202020204" pitchFamily="34" charset="0"/>
                        </a:rPr>
                        <a:t> </a:t>
                      </a:r>
                    </a:p>
                  </a:txBody>
                  <a:tcPr marL="6380" marR="6380" marT="638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800" b="0" i="0" u="none" strike="noStrike">
                          <a:solidFill>
                            <a:srgbClr val="000000"/>
                          </a:solidFill>
                          <a:effectLst/>
                          <a:latin typeface="Arial" panose="020B0604020202020204" pitchFamily="34" charset="0"/>
                        </a:rPr>
                        <a:t> </a:t>
                      </a:r>
                    </a:p>
                  </a:txBody>
                  <a:tcPr marL="6380" marR="6380" marT="638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Arial" panose="020B0604020202020204" pitchFamily="34" charset="0"/>
                        </a:rPr>
                        <a:t> </a:t>
                      </a:r>
                    </a:p>
                  </a:txBody>
                  <a:tcPr marL="6380" marR="6380" marT="6380" marB="0" anchor="b">
                    <a:lnL w="6350" cap="flat" cmpd="sng" algn="ctr">
                      <a:solidFill>
                        <a:srgbClr val="FFFFF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2800" b="0" i="0" u="none" strike="noStrike">
                          <a:solidFill>
                            <a:srgbClr val="000000"/>
                          </a:solidFill>
                          <a:effectLst/>
                          <a:latin typeface="Arial" panose="020B0604020202020204" pitchFamily="34" charset="0"/>
                        </a:rPr>
                        <a:t> </a:t>
                      </a:r>
                    </a:p>
                  </a:txBody>
                  <a:tcPr marL="6380" marR="6380" marT="6380" marB="0" anchor="b">
                    <a:lnL>
                      <a:noFill/>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Arial" panose="020B0604020202020204" pitchFamily="34" charset="0"/>
                        </a:rPr>
                        <a:t> </a:t>
                      </a:r>
                    </a:p>
                  </a:txBody>
                  <a:tcPr marL="6380" marR="6380" marT="638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Arial" panose="020B0604020202020204" pitchFamily="34" charset="0"/>
                        </a:rPr>
                        <a:t> </a:t>
                      </a:r>
                    </a:p>
                  </a:txBody>
                  <a:tcPr marL="6380" marR="6380" marT="6380"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8109836"/>
                  </a:ext>
                </a:extLst>
              </a:tr>
              <a:tr h="183354">
                <a:tc rowSpan="5">
                  <a:txBody>
                    <a:bodyPr/>
                    <a:lstStyle/>
                    <a:p>
                      <a:pPr algn="ctr" rtl="0" fontAlgn="ctr"/>
                      <a:r>
                        <a:rPr lang="en-US" sz="1200" b="0" i="0" u="none" strike="noStrike">
                          <a:solidFill>
                            <a:srgbClr val="000000"/>
                          </a:solidFill>
                          <a:effectLst/>
                          <a:latin typeface="Arial" panose="020B0604020202020204" pitchFamily="34" charset="0"/>
                        </a:rPr>
                        <a:t>Special Education</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200" b="0" i="0" u="none" strike="noStrike">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a:solidFill>
                            <a:srgbClr val="000000"/>
                          </a:solidFill>
                          <a:effectLst/>
                          <a:latin typeface="Arial" panose="020B0604020202020204" pitchFamily="34" charset="0"/>
                        </a:rPr>
                        <a:t>1</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1" i="0" u="none" strike="noStrike">
                          <a:solidFill>
                            <a:srgbClr val="000000"/>
                          </a:solidFill>
                          <a:effectLst/>
                          <a:latin typeface="Arial" panose="020B0604020202020204" pitchFamily="34" charset="0"/>
                        </a:rPr>
                        <a:t>Father Keith B Kenny</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dirty="0">
                          <a:solidFill>
                            <a:srgbClr val="000000"/>
                          </a:solidFill>
                          <a:effectLst/>
                          <a:latin typeface="Arial" panose="020B0604020202020204" pitchFamily="34" charset="0"/>
                        </a:rPr>
                        <a:t>1</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0" u="none" strike="noStrike" dirty="0">
                          <a:solidFill>
                            <a:srgbClr val="000000"/>
                          </a:solidFill>
                          <a:effectLst/>
                          <a:latin typeface="Arial" panose="020B0604020202020204" pitchFamily="34" charset="0"/>
                        </a:rPr>
                        <a:t>Woodbine</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1104270922"/>
                  </a:ext>
                </a:extLst>
              </a:tr>
              <a:tr h="183354">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0" i="0" u="none" strike="noStrike">
                          <a:solidFill>
                            <a:srgbClr val="000000"/>
                          </a:solidFill>
                          <a:effectLst/>
                          <a:latin typeface="Arial" panose="020B0604020202020204" pitchFamily="34" charset="0"/>
                        </a:rPr>
                        <a:t>Elder Creek</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a:solidFill>
                            <a:srgbClr val="000000"/>
                          </a:solidFill>
                          <a:effectLst/>
                          <a:latin typeface="Arial" panose="020B0604020202020204" pitchFamily="34" charset="0"/>
                        </a:rPr>
                        <a:t>2</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1" u="none" strike="noStrike" dirty="0">
                          <a:solidFill>
                            <a:srgbClr val="000000"/>
                          </a:solidFill>
                          <a:effectLst/>
                          <a:latin typeface="Arial" panose="020B0604020202020204" pitchFamily="34" charset="0"/>
                        </a:rPr>
                        <a:t>Crocker/Riverside</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2876601801"/>
                  </a:ext>
                </a:extLst>
              </a:tr>
              <a:tr h="183354">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0" i="0" u="none" strike="noStrike" dirty="0">
                          <a:solidFill>
                            <a:srgbClr val="000000"/>
                          </a:solidFill>
                          <a:effectLst/>
                          <a:latin typeface="Arial" panose="020B0604020202020204" pitchFamily="34" charset="0"/>
                        </a:rPr>
                        <a:t>O W </a:t>
                      </a:r>
                      <a:r>
                        <a:rPr lang="en-US" sz="1200" b="0" i="0" u="none" strike="noStrike" dirty="0" err="1">
                          <a:solidFill>
                            <a:srgbClr val="000000"/>
                          </a:solidFill>
                          <a:effectLst/>
                          <a:latin typeface="Arial" panose="020B0604020202020204" pitchFamily="34" charset="0"/>
                        </a:rPr>
                        <a:t>Erlewine</a:t>
                      </a:r>
                      <a:endParaRPr lang="en-US" sz="1200" b="0" i="0" u="none" strike="noStrike" dirty="0">
                        <a:solidFill>
                          <a:srgbClr val="000000"/>
                        </a:solidFill>
                        <a:effectLst/>
                        <a:latin typeface="Arial" panose="020B0604020202020204" pitchFamily="34" charset="0"/>
                      </a:endParaRP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a:solidFill>
                            <a:srgbClr val="000000"/>
                          </a:solidFill>
                          <a:effectLst/>
                          <a:latin typeface="Arial" panose="020B0604020202020204" pitchFamily="34" charset="0"/>
                        </a:rPr>
                        <a:t>3</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0" u="none" strike="noStrike" dirty="0" smtClean="0">
                          <a:solidFill>
                            <a:srgbClr val="000000"/>
                          </a:solidFill>
                          <a:effectLst/>
                          <a:latin typeface="Arial" panose="020B0604020202020204" pitchFamily="34" charset="0"/>
                        </a:rPr>
                        <a:t>Genevieve </a:t>
                      </a:r>
                      <a:r>
                        <a:rPr lang="en-US" sz="1200" b="0" i="0" u="none" strike="noStrike" dirty="0" err="1" smtClean="0">
                          <a:solidFill>
                            <a:srgbClr val="000000"/>
                          </a:solidFill>
                          <a:effectLst/>
                          <a:latin typeface="Arial" panose="020B0604020202020204" pitchFamily="34" charset="0"/>
                        </a:rPr>
                        <a:t>Didion</a:t>
                      </a:r>
                      <a:endParaRPr lang="en-US" sz="1200" b="0" i="0" u="none" strike="noStrike" dirty="0">
                        <a:solidFill>
                          <a:srgbClr val="000000"/>
                        </a:solidFill>
                        <a:effectLst/>
                        <a:latin typeface="Arial" panose="020B0604020202020204" pitchFamily="34" charset="0"/>
                      </a:endParaRP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230347176"/>
                  </a:ext>
                </a:extLst>
              </a:tr>
              <a:tr h="183354">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a:solidFill>
                            <a:srgbClr val="000000"/>
                          </a:solidFill>
                          <a:effectLst/>
                          <a:latin typeface="Arial" panose="020B0604020202020204" pitchFamily="34" charset="0"/>
                        </a:rPr>
                        <a:t>4</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0" i="0" u="none" strike="noStrike">
                          <a:solidFill>
                            <a:srgbClr val="000000"/>
                          </a:solidFill>
                          <a:effectLst/>
                          <a:latin typeface="Arial" panose="020B0604020202020204" pitchFamily="34" charset="0"/>
                        </a:rPr>
                        <a:t>Sutterville</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a:solidFill>
                            <a:srgbClr val="000000"/>
                          </a:solidFill>
                          <a:effectLst/>
                          <a:latin typeface="Arial" panose="020B0604020202020204" pitchFamily="34" charset="0"/>
                        </a:rPr>
                        <a:t>4</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0" u="none" strike="noStrike" dirty="0">
                          <a:solidFill>
                            <a:srgbClr val="000000"/>
                          </a:solidFill>
                          <a:effectLst/>
                          <a:latin typeface="Arial" panose="020B0604020202020204" pitchFamily="34" charset="0"/>
                        </a:rPr>
                        <a:t>Susan B Anthony</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3758155550"/>
                  </a:ext>
                </a:extLst>
              </a:tr>
              <a:tr h="183354">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ELA</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200" b="0" i="0" u="none" strike="noStrike">
                          <a:solidFill>
                            <a:srgbClr val="000000"/>
                          </a:solidFill>
                          <a:effectLst/>
                          <a:latin typeface="Arial" panose="020B0604020202020204" pitchFamily="34" charset="0"/>
                        </a:rPr>
                        <a:t>5</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200" b="0" i="0" u="none" strike="noStrike" dirty="0">
                          <a:solidFill>
                            <a:srgbClr val="000000"/>
                          </a:solidFill>
                          <a:effectLst/>
                          <a:latin typeface="Arial" panose="020B0604020202020204" pitchFamily="34" charset="0"/>
                        </a:rPr>
                        <a:t>Crocker/Riverside</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200" b="0" i="0" u="none" strike="noStrike">
                          <a:solidFill>
                            <a:srgbClr val="000000"/>
                          </a:solidFill>
                          <a:effectLst/>
                          <a:latin typeface="Arial" panose="020B0604020202020204" pitchFamily="34" charset="0"/>
                        </a:rPr>
                        <a:t>Math</a:t>
                      </a:r>
                    </a:p>
                  </a:txBody>
                  <a:tcPr marL="6380" marR="6380" marT="638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200" b="0" i="0" u="none" strike="noStrike">
                          <a:solidFill>
                            <a:srgbClr val="000000"/>
                          </a:solidFill>
                          <a:effectLst/>
                          <a:latin typeface="Arial" panose="020B0604020202020204" pitchFamily="34" charset="0"/>
                        </a:rPr>
                        <a:t>5</a:t>
                      </a:r>
                    </a:p>
                  </a:txBody>
                  <a:tcPr marL="6380" marR="6380" marT="638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200" b="0" i="0" u="none" strike="noStrike" dirty="0">
                          <a:solidFill>
                            <a:srgbClr val="000000"/>
                          </a:solidFill>
                          <a:effectLst/>
                          <a:latin typeface="Arial" panose="020B0604020202020204" pitchFamily="34" charset="0"/>
                        </a:rPr>
                        <a:t>Parkway</a:t>
                      </a:r>
                    </a:p>
                  </a:txBody>
                  <a:tcPr marL="6380" marR="6380" marT="638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4083480260"/>
                  </a:ext>
                </a:extLst>
              </a:tr>
            </a:tbl>
          </a:graphicData>
        </a:graphic>
      </p:graphicFrame>
      <p:sp>
        <p:nvSpPr>
          <p:cNvPr id="3" name="Rectangle 2"/>
          <p:cNvSpPr/>
          <p:nvPr/>
        </p:nvSpPr>
        <p:spPr>
          <a:xfrm>
            <a:off x="148856" y="442891"/>
            <a:ext cx="6248400" cy="1593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48856" y="2036617"/>
            <a:ext cx="6248400" cy="1295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48856" y="3455581"/>
            <a:ext cx="6248400" cy="12765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48856" y="4856018"/>
            <a:ext cx="6248400" cy="11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397256" y="442891"/>
            <a:ext cx="5532120" cy="1593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397256" y="2036617"/>
            <a:ext cx="5532120" cy="1295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397256" y="3455581"/>
            <a:ext cx="5532120" cy="12765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397256" y="4856018"/>
            <a:ext cx="5532120" cy="11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48856" y="5971917"/>
            <a:ext cx="11780520" cy="811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2" name="Google Shape;232;p12"/>
          <p:cNvSpPr/>
          <p:nvPr/>
        </p:nvSpPr>
        <p:spPr>
          <a:xfrm>
            <a:off x="229618" y="6088559"/>
            <a:ext cx="9720943" cy="7694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00" dirty="0">
                <a:solidFill>
                  <a:schemeClr val="dk1"/>
                </a:solidFill>
                <a:latin typeface="Calibri"/>
                <a:ea typeface="Calibri"/>
                <a:cs typeface="Calibri"/>
                <a:sym typeface="Calibri"/>
              </a:rPr>
              <a:t>Source: CDE student-level data for the CAASPP.  Minimum of 11 matched scores required to be included in analysis.</a:t>
            </a:r>
            <a:endParaRPr dirty="0"/>
          </a:p>
          <a:p>
            <a:pPr marL="0" marR="0" lvl="0" indent="0" algn="l" rtl="0">
              <a:spcBef>
                <a:spcPts val="0"/>
              </a:spcBef>
              <a:spcAft>
                <a:spcPts val="0"/>
              </a:spcAft>
              <a:buNone/>
            </a:pPr>
            <a:r>
              <a:rPr lang="en-US" sz="1100" b="1" dirty="0">
                <a:solidFill>
                  <a:schemeClr val="dk1"/>
                </a:solidFill>
                <a:latin typeface="Calibri"/>
                <a:ea typeface="Calibri"/>
                <a:cs typeface="Calibri"/>
                <a:sym typeface="Calibri"/>
              </a:rPr>
              <a:t>Bolded - Top performer in subject for each identified student program.</a:t>
            </a:r>
            <a:endParaRPr dirty="0"/>
          </a:p>
          <a:p>
            <a:pPr marL="0" marR="0" lvl="0" indent="0" algn="l" rtl="0">
              <a:spcBef>
                <a:spcPts val="0"/>
              </a:spcBef>
              <a:spcAft>
                <a:spcPts val="0"/>
              </a:spcAft>
              <a:buNone/>
            </a:pPr>
            <a:r>
              <a:rPr lang="en-US" sz="1100" i="1" dirty="0">
                <a:solidFill>
                  <a:schemeClr val="dk1"/>
                </a:solidFill>
                <a:latin typeface="Calibri"/>
                <a:ea typeface="Calibri"/>
                <a:cs typeface="Calibri"/>
                <a:sym typeface="Calibri"/>
              </a:rPr>
              <a:t>Italicized - Top performer in subject overall and for two of three identified student programs.</a:t>
            </a:r>
            <a:endParaRPr dirty="0"/>
          </a:p>
          <a:p>
            <a:pPr marL="0" marR="0" lvl="0" indent="0" algn="l" rtl="0">
              <a:spcBef>
                <a:spcPts val="0"/>
              </a:spcBef>
              <a:spcAft>
                <a:spcPts val="0"/>
              </a:spcAft>
              <a:buNone/>
            </a:pPr>
            <a:endParaRPr sz="1100" dirty="0">
              <a:solidFill>
                <a:schemeClr val="dk1"/>
              </a:solidFill>
              <a:latin typeface="Calibri"/>
              <a:ea typeface="Calibri"/>
              <a:cs typeface="Calibri"/>
              <a:sym typeface="Calibri"/>
            </a:endParaRPr>
          </a:p>
        </p:txBody>
      </p:sp>
      <p:graphicFrame>
        <p:nvGraphicFramePr>
          <p:cNvPr id="2" name="Table 1"/>
          <p:cNvGraphicFramePr>
            <a:graphicFrameLocks noGrp="1"/>
          </p:cNvGraphicFramePr>
          <p:nvPr>
            <p:extLst>
              <p:ext uri="{D42A27DB-BD31-4B8C-83A1-F6EECF244321}">
                <p14:modId xmlns:p14="http://schemas.microsoft.com/office/powerpoint/2010/main" val="4199263329"/>
              </p:ext>
            </p:extLst>
          </p:nvPr>
        </p:nvGraphicFramePr>
        <p:xfrm>
          <a:off x="229618" y="216350"/>
          <a:ext cx="11474700" cy="5145052"/>
        </p:xfrm>
        <a:graphic>
          <a:graphicData uri="http://schemas.openxmlformats.org/drawingml/2006/table">
            <a:tbl>
              <a:tblPr/>
              <a:tblGrid>
                <a:gridCol w="1089125">
                  <a:extLst>
                    <a:ext uri="{9D8B030D-6E8A-4147-A177-3AD203B41FA5}">
                      <a16:colId xmlns:a16="http://schemas.microsoft.com/office/drawing/2014/main" val="838358087"/>
                    </a:ext>
                  </a:extLst>
                </a:gridCol>
                <a:gridCol w="1478097">
                  <a:extLst>
                    <a:ext uri="{9D8B030D-6E8A-4147-A177-3AD203B41FA5}">
                      <a16:colId xmlns:a16="http://schemas.microsoft.com/office/drawing/2014/main" val="2410448807"/>
                    </a:ext>
                  </a:extLst>
                </a:gridCol>
                <a:gridCol w="1789275">
                  <a:extLst>
                    <a:ext uri="{9D8B030D-6E8A-4147-A177-3AD203B41FA5}">
                      <a16:colId xmlns:a16="http://schemas.microsoft.com/office/drawing/2014/main" val="3949807360"/>
                    </a:ext>
                  </a:extLst>
                </a:gridCol>
                <a:gridCol w="1789275">
                  <a:extLst>
                    <a:ext uri="{9D8B030D-6E8A-4147-A177-3AD203B41FA5}">
                      <a16:colId xmlns:a16="http://schemas.microsoft.com/office/drawing/2014/main" val="2523322024"/>
                    </a:ext>
                  </a:extLst>
                </a:gridCol>
                <a:gridCol w="272281">
                  <a:extLst>
                    <a:ext uri="{9D8B030D-6E8A-4147-A177-3AD203B41FA5}">
                      <a16:colId xmlns:a16="http://schemas.microsoft.com/office/drawing/2014/main" val="2815847765"/>
                    </a:ext>
                  </a:extLst>
                </a:gridCol>
                <a:gridCol w="1478097">
                  <a:extLst>
                    <a:ext uri="{9D8B030D-6E8A-4147-A177-3AD203B41FA5}">
                      <a16:colId xmlns:a16="http://schemas.microsoft.com/office/drawing/2014/main" val="39032224"/>
                    </a:ext>
                  </a:extLst>
                </a:gridCol>
                <a:gridCol w="1789275">
                  <a:extLst>
                    <a:ext uri="{9D8B030D-6E8A-4147-A177-3AD203B41FA5}">
                      <a16:colId xmlns:a16="http://schemas.microsoft.com/office/drawing/2014/main" val="2724271349"/>
                    </a:ext>
                  </a:extLst>
                </a:gridCol>
                <a:gridCol w="1789275">
                  <a:extLst>
                    <a:ext uri="{9D8B030D-6E8A-4147-A177-3AD203B41FA5}">
                      <a16:colId xmlns:a16="http://schemas.microsoft.com/office/drawing/2014/main" val="1119040167"/>
                    </a:ext>
                  </a:extLst>
                </a:gridCol>
              </a:tblGrid>
              <a:tr h="185570">
                <a:tc gridSpan="8">
                  <a:txBody>
                    <a:bodyPr/>
                    <a:lstStyle/>
                    <a:p>
                      <a:pPr algn="ctr" rtl="0" fontAlgn="ctr"/>
                      <a:r>
                        <a:rPr lang="en-US" sz="1100" b="1" i="0" u="none" strike="noStrike" dirty="0">
                          <a:solidFill>
                            <a:schemeClr val="tx1"/>
                          </a:solidFill>
                          <a:effectLst/>
                          <a:latin typeface="Arial" panose="020B0604020202020204" pitchFamily="34" charset="0"/>
                        </a:rPr>
                        <a:t>2018-19 Grade Span </a:t>
                      </a:r>
                      <a:r>
                        <a:rPr lang="en-US" sz="1100" b="1" i="0" u="none" strike="noStrike" dirty="0" smtClean="0">
                          <a:solidFill>
                            <a:schemeClr val="tx1"/>
                          </a:solidFill>
                          <a:effectLst/>
                          <a:latin typeface="Arial" panose="020B0604020202020204" pitchFamily="34" charset="0"/>
                        </a:rPr>
                        <a:t>7-8</a:t>
                      </a:r>
                      <a:endParaRPr lang="en-US" sz="1100" b="1" i="0" u="none" strike="noStrike" dirty="0">
                        <a:solidFill>
                          <a:schemeClr val="tx1"/>
                        </a:solidFill>
                        <a:effectLst/>
                        <a:latin typeface="Arial" panose="020B0604020202020204" pitchFamily="34" charset="0"/>
                      </a:endParaRPr>
                    </a:p>
                  </a:txBody>
                  <a:tcPr marL="7164" marR="7164" marT="7164"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08473734"/>
                  </a:ext>
                </a:extLst>
              </a:tr>
              <a:tr h="344630">
                <a:tc>
                  <a:txBody>
                    <a:bodyPr/>
                    <a:lstStyle/>
                    <a:p>
                      <a:pPr algn="l" rtl="0" fontAlgn="ctr"/>
                      <a:r>
                        <a:rPr lang="en-US" sz="1100" b="0" i="0" u="none" strike="noStrike" dirty="0">
                          <a:solidFill>
                            <a:srgbClr val="000000"/>
                          </a:solidFill>
                          <a:effectLst/>
                          <a:latin typeface="Arial" panose="020B0604020202020204" pitchFamily="34" charset="0"/>
                        </a:rPr>
                        <a:t> </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Arial" panose="020B0604020202020204" pitchFamily="34" charset="0"/>
                        </a:rPr>
                        <a:t>Subject</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dirty="0">
                          <a:solidFill>
                            <a:srgbClr val="000000"/>
                          </a:solidFill>
                          <a:effectLst/>
                          <a:latin typeface="Arial" panose="020B0604020202020204" pitchFamily="34" charset="0"/>
                        </a:rPr>
                        <a:t>Rank by </a:t>
                      </a:r>
                      <a:r>
                        <a:rPr lang="en-US" sz="1100" b="0" i="0" u="none" strike="noStrike" dirty="0" smtClean="0">
                          <a:solidFill>
                            <a:srgbClr val="000000"/>
                          </a:solidFill>
                          <a:effectLst/>
                          <a:latin typeface="Arial" panose="020B0604020202020204" pitchFamily="34" charset="0"/>
                        </a:rPr>
                        <a:t>Growth </a:t>
                      </a:r>
                      <a:r>
                        <a:rPr lang="en-US" sz="1100" b="0" i="0" u="none" strike="noStrike" dirty="0">
                          <a:solidFill>
                            <a:srgbClr val="000000"/>
                          </a:solidFill>
                          <a:effectLst/>
                          <a:latin typeface="Arial" panose="020B0604020202020204" pitchFamily="34" charset="0"/>
                        </a:rPr>
                        <a:t>in Distance From Met</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0" i="0" u="none" strike="noStrike">
                          <a:solidFill>
                            <a:srgbClr val="000000"/>
                          </a:solidFill>
                          <a:effectLst/>
                          <a:latin typeface="Arial" panose="020B0604020202020204" pitchFamily="34" charset="0"/>
                        </a:rPr>
                        <a:t>School</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rowSpan="24">
                  <a:txBody>
                    <a:bodyPr/>
                    <a:lstStyle/>
                    <a:p>
                      <a:pPr algn="ctr" fontAlgn="b"/>
                      <a:endParaRPr lang="en-US" sz="2400" b="0" i="0" u="none" strike="noStrike">
                        <a:solidFill>
                          <a:srgbClr val="000000"/>
                        </a:solidFill>
                        <a:effectLst/>
                        <a:latin typeface="Arial" panose="020B0604020202020204" pitchFamily="34" charset="0"/>
                      </a:endParaRPr>
                    </a:p>
                  </a:txBody>
                  <a:tcPr marL="7164" marR="7164" marT="716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1100" b="0" i="0" u="none" strike="noStrike">
                          <a:solidFill>
                            <a:srgbClr val="000000"/>
                          </a:solidFill>
                          <a:effectLst/>
                          <a:latin typeface="Arial" panose="020B0604020202020204" pitchFamily="34" charset="0"/>
                        </a:rPr>
                        <a:t>Subject</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dirty="0">
                          <a:solidFill>
                            <a:srgbClr val="000000"/>
                          </a:solidFill>
                          <a:effectLst/>
                          <a:latin typeface="Arial" panose="020B0604020202020204" pitchFamily="34" charset="0"/>
                        </a:rPr>
                        <a:t>Rank by </a:t>
                      </a:r>
                      <a:r>
                        <a:rPr lang="en-US" sz="1100" b="0" i="0" u="none" strike="noStrike" dirty="0" smtClean="0">
                          <a:solidFill>
                            <a:srgbClr val="000000"/>
                          </a:solidFill>
                          <a:effectLst/>
                          <a:latin typeface="Arial" panose="020B0604020202020204" pitchFamily="34" charset="0"/>
                        </a:rPr>
                        <a:t>Growth </a:t>
                      </a:r>
                      <a:r>
                        <a:rPr lang="en-US" sz="1100" b="0" i="0" u="none" strike="noStrike" dirty="0">
                          <a:solidFill>
                            <a:srgbClr val="000000"/>
                          </a:solidFill>
                          <a:effectLst/>
                          <a:latin typeface="Arial" panose="020B0604020202020204" pitchFamily="34" charset="0"/>
                        </a:rPr>
                        <a:t>in Distance From Met</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0" i="0" u="none" strike="noStrike">
                          <a:solidFill>
                            <a:srgbClr val="000000"/>
                          </a:solidFill>
                          <a:effectLst/>
                          <a:latin typeface="Arial" panose="020B0604020202020204" pitchFamily="34" charset="0"/>
                        </a:rPr>
                        <a:t>School</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2396833667"/>
                  </a:ext>
                </a:extLst>
              </a:tr>
              <a:tr h="0">
                <a:tc rowSpan="5">
                  <a:txBody>
                    <a:bodyPr/>
                    <a:lstStyle/>
                    <a:p>
                      <a:pPr algn="ctr" rtl="0" fontAlgn="ctr"/>
                      <a:r>
                        <a:rPr lang="en-US" sz="1100" b="0" i="0" u="none" strike="noStrike">
                          <a:solidFill>
                            <a:srgbClr val="000000"/>
                          </a:solidFill>
                          <a:effectLst/>
                          <a:latin typeface="Arial" panose="020B0604020202020204" pitchFamily="34" charset="0"/>
                        </a:rPr>
                        <a:t>Overall</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1</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0" i="1" u="none" strike="noStrike">
                          <a:solidFill>
                            <a:srgbClr val="000000"/>
                          </a:solidFill>
                          <a:effectLst/>
                          <a:latin typeface="Arial" panose="020B0604020202020204" pitchFamily="34" charset="0"/>
                        </a:rPr>
                        <a:t>Alice Birney</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dirty="0">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1</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0" i="1" u="none" strike="noStrike" dirty="0">
                          <a:solidFill>
                            <a:srgbClr val="000000"/>
                          </a:solidFill>
                          <a:effectLst/>
                          <a:latin typeface="Arial" panose="020B0604020202020204" pitchFamily="34" charset="0"/>
                        </a:rPr>
                        <a:t>Alice Birney</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1715492109"/>
                  </a:ext>
                </a:extLst>
              </a:tr>
              <a:tr h="0">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2</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1" i="0" u="none" strike="noStrike" dirty="0">
                          <a:solidFill>
                            <a:srgbClr val="000000"/>
                          </a:solidFill>
                          <a:effectLst/>
                          <a:latin typeface="Arial" panose="020B0604020202020204" pitchFamily="34" charset="0"/>
                        </a:rPr>
                        <a:t>Albert Einstein</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dirty="0">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2</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1" i="0" u="none" strike="noStrike" dirty="0">
                          <a:solidFill>
                            <a:srgbClr val="000000"/>
                          </a:solidFill>
                          <a:effectLst/>
                          <a:latin typeface="Arial" panose="020B0604020202020204" pitchFamily="34" charset="0"/>
                        </a:rPr>
                        <a:t>Fern Bacon</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1127957329"/>
                  </a:ext>
                </a:extLst>
              </a:tr>
              <a:tr h="0">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3</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0" i="1" u="none" strike="noStrike" dirty="0">
                          <a:solidFill>
                            <a:srgbClr val="000000"/>
                          </a:solidFill>
                          <a:effectLst/>
                          <a:latin typeface="Arial" panose="020B0604020202020204" pitchFamily="34" charset="0"/>
                        </a:rPr>
                        <a:t>Fern Bacon</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3</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0" i="0" u="none" strike="noStrike" dirty="0">
                          <a:solidFill>
                            <a:srgbClr val="000000"/>
                          </a:solidFill>
                          <a:effectLst/>
                          <a:latin typeface="Arial" panose="020B0604020202020204" pitchFamily="34" charset="0"/>
                        </a:rPr>
                        <a:t>Martin L King</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4250568042"/>
                  </a:ext>
                </a:extLst>
              </a:tr>
              <a:tr h="0">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4</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0" i="1" u="none" strike="noStrike" dirty="0" smtClean="0">
                          <a:solidFill>
                            <a:srgbClr val="000000"/>
                          </a:solidFill>
                          <a:effectLst/>
                          <a:latin typeface="Arial" panose="020B0604020202020204" pitchFamily="34" charset="0"/>
                        </a:rPr>
                        <a:t>Genevieve </a:t>
                      </a:r>
                      <a:r>
                        <a:rPr lang="en-US" sz="1100" b="0" i="1" u="none" strike="noStrike" dirty="0" err="1" smtClean="0">
                          <a:solidFill>
                            <a:srgbClr val="000000"/>
                          </a:solidFill>
                          <a:effectLst/>
                          <a:latin typeface="Arial" panose="020B0604020202020204" pitchFamily="34" charset="0"/>
                        </a:rPr>
                        <a:t>Didion</a:t>
                      </a:r>
                      <a:endParaRPr lang="en-US" sz="1100" b="0" i="1"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4</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1" i="0" u="none" strike="noStrike" dirty="0">
                          <a:solidFill>
                            <a:srgbClr val="000000"/>
                          </a:solidFill>
                          <a:effectLst/>
                          <a:latin typeface="Arial" panose="020B0604020202020204" pitchFamily="34" charset="0"/>
                        </a:rPr>
                        <a:t>Albert Einstein</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2814613098"/>
                  </a:ext>
                </a:extLst>
              </a:tr>
              <a:tr h="0">
                <a:tc vMerge="1">
                  <a:txBody>
                    <a:bodyPr/>
                    <a:lstStyle/>
                    <a:p>
                      <a:endParaRPr lang="en-US"/>
                    </a:p>
                  </a:txBody>
                  <a:tcPr/>
                </a:tc>
                <a:tc>
                  <a:txBody>
                    <a:bodyPr/>
                    <a:lstStyle/>
                    <a:p>
                      <a:pPr algn="ctr" rtl="0" fontAlgn="ctr"/>
                      <a:r>
                        <a:rPr lang="en-US" sz="1100" b="0" i="0" u="none" strike="noStrike" dirty="0">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5</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0" i="1" u="none" strike="noStrike" dirty="0" smtClean="0">
                          <a:solidFill>
                            <a:srgbClr val="000000"/>
                          </a:solidFill>
                          <a:effectLst/>
                          <a:latin typeface="Arial" panose="020B0604020202020204" pitchFamily="34" charset="0"/>
                        </a:rPr>
                        <a:t>John Still</a:t>
                      </a:r>
                      <a:endParaRPr lang="en-US" sz="1100" b="0" i="1"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5</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0" i="0" u="none" strike="noStrike" dirty="0" smtClean="0">
                          <a:solidFill>
                            <a:srgbClr val="000000"/>
                          </a:solidFill>
                          <a:effectLst/>
                          <a:latin typeface="Arial" panose="020B0604020202020204" pitchFamily="34" charset="0"/>
                        </a:rPr>
                        <a:t>John</a:t>
                      </a:r>
                      <a:r>
                        <a:rPr lang="en-US" sz="1100" b="0" i="0" u="none" strike="noStrike" baseline="0" dirty="0" smtClean="0">
                          <a:solidFill>
                            <a:srgbClr val="000000"/>
                          </a:solidFill>
                          <a:effectLst/>
                          <a:latin typeface="Arial" panose="020B0604020202020204" pitchFamily="34" charset="0"/>
                        </a:rPr>
                        <a:t> Still</a:t>
                      </a:r>
                      <a:endParaRPr lang="en-US" sz="1100" b="0" i="0"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1406147565"/>
                  </a:ext>
                </a:extLst>
              </a:tr>
              <a:tr h="0">
                <a:tc>
                  <a:txBody>
                    <a:bodyPr/>
                    <a:lstStyle/>
                    <a:p>
                      <a:pPr algn="l" fontAlgn="ctr"/>
                      <a:r>
                        <a:rPr lang="en-US" sz="2400" b="0" i="0" u="none" strike="noStrike">
                          <a:solidFill>
                            <a:srgbClr val="000000"/>
                          </a:solidFill>
                          <a:effectLst/>
                          <a:latin typeface="Arial" panose="020B0604020202020204" pitchFamily="34" charset="0"/>
                        </a:rPr>
                        <a:t> </a:t>
                      </a:r>
                    </a:p>
                  </a:txBody>
                  <a:tcPr marL="7164" marR="7164" marT="716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400" b="0" i="0" u="none" strike="noStrike">
                          <a:solidFill>
                            <a:srgbClr val="000000"/>
                          </a:solidFill>
                          <a:effectLst/>
                          <a:latin typeface="Arial" panose="020B0604020202020204" pitchFamily="34" charset="0"/>
                        </a:rPr>
                        <a:t> </a:t>
                      </a:r>
                    </a:p>
                  </a:txBody>
                  <a:tcPr marL="7164" marR="7164" marT="716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400" b="0" i="0" u="none" strike="noStrike">
                          <a:solidFill>
                            <a:srgbClr val="000000"/>
                          </a:solidFill>
                          <a:effectLst/>
                          <a:latin typeface="Arial" panose="020B0604020202020204" pitchFamily="34" charset="0"/>
                        </a:rPr>
                        <a:t> </a:t>
                      </a:r>
                    </a:p>
                  </a:txBody>
                  <a:tcPr marL="7164" marR="7164" marT="716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Arial" panose="020B0604020202020204" pitchFamily="34" charset="0"/>
                        </a:rPr>
                        <a:t> </a:t>
                      </a:r>
                    </a:p>
                  </a:txBody>
                  <a:tcPr marL="7164" marR="7164" marT="7164" marB="0" anchor="b">
                    <a:lnL w="6350" cap="flat" cmpd="sng" algn="ctr">
                      <a:solidFill>
                        <a:srgbClr val="FFFFF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2400" b="0" i="0" u="none" strike="noStrike">
                          <a:solidFill>
                            <a:srgbClr val="000000"/>
                          </a:solidFill>
                          <a:effectLst/>
                          <a:latin typeface="Arial" panose="020B0604020202020204" pitchFamily="34" charset="0"/>
                        </a:rPr>
                        <a:t> </a:t>
                      </a:r>
                    </a:p>
                  </a:txBody>
                  <a:tcPr marL="7164" marR="7164" marT="7164" marB="0" anchor="b">
                    <a:lnL>
                      <a:noFill/>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400" b="0" i="0" u="none" strike="noStrike">
                          <a:solidFill>
                            <a:srgbClr val="000000"/>
                          </a:solidFill>
                          <a:effectLst/>
                          <a:latin typeface="Arial" panose="020B0604020202020204" pitchFamily="34" charset="0"/>
                        </a:rPr>
                        <a:t> </a:t>
                      </a:r>
                    </a:p>
                  </a:txBody>
                  <a:tcPr marL="7164" marR="7164" marT="716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Arial" panose="020B0604020202020204" pitchFamily="34" charset="0"/>
                        </a:rPr>
                        <a:t> </a:t>
                      </a:r>
                    </a:p>
                  </a:txBody>
                  <a:tcPr marL="7164" marR="7164" marT="716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9772383"/>
                  </a:ext>
                </a:extLst>
              </a:tr>
              <a:tr h="0">
                <a:tc rowSpan="5">
                  <a:txBody>
                    <a:bodyPr/>
                    <a:lstStyle/>
                    <a:p>
                      <a:pPr algn="ctr" rtl="0" fontAlgn="ctr"/>
                      <a:r>
                        <a:rPr lang="en-US" sz="1100" b="0" i="0" u="none" strike="noStrike">
                          <a:solidFill>
                            <a:srgbClr val="000000"/>
                          </a:solidFill>
                          <a:effectLst/>
                          <a:latin typeface="Arial" panose="020B0604020202020204" pitchFamily="34" charset="0"/>
                        </a:rPr>
                        <a:t>Economically Disadvantaged</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1</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0" i="1" u="none" strike="noStrike">
                          <a:solidFill>
                            <a:srgbClr val="000000"/>
                          </a:solidFill>
                          <a:effectLst/>
                          <a:latin typeface="Arial" panose="020B0604020202020204" pitchFamily="34" charset="0"/>
                        </a:rPr>
                        <a:t>Alice Birney</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1</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0" i="1" u="none" strike="noStrike" dirty="0" smtClean="0">
                          <a:solidFill>
                            <a:srgbClr val="000000"/>
                          </a:solidFill>
                          <a:effectLst/>
                          <a:latin typeface="Arial" panose="020B0604020202020204" pitchFamily="34" charset="0"/>
                        </a:rPr>
                        <a:t>Alice Birney</a:t>
                      </a:r>
                      <a:endParaRPr lang="en-US" sz="1100" b="0" i="1"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1147638297"/>
                  </a:ext>
                </a:extLst>
              </a:tr>
              <a:tr h="0">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2</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1" i="0" u="none" strike="noStrike" dirty="0" smtClean="0">
                          <a:solidFill>
                            <a:srgbClr val="000000"/>
                          </a:solidFill>
                          <a:effectLst/>
                          <a:latin typeface="Arial" panose="020B0604020202020204" pitchFamily="34" charset="0"/>
                        </a:rPr>
                        <a:t>Albert Einstein</a:t>
                      </a:r>
                      <a:endParaRPr lang="en-US" sz="1100" b="1" i="0"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2</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0" i="0" u="none" strike="noStrike">
                          <a:solidFill>
                            <a:srgbClr val="000000"/>
                          </a:solidFill>
                          <a:effectLst/>
                          <a:latin typeface="Arial" panose="020B0604020202020204" pitchFamily="34" charset="0"/>
                        </a:rPr>
                        <a:t>Martin L King</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3329282550"/>
                  </a:ext>
                </a:extLst>
              </a:tr>
              <a:tr h="0">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3</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0" i="1" u="none" strike="noStrike">
                          <a:solidFill>
                            <a:srgbClr val="000000"/>
                          </a:solidFill>
                          <a:effectLst/>
                          <a:latin typeface="Arial" panose="020B0604020202020204" pitchFamily="34" charset="0"/>
                        </a:rPr>
                        <a:t>Fern Bacon</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3</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1" i="0" u="none" strike="noStrike" dirty="0" smtClean="0">
                          <a:solidFill>
                            <a:srgbClr val="000000"/>
                          </a:solidFill>
                          <a:effectLst/>
                          <a:latin typeface="Arial" panose="020B0604020202020204" pitchFamily="34" charset="0"/>
                        </a:rPr>
                        <a:t>Fern Bacon</a:t>
                      </a:r>
                      <a:endParaRPr lang="en-US" sz="1100" b="1" i="0"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264437344"/>
                  </a:ext>
                </a:extLst>
              </a:tr>
              <a:tr h="0">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4</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0" i="1" u="none" strike="noStrike" dirty="0">
                          <a:solidFill>
                            <a:srgbClr val="000000"/>
                          </a:solidFill>
                          <a:effectLst/>
                          <a:latin typeface="Arial" panose="020B0604020202020204" pitchFamily="34" charset="0"/>
                        </a:rPr>
                        <a:t>Genevieve </a:t>
                      </a:r>
                      <a:r>
                        <a:rPr lang="en-US" sz="1100" b="0" i="1" u="none" strike="noStrike" dirty="0" err="1">
                          <a:solidFill>
                            <a:srgbClr val="000000"/>
                          </a:solidFill>
                          <a:effectLst/>
                          <a:latin typeface="Arial" panose="020B0604020202020204" pitchFamily="34" charset="0"/>
                        </a:rPr>
                        <a:t>Didion</a:t>
                      </a:r>
                      <a:endParaRPr lang="en-US" sz="1100" b="0" i="1"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dirty="0">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4</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1" i="0" u="none" strike="noStrike" dirty="0" smtClean="0">
                          <a:solidFill>
                            <a:srgbClr val="000000"/>
                          </a:solidFill>
                          <a:effectLst/>
                          <a:latin typeface="Arial" panose="020B0604020202020204" pitchFamily="34" charset="0"/>
                        </a:rPr>
                        <a:t>Albert Einstein</a:t>
                      </a:r>
                      <a:endParaRPr lang="en-US" sz="1100" b="1" i="0"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2250924248"/>
                  </a:ext>
                </a:extLst>
              </a:tr>
              <a:tr h="0">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5</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0" i="0" u="none" strike="noStrike" dirty="0">
                          <a:solidFill>
                            <a:srgbClr val="000000"/>
                          </a:solidFill>
                          <a:effectLst/>
                          <a:latin typeface="Arial" panose="020B0604020202020204" pitchFamily="34" charset="0"/>
                        </a:rPr>
                        <a:t>Sam Brannan</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5</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0" i="0" u="none" strike="noStrike" dirty="0" smtClean="0">
                          <a:solidFill>
                            <a:srgbClr val="000000"/>
                          </a:solidFill>
                          <a:effectLst/>
                          <a:latin typeface="Arial" panose="020B0604020202020204" pitchFamily="34" charset="0"/>
                        </a:rPr>
                        <a:t>A M Winn</a:t>
                      </a:r>
                      <a:endParaRPr lang="en-US" sz="1100" b="0" i="0"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1524248504"/>
                  </a:ext>
                </a:extLst>
              </a:tr>
              <a:tr h="0">
                <a:tc>
                  <a:txBody>
                    <a:bodyPr/>
                    <a:lstStyle/>
                    <a:p>
                      <a:pPr algn="l" fontAlgn="ctr"/>
                      <a:r>
                        <a:rPr lang="en-US" sz="2400" b="0" i="0" u="none" strike="noStrike">
                          <a:solidFill>
                            <a:srgbClr val="000000"/>
                          </a:solidFill>
                          <a:effectLst/>
                          <a:latin typeface="Arial" panose="020B0604020202020204" pitchFamily="34" charset="0"/>
                        </a:rPr>
                        <a:t> </a:t>
                      </a:r>
                    </a:p>
                  </a:txBody>
                  <a:tcPr marL="7164" marR="7164" marT="716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400" b="0" i="0" u="none" strike="noStrike">
                          <a:solidFill>
                            <a:srgbClr val="000000"/>
                          </a:solidFill>
                          <a:effectLst/>
                          <a:latin typeface="Arial" panose="020B0604020202020204" pitchFamily="34" charset="0"/>
                        </a:rPr>
                        <a:t> </a:t>
                      </a:r>
                    </a:p>
                  </a:txBody>
                  <a:tcPr marL="7164" marR="7164" marT="716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400" b="0" i="0" u="none" strike="noStrike">
                          <a:solidFill>
                            <a:srgbClr val="000000"/>
                          </a:solidFill>
                          <a:effectLst/>
                          <a:latin typeface="Arial" panose="020B0604020202020204" pitchFamily="34" charset="0"/>
                        </a:rPr>
                        <a:t> </a:t>
                      </a:r>
                    </a:p>
                  </a:txBody>
                  <a:tcPr marL="7164" marR="7164" marT="716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400" b="0" i="0" u="none" strike="noStrike">
                          <a:solidFill>
                            <a:srgbClr val="000000"/>
                          </a:solidFill>
                          <a:effectLst/>
                          <a:latin typeface="Arial" panose="020B0604020202020204" pitchFamily="34" charset="0"/>
                        </a:rPr>
                        <a:t> </a:t>
                      </a:r>
                    </a:p>
                  </a:txBody>
                  <a:tcPr marL="7164" marR="7164" marT="7164" marB="0" anchor="b">
                    <a:lnL w="6350" cap="flat" cmpd="sng" algn="ctr">
                      <a:solidFill>
                        <a:srgbClr val="FFFFF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2400" b="0" i="0" u="none" strike="noStrike">
                          <a:solidFill>
                            <a:srgbClr val="000000"/>
                          </a:solidFill>
                          <a:effectLst/>
                          <a:latin typeface="Arial" panose="020B0604020202020204" pitchFamily="34" charset="0"/>
                        </a:rPr>
                        <a:t> </a:t>
                      </a:r>
                    </a:p>
                  </a:txBody>
                  <a:tcPr marL="7164" marR="7164" marT="7164" marB="0" anchor="b">
                    <a:lnL>
                      <a:noFill/>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Arial" panose="020B0604020202020204" pitchFamily="34" charset="0"/>
                        </a:rPr>
                        <a:t> </a:t>
                      </a:r>
                    </a:p>
                  </a:txBody>
                  <a:tcPr marL="7164" marR="7164" marT="716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Arial" panose="020B0604020202020204" pitchFamily="34" charset="0"/>
                        </a:rPr>
                        <a:t> </a:t>
                      </a:r>
                    </a:p>
                  </a:txBody>
                  <a:tcPr marL="7164" marR="7164" marT="716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8080278"/>
                  </a:ext>
                </a:extLst>
              </a:tr>
              <a:tr h="0">
                <a:tc rowSpan="5">
                  <a:txBody>
                    <a:bodyPr/>
                    <a:lstStyle/>
                    <a:p>
                      <a:pPr algn="ctr" rtl="0" fontAlgn="ctr"/>
                      <a:r>
                        <a:rPr lang="en-US" sz="1100" b="0" i="0" u="none" strike="noStrike">
                          <a:solidFill>
                            <a:srgbClr val="000000"/>
                          </a:solidFill>
                          <a:effectLst/>
                          <a:latin typeface="Arial" panose="020B0604020202020204" pitchFamily="34" charset="0"/>
                        </a:rPr>
                        <a:t>English Learner</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1</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1" i="0" u="none" strike="noStrike" dirty="0" smtClean="0">
                          <a:solidFill>
                            <a:srgbClr val="000000"/>
                          </a:solidFill>
                          <a:effectLst/>
                          <a:latin typeface="Arial" panose="020B0604020202020204" pitchFamily="34" charset="0"/>
                        </a:rPr>
                        <a:t>Albert Einstein</a:t>
                      </a:r>
                      <a:endParaRPr lang="en-US" sz="1100" b="1" i="0"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1</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1" i="0" u="none" strike="noStrike" dirty="0" smtClean="0">
                          <a:solidFill>
                            <a:srgbClr val="000000"/>
                          </a:solidFill>
                          <a:effectLst/>
                          <a:latin typeface="Arial" panose="020B0604020202020204" pitchFamily="34" charset="0"/>
                        </a:rPr>
                        <a:t>Fern Bacon</a:t>
                      </a:r>
                      <a:endParaRPr lang="en-US" sz="1100" b="1" i="0"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151264608"/>
                  </a:ext>
                </a:extLst>
              </a:tr>
              <a:tr h="0">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2</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0" i="1" u="none" strike="noStrike" dirty="0">
                          <a:solidFill>
                            <a:srgbClr val="000000"/>
                          </a:solidFill>
                          <a:effectLst/>
                          <a:latin typeface="Arial" panose="020B0604020202020204" pitchFamily="34" charset="0"/>
                        </a:rPr>
                        <a:t>Fern Bacon</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2</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1" i="0" u="none" strike="noStrike" dirty="0" smtClean="0">
                          <a:solidFill>
                            <a:srgbClr val="000000"/>
                          </a:solidFill>
                          <a:effectLst/>
                          <a:latin typeface="Arial" panose="020B0604020202020204" pitchFamily="34" charset="0"/>
                        </a:rPr>
                        <a:t>Albert Einstein</a:t>
                      </a:r>
                      <a:endParaRPr lang="en-US" sz="1100" b="1" i="0"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1814116659"/>
                  </a:ext>
                </a:extLst>
              </a:tr>
              <a:tr h="0">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3</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0" i="0" u="none" strike="noStrike" dirty="0">
                          <a:solidFill>
                            <a:srgbClr val="000000"/>
                          </a:solidFill>
                          <a:effectLst/>
                          <a:latin typeface="Arial" panose="020B0604020202020204" pitchFamily="34" charset="0"/>
                        </a:rPr>
                        <a:t>School of Engineering &amp; </a:t>
                      </a:r>
                      <a:r>
                        <a:rPr lang="en-US" sz="1100" b="0" i="0" u="none" strike="noStrike" dirty="0" err="1">
                          <a:solidFill>
                            <a:srgbClr val="000000"/>
                          </a:solidFill>
                          <a:effectLst/>
                          <a:latin typeface="Arial" panose="020B0604020202020204" pitchFamily="34" charset="0"/>
                        </a:rPr>
                        <a:t>Sci</a:t>
                      </a:r>
                      <a:endParaRPr lang="en-US" sz="1100" b="0" i="0"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3</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0" i="0" u="none" strike="noStrike" dirty="0">
                          <a:solidFill>
                            <a:srgbClr val="000000"/>
                          </a:solidFill>
                          <a:effectLst/>
                          <a:latin typeface="Arial" panose="020B0604020202020204" pitchFamily="34" charset="0"/>
                        </a:rPr>
                        <a:t>Will C Wood</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1927986217"/>
                  </a:ext>
                </a:extLst>
              </a:tr>
              <a:tr h="0">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4</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0" i="1" u="none" strike="noStrike" dirty="0" smtClean="0">
                          <a:solidFill>
                            <a:srgbClr val="000000"/>
                          </a:solidFill>
                          <a:effectLst/>
                          <a:latin typeface="Arial" panose="020B0604020202020204" pitchFamily="34" charset="0"/>
                        </a:rPr>
                        <a:t>John Still</a:t>
                      </a:r>
                      <a:endParaRPr lang="en-US" sz="1100" b="0" i="1"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4</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0" i="0" u="none" strike="noStrike">
                          <a:solidFill>
                            <a:srgbClr val="000000"/>
                          </a:solidFill>
                          <a:effectLst/>
                          <a:latin typeface="Arial" panose="020B0604020202020204" pitchFamily="34" charset="0"/>
                        </a:rPr>
                        <a:t>Sutter</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2624608361"/>
                  </a:ext>
                </a:extLst>
              </a:tr>
              <a:tr h="0">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5</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0" i="0" u="none" strike="noStrike" dirty="0">
                          <a:solidFill>
                            <a:srgbClr val="000000"/>
                          </a:solidFill>
                          <a:effectLst/>
                          <a:latin typeface="Arial" panose="020B0604020202020204" pitchFamily="34" charset="0"/>
                        </a:rPr>
                        <a:t>Sutter</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5</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0" i="0" u="none" strike="noStrike" dirty="0">
                          <a:solidFill>
                            <a:srgbClr val="000000"/>
                          </a:solidFill>
                          <a:effectLst/>
                          <a:latin typeface="Arial" panose="020B0604020202020204" pitchFamily="34" charset="0"/>
                        </a:rPr>
                        <a:t>School of Engineering &amp; </a:t>
                      </a:r>
                      <a:r>
                        <a:rPr lang="en-US" sz="1100" b="0" i="0" u="none" strike="noStrike" dirty="0" err="1">
                          <a:solidFill>
                            <a:srgbClr val="000000"/>
                          </a:solidFill>
                          <a:effectLst/>
                          <a:latin typeface="Arial" panose="020B0604020202020204" pitchFamily="34" charset="0"/>
                        </a:rPr>
                        <a:t>Sci</a:t>
                      </a:r>
                      <a:endParaRPr lang="en-US" sz="1100" b="0" i="0"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2465662632"/>
                  </a:ext>
                </a:extLst>
              </a:tr>
              <a:tr h="0">
                <a:tc>
                  <a:txBody>
                    <a:bodyPr/>
                    <a:lstStyle/>
                    <a:p>
                      <a:pPr algn="l" fontAlgn="ctr"/>
                      <a:r>
                        <a:rPr lang="en-US" sz="2400" b="0" i="0" u="none" strike="noStrike">
                          <a:solidFill>
                            <a:srgbClr val="000000"/>
                          </a:solidFill>
                          <a:effectLst/>
                          <a:latin typeface="Arial" panose="020B0604020202020204" pitchFamily="34" charset="0"/>
                        </a:rPr>
                        <a:t> </a:t>
                      </a:r>
                    </a:p>
                  </a:txBody>
                  <a:tcPr marL="7164" marR="7164" marT="7164"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400" b="0" i="0" u="none" strike="noStrike">
                          <a:solidFill>
                            <a:srgbClr val="000000"/>
                          </a:solidFill>
                          <a:effectLst/>
                          <a:latin typeface="Arial" panose="020B0604020202020204" pitchFamily="34" charset="0"/>
                        </a:rPr>
                        <a:t> </a:t>
                      </a:r>
                    </a:p>
                  </a:txBody>
                  <a:tcPr marL="7164" marR="7164" marT="716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400" b="0" i="0" u="none" strike="noStrike">
                          <a:solidFill>
                            <a:srgbClr val="000000"/>
                          </a:solidFill>
                          <a:effectLst/>
                          <a:latin typeface="Arial" panose="020B0604020202020204" pitchFamily="34" charset="0"/>
                        </a:rPr>
                        <a:t> </a:t>
                      </a:r>
                    </a:p>
                  </a:txBody>
                  <a:tcPr marL="7164" marR="7164" marT="716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400" b="0" i="0" u="none" strike="noStrike">
                          <a:solidFill>
                            <a:srgbClr val="000000"/>
                          </a:solidFill>
                          <a:effectLst/>
                          <a:latin typeface="Arial" panose="020B0604020202020204" pitchFamily="34" charset="0"/>
                        </a:rPr>
                        <a:t> </a:t>
                      </a:r>
                    </a:p>
                  </a:txBody>
                  <a:tcPr marL="7164" marR="7164" marT="7164" marB="0" anchor="b">
                    <a:lnL w="6350" cap="flat" cmpd="sng" algn="ctr">
                      <a:solidFill>
                        <a:srgbClr val="FFFFFF"/>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l" fontAlgn="b"/>
                      <a:r>
                        <a:rPr lang="en-US" sz="2400" b="0" i="0" u="none" strike="noStrike">
                          <a:solidFill>
                            <a:srgbClr val="000000"/>
                          </a:solidFill>
                          <a:effectLst/>
                          <a:latin typeface="Arial" panose="020B0604020202020204" pitchFamily="34" charset="0"/>
                        </a:rPr>
                        <a:t> </a:t>
                      </a:r>
                    </a:p>
                  </a:txBody>
                  <a:tcPr marL="7164" marR="7164" marT="7164" marB="0" anchor="b">
                    <a:lnL>
                      <a:noFill/>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400" b="0" i="0" u="none" strike="noStrike">
                          <a:solidFill>
                            <a:srgbClr val="000000"/>
                          </a:solidFill>
                          <a:effectLst/>
                          <a:latin typeface="Arial" panose="020B0604020202020204" pitchFamily="34" charset="0"/>
                        </a:rPr>
                        <a:t> </a:t>
                      </a:r>
                    </a:p>
                  </a:txBody>
                  <a:tcPr marL="7164" marR="7164" marT="716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2400" b="0" i="0" u="none" strike="noStrike" dirty="0">
                          <a:solidFill>
                            <a:srgbClr val="000000"/>
                          </a:solidFill>
                          <a:effectLst/>
                          <a:latin typeface="Arial" panose="020B0604020202020204" pitchFamily="34" charset="0"/>
                        </a:rPr>
                        <a:t> </a:t>
                      </a:r>
                    </a:p>
                  </a:txBody>
                  <a:tcPr marL="7164" marR="7164" marT="716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1213271"/>
                  </a:ext>
                </a:extLst>
              </a:tr>
              <a:tr h="0">
                <a:tc rowSpan="5">
                  <a:txBody>
                    <a:bodyPr/>
                    <a:lstStyle/>
                    <a:p>
                      <a:pPr algn="ctr" rtl="0" fontAlgn="ctr"/>
                      <a:r>
                        <a:rPr lang="en-US" sz="1100" b="0" i="0" u="none" strike="noStrike">
                          <a:solidFill>
                            <a:srgbClr val="000000"/>
                          </a:solidFill>
                          <a:effectLst/>
                          <a:latin typeface="Arial" panose="020B0604020202020204" pitchFamily="34" charset="0"/>
                        </a:rPr>
                        <a:t>Special Education</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1</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0" i="1" u="none" strike="noStrike" dirty="0" smtClean="0">
                          <a:solidFill>
                            <a:srgbClr val="000000"/>
                          </a:solidFill>
                          <a:effectLst/>
                          <a:latin typeface="Arial" panose="020B0604020202020204" pitchFamily="34" charset="0"/>
                        </a:rPr>
                        <a:t>John Still</a:t>
                      </a:r>
                      <a:endParaRPr lang="en-US" sz="1100" b="0" i="1"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1</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1" i="0" u="none" strike="noStrike" dirty="0" smtClean="0">
                          <a:solidFill>
                            <a:srgbClr val="000000"/>
                          </a:solidFill>
                          <a:effectLst/>
                          <a:latin typeface="Arial" panose="020B0604020202020204" pitchFamily="34" charset="0"/>
                        </a:rPr>
                        <a:t>Fern Bacon</a:t>
                      </a:r>
                      <a:endParaRPr lang="en-US" sz="1100" b="1" i="0"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746401338"/>
                  </a:ext>
                </a:extLst>
              </a:tr>
              <a:tr h="0">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2</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0" i="1" u="none" strike="noStrike">
                          <a:solidFill>
                            <a:srgbClr val="000000"/>
                          </a:solidFill>
                          <a:effectLst/>
                          <a:latin typeface="Arial" panose="020B0604020202020204" pitchFamily="34" charset="0"/>
                        </a:rPr>
                        <a:t>Genevieve Didion</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2</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1" i="0" u="none" strike="noStrike" dirty="0" smtClean="0">
                          <a:solidFill>
                            <a:srgbClr val="000000"/>
                          </a:solidFill>
                          <a:effectLst/>
                          <a:latin typeface="Arial" panose="020B0604020202020204" pitchFamily="34" charset="0"/>
                        </a:rPr>
                        <a:t>Albert Einstein</a:t>
                      </a:r>
                      <a:endParaRPr lang="en-US" sz="1100" b="1" i="0"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1798754429"/>
                  </a:ext>
                </a:extLst>
              </a:tr>
              <a:tr h="0">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3</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0" i="1" u="none" strike="noStrike" dirty="0">
                          <a:solidFill>
                            <a:srgbClr val="000000"/>
                          </a:solidFill>
                          <a:effectLst/>
                          <a:latin typeface="Arial" panose="020B0604020202020204" pitchFamily="34" charset="0"/>
                        </a:rPr>
                        <a:t>Alice Birney</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3</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0" i="1" u="none" strike="noStrike" dirty="0" smtClean="0">
                          <a:solidFill>
                            <a:srgbClr val="000000"/>
                          </a:solidFill>
                          <a:effectLst/>
                          <a:latin typeface="Arial" panose="020B0604020202020204" pitchFamily="34" charset="0"/>
                        </a:rPr>
                        <a:t>Alice Birney</a:t>
                      </a:r>
                      <a:endParaRPr lang="en-US" sz="1100" b="0" i="1"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2618894959"/>
                  </a:ext>
                </a:extLst>
              </a:tr>
              <a:tr h="0">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4</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1" i="0" u="none" strike="noStrike" dirty="0" smtClean="0">
                          <a:solidFill>
                            <a:srgbClr val="000000"/>
                          </a:solidFill>
                          <a:effectLst/>
                          <a:latin typeface="Arial" panose="020B0604020202020204" pitchFamily="34" charset="0"/>
                        </a:rPr>
                        <a:t>Albert Einstein</a:t>
                      </a:r>
                      <a:endParaRPr lang="en-US" sz="1100" b="1" i="0"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4</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0" i="0" u="none" strike="noStrike" dirty="0" smtClean="0">
                          <a:solidFill>
                            <a:srgbClr val="000000"/>
                          </a:solidFill>
                          <a:effectLst/>
                          <a:latin typeface="Arial" panose="020B0604020202020204" pitchFamily="34" charset="0"/>
                        </a:rPr>
                        <a:t>Leonardo Da Vinci</a:t>
                      </a:r>
                      <a:endParaRPr lang="en-US" sz="1100" b="0" i="0" u="none" strike="noStrike" dirty="0">
                        <a:solidFill>
                          <a:srgbClr val="000000"/>
                        </a:solidFill>
                        <a:effectLst/>
                        <a:latin typeface="Arial" panose="020B0604020202020204" pitchFamily="34" charset="0"/>
                      </a:endParaRP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1280010187"/>
                  </a:ext>
                </a:extLst>
              </a:tr>
              <a:tr h="0">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ELA</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ctr" rtl="0" fontAlgn="ctr"/>
                      <a:r>
                        <a:rPr lang="en-US" sz="1100" b="0" i="0" u="none" strike="noStrike">
                          <a:solidFill>
                            <a:srgbClr val="000000"/>
                          </a:solidFill>
                          <a:effectLst/>
                          <a:latin typeface="Arial" panose="020B0604020202020204" pitchFamily="34" charset="0"/>
                        </a:rPr>
                        <a:t>5</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a:txBody>
                    <a:bodyPr/>
                    <a:lstStyle/>
                    <a:p>
                      <a:pPr algn="l" rtl="0" fontAlgn="ctr"/>
                      <a:r>
                        <a:rPr lang="en-US" sz="1100" b="0" i="0" u="none" strike="noStrike" dirty="0">
                          <a:solidFill>
                            <a:srgbClr val="000000"/>
                          </a:solidFill>
                          <a:effectLst/>
                          <a:latin typeface="Arial" panose="020B0604020202020204" pitchFamily="34" charset="0"/>
                        </a:rPr>
                        <a:t>Sutter</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F0D9"/>
                    </a:solidFill>
                  </a:tcPr>
                </a:tc>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Math</a:t>
                      </a:r>
                    </a:p>
                  </a:txBody>
                  <a:tcPr marL="7164" marR="7164" marT="716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ctr" rtl="0" fontAlgn="ctr"/>
                      <a:r>
                        <a:rPr lang="en-US" sz="1100" b="0" i="0" u="none" strike="noStrike">
                          <a:solidFill>
                            <a:srgbClr val="000000"/>
                          </a:solidFill>
                          <a:effectLst/>
                          <a:latin typeface="Arial" panose="020B0604020202020204" pitchFamily="34" charset="0"/>
                        </a:rPr>
                        <a:t>5</a:t>
                      </a:r>
                    </a:p>
                  </a:txBody>
                  <a:tcPr marL="7164" marR="7164" marT="71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tc>
                  <a:txBody>
                    <a:bodyPr/>
                    <a:lstStyle/>
                    <a:p>
                      <a:pPr algn="l" rtl="0" fontAlgn="ctr"/>
                      <a:r>
                        <a:rPr lang="en-US" sz="1100" b="0" i="0" u="none" strike="noStrike" dirty="0" smtClean="0">
                          <a:solidFill>
                            <a:srgbClr val="000000"/>
                          </a:solidFill>
                          <a:effectLst/>
                          <a:latin typeface="Arial" panose="020B0604020202020204" pitchFamily="34" charset="0"/>
                        </a:rPr>
                        <a:t>A M Winn</a:t>
                      </a:r>
                    </a:p>
                  </a:txBody>
                  <a:tcPr marL="7164" marR="7164" marT="716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7E7"/>
                    </a:solidFill>
                  </a:tcPr>
                </a:tc>
                <a:extLst>
                  <a:ext uri="{0D108BD9-81ED-4DB2-BD59-A6C34878D82A}">
                    <a16:rowId xmlns:a16="http://schemas.microsoft.com/office/drawing/2014/main" val="4694952"/>
                  </a:ext>
                </a:extLst>
              </a:tr>
            </a:tbl>
          </a:graphicData>
        </a:graphic>
      </p:graphicFrame>
      <p:sp>
        <p:nvSpPr>
          <p:cNvPr id="5" name="Rectangle 4"/>
          <p:cNvSpPr/>
          <p:nvPr/>
        </p:nvSpPr>
        <p:spPr>
          <a:xfrm>
            <a:off x="191386" y="372362"/>
            <a:ext cx="6248400" cy="13283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91386" y="1796902"/>
            <a:ext cx="6248400" cy="13362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1386" y="3125972"/>
            <a:ext cx="6248400" cy="1201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91386" y="4327452"/>
            <a:ext cx="6248400" cy="1329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439786" y="372140"/>
            <a:ext cx="5532120" cy="13356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439786" y="1796902"/>
            <a:ext cx="5532120" cy="13362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439786" y="3125972"/>
            <a:ext cx="5532120" cy="1201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439786" y="4327452"/>
            <a:ext cx="5532120" cy="13290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91386" y="6081473"/>
            <a:ext cx="11780520" cy="64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924" y="0"/>
            <a:ext cx="11052150" cy="1325563"/>
          </a:xfrm>
        </p:spPr>
        <p:txBody>
          <a:bodyPr/>
          <a:lstStyle/>
          <a:p>
            <a:r>
              <a:rPr lang="en-US" dirty="0" smtClean="0"/>
              <a:t>Tahoe Elementary and District SPSA CCI &amp; PTAI </a:t>
            </a:r>
            <a:endParaRPr lang="en-US" dirty="0"/>
          </a:p>
        </p:txBody>
      </p:sp>
      <p:pic>
        <p:nvPicPr>
          <p:cNvPr id="4" name="Picture 3"/>
          <p:cNvPicPr>
            <a:picLocks noChangeAspect="1"/>
          </p:cNvPicPr>
          <p:nvPr/>
        </p:nvPicPr>
        <p:blipFill>
          <a:blip r:embed="rId3"/>
          <a:stretch>
            <a:fillRect/>
          </a:stretch>
        </p:blipFill>
        <p:spPr>
          <a:xfrm>
            <a:off x="661987" y="1190655"/>
            <a:ext cx="10868025" cy="1323975"/>
          </a:xfrm>
          <a:prstGeom prst="rect">
            <a:avLst/>
          </a:prstGeom>
        </p:spPr>
      </p:pic>
      <p:pic>
        <p:nvPicPr>
          <p:cNvPr id="5" name="Picture 4"/>
          <p:cNvPicPr>
            <a:picLocks noChangeAspect="1"/>
          </p:cNvPicPr>
          <p:nvPr/>
        </p:nvPicPr>
        <p:blipFill>
          <a:blip r:embed="rId4"/>
          <a:stretch>
            <a:fillRect/>
          </a:stretch>
        </p:blipFill>
        <p:spPr>
          <a:xfrm>
            <a:off x="661987" y="2697581"/>
            <a:ext cx="10868025" cy="2238375"/>
          </a:xfrm>
          <a:prstGeom prst="rect">
            <a:avLst/>
          </a:prstGeom>
        </p:spPr>
      </p:pic>
      <p:pic>
        <p:nvPicPr>
          <p:cNvPr id="3" name="Picture 2"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40203" y="5118907"/>
            <a:ext cx="7735380" cy="1619476"/>
          </a:xfrm>
          <a:prstGeom prst="rect">
            <a:avLst/>
          </a:prstGeom>
        </p:spPr>
      </p:pic>
    </p:spTree>
    <p:extLst>
      <p:ext uri="{BB962C8B-B14F-4D97-AF65-F5344CB8AC3E}">
        <p14:creationId xmlns:p14="http://schemas.microsoft.com/office/powerpoint/2010/main" val="160846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244;p14"/>
          <p:cNvSpPr txBox="1">
            <a:spLocks noGrp="1"/>
          </p:cNvSpPr>
          <p:nvPr>
            <p:ph type="title"/>
          </p:nvPr>
        </p:nvSpPr>
        <p:spPr>
          <a:xfrm>
            <a:off x="0" y="582897"/>
            <a:ext cx="2813633" cy="589009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sz="2800" dirty="0" smtClean="0"/>
              <a:t>District PTAI – Grades 3-6</a:t>
            </a:r>
            <a:br>
              <a:rPr lang="en-US" sz="2800" dirty="0" smtClean="0"/>
            </a:br>
            <a:r>
              <a:rPr lang="en-US" sz="2800" dirty="0" smtClean="0"/>
              <a:t>Disproportionality</a:t>
            </a:r>
            <a:r>
              <a:rPr lang="en-US" sz="2800" dirty="0"/>
              <a:t/>
            </a:r>
            <a:br>
              <a:rPr lang="en-US" sz="2800" dirty="0"/>
            </a:br>
            <a:r>
              <a:rPr lang="en-US" sz="2800" dirty="0"/>
              <a:t>Summary – </a:t>
            </a:r>
            <a:br>
              <a:rPr lang="en-US" sz="2800" dirty="0"/>
            </a:br>
            <a:r>
              <a:rPr lang="en-US" sz="2800" dirty="0"/>
              <a:t>SBAC </a:t>
            </a:r>
            <a:r>
              <a:rPr lang="en-US" sz="2800" dirty="0" smtClean="0"/>
              <a:t>Math</a:t>
            </a:r>
            <a:endParaRPr sz="2800" dirty="0"/>
          </a:p>
        </p:txBody>
      </p:sp>
      <p:pic>
        <p:nvPicPr>
          <p:cNvPr id="2" name="Picture 1"/>
          <p:cNvPicPr>
            <a:picLocks noChangeAspect="1"/>
          </p:cNvPicPr>
          <p:nvPr/>
        </p:nvPicPr>
        <p:blipFill>
          <a:blip r:embed="rId3"/>
          <a:stretch>
            <a:fillRect/>
          </a:stretch>
        </p:blipFill>
        <p:spPr>
          <a:xfrm>
            <a:off x="2813633" y="400274"/>
            <a:ext cx="9252770" cy="6043059"/>
          </a:xfrm>
          <a:prstGeom prst="rect">
            <a:avLst/>
          </a:prstGeom>
        </p:spPr>
      </p:pic>
    </p:spTree>
    <p:extLst>
      <p:ext uri="{BB962C8B-B14F-4D97-AF65-F5344CB8AC3E}">
        <p14:creationId xmlns:p14="http://schemas.microsoft.com/office/powerpoint/2010/main" val="4926097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563" y="-90722"/>
            <a:ext cx="11002871" cy="1325563"/>
          </a:xfrm>
        </p:spPr>
        <p:txBody>
          <a:bodyPr/>
          <a:lstStyle/>
          <a:p>
            <a:r>
              <a:rPr lang="en-US" dirty="0" smtClean="0"/>
              <a:t>Tahoe Elementary and District SPSA CCI &amp;  PTAI </a:t>
            </a:r>
            <a:endParaRPr lang="en-US" dirty="0"/>
          </a:p>
        </p:txBody>
      </p:sp>
      <p:pic>
        <p:nvPicPr>
          <p:cNvPr id="4" name="Picture 3"/>
          <p:cNvPicPr>
            <a:picLocks noChangeAspect="1"/>
          </p:cNvPicPr>
          <p:nvPr/>
        </p:nvPicPr>
        <p:blipFill>
          <a:blip r:embed="rId3"/>
          <a:stretch>
            <a:fillRect/>
          </a:stretch>
        </p:blipFill>
        <p:spPr>
          <a:xfrm>
            <a:off x="661987" y="1190655"/>
            <a:ext cx="10868025" cy="1323975"/>
          </a:xfrm>
          <a:prstGeom prst="rect">
            <a:avLst/>
          </a:prstGeom>
        </p:spPr>
      </p:pic>
      <p:pic>
        <p:nvPicPr>
          <p:cNvPr id="5" name="Picture 4"/>
          <p:cNvPicPr>
            <a:picLocks noChangeAspect="1"/>
          </p:cNvPicPr>
          <p:nvPr/>
        </p:nvPicPr>
        <p:blipFill>
          <a:blip r:embed="rId4"/>
          <a:stretch>
            <a:fillRect/>
          </a:stretch>
        </p:blipFill>
        <p:spPr>
          <a:xfrm>
            <a:off x="661987" y="2697581"/>
            <a:ext cx="10868025" cy="2238375"/>
          </a:xfrm>
          <a:prstGeom prst="rect">
            <a:avLst/>
          </a:prstGeom>
        </p:spPr>
      </p:pic>
      <p:pic>
        <p:nvPicPr>
          <p:cNvPr id="7" name="Picture 6"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40203" y="5118907"/>
            <a:ext cx="7735380" cy="1619476"/>
          </a:xfrm>
          <a:prstGeom prst="rect">
            <a:avLst/>
          </a:prstGeom>
        </p:spPr>
      </p:pic>
    </p:spTree>
    <p:extLst>
      <p:ext uri="{BB962C8B-B14F-4D97-AF65-F5344CB8AC3E}">
        <p14:creationId xmlns:p14="http://schemas.microsoft.com/office/powerpoint/2010/main" val="338619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13"/>
          <p:cNvSpPr txBox="1">
            <a:spLocks noGrp="1"/>
          </p:cNvSpPr>
          <p:nvPr>
            <p:ph type="title"/>
          </p:nvPr>
        </p:nvSpPr>
        <p:spPr>
          <a:xfrm>
            <a:off x="619259" y="125479"/>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959"/>
              <a:buFont typeface="Calibri"/>
              <a:buNone/>
            </a:pPr>
            <a:r>
              <a:rPr lang="en-US" sz="4800" dirty="0" smtClean="0"/>
              <a:t>Next Steps</a:t>
            </a:r>
            <a:endParaRPr sz="4800" dirty="0"/>
          </a:p>
        </p:txBody>
      </p:sp>
      <p:sp>
        <p:nvSpPr>
          <p:cNvPr id="238" name="Google Shape;238;p13"/>
          <p:cNvSpPr txBox="1">
            <a:spLocks noGrp="1"/>
          </p:cNvSpPr>
          <p:nvPr>
            <p:ph type="body" idx="1"/>
          </p:nvPr>
        </p:nvSpPr>
        <p:spPr>
          <a:xfrm>
            <a:off x="238259" y="1326524"/>
            <a:ext cx="11629623" cy="5394951"/>
          </a:xfrm>
          <a:prstGeom prst="rect">
            <a:avLst/>
          </a:prstGeom>
          <a:noFill/>
          <a:ln>
            <a:noFill/>
          </a:ln>
        </p:spPr>
        <p:txBody>
          <a:bodyPr spcFirstLastPara="1" wrap="square" lIns="91425" tIns="45700" rIns="91425" bIns="45700" anchor="t" anchorCtr="0">
            <a:normAutofit/>
          </a:bodyPr>
          <a:lstStyle/>
          <a:p>
            <a:pPr marL="228600" lvl="0" indent="-228600" algn="l" rtl="0">
              <a:lnSpc>
                <a:spcPct val="80000"/>
              </a:lnSpc>
              <a:spcBef>
                <a:spcPts val="0"/>
              </a:spcBef>
              <a:spcAft>
                <a:spcPts val="0"/>
              </a:spcAft>
              <a:buClr>
                <a:schemeClr val="dk1"/>
              </a:buClr>
              <a:buSzPts val="2800"/>
              <a:buChar char="•"/>
            </a:pPr>
            <a:r>
              <a:rPr lang="en-US" sz="4800" dirty="0" smtClean="0"/>
              <a:t>Continued Cycle of Continuous Improvement  Focus </a:t>
            </a:r>
          </a:p>
          <a:p>
            <a:pPr marL="228600" lvl="0" indent="-228600" algn="l" rtl="0">
              <a:lnSpc>
                <a:spcPct val="80000"/>
              </a:lnSpc>
              <a:spcBef>
                <a:spcPts val="0"/>
              </a:spcBef>
              <a:spcAft>
                <a:spcPts val="0"/>
              </a:spcAft>
              <a:buClr>
                <a:schemeClr val="dk1"/>
              </a:buClr>
              <a:buSzPts val="2800"/>
              <a:buChar char="•"/>
            </a:pPr>
            <a:r>
              <a:rPr lang="en-US" sz="4800" dirty="0" smtClean="0"/>
              <a:t>Partnership with the California Collaborative for Educational Excellence </a:t>
            </a:r>
          </a:p>
          <a:p>
            <a:pPr marL="685800" lvl="1" indent="-228600">
              <a:lnSpc>
                <a:spcPct val="80000"/>
              </a:lnSpc>
              <a:spcBef>
                <a:spcPts val="0"/>
              </a:spcBef>
              <a:buSzPts val="2800"/>
            </a:pPr>
            <a:r>
              <a:rPr lang="en-US" sz="4400" dirty="0" smtClean="0"/>
              <a:t>“Hanging the Hooks” </a:t>
            </a:r>
          </a:p>
          <a:p>
            <a:pPr marL="228600" lvl="0" indent="-228600" algn="l" rtl="0">
              <a:lnSpc>
                <a:spcPct val="80000"/>
              </a:lnSpc>
              <a:spcBef>
                <a:spcPts val="0"/>
              </a:spcBef>
              <a:spcAft>
                <a:spcPts val="0"/>
              </a:spcAft>
              <a:buClr>
                <a:schemeClr val="dk1"/>
              </a:buClr>
              <a:buSzPts val="2800"/>
              <a:buChar char="•"/>
            </a:pPr>
            <a:r>
              <a:rPr lang="en-US" sz="4800" dirty="0" smtClean="0"/>
              <a:t>Other Key Strategic Initiatives</a:t>
            </a:r>
          </a:p>
          <a:p>
            <a:pPr marL="685800" lvl="1" indent="-228600">
              <a:lnSpc>
                <a:spcPct val="80000"/>
              </a:lnSpc>
              <a:spcBef>
                <a:spcPts val="0"/>
              </a:spcBef>
              <a:buSzPts val="2800"/>
            </a:pPr>
            <a:r>
              <a:rPr lang="en-US" sz="4400" dirty="0" smtClean="0"/>
              <a:t>English Language Arts Adoption progress monitoring</a:t>
            </a:r>
          </a:p>
        </p:txBody>
      </p:sp>
      <p:sp>
        <p:nvSpPr>
          <p:cNvPr id="239" name="Google Shape;2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15"/>
          <p:cNvSpPr txBox="1">
            <a:spLocks noGrp="1"/>
          </p:cNvSpPr>
          <p:nvPr>
            <p:ph type="body" idx="1"/>
          </p:nvPr>
        </p:nvSpPr>
        <p:spPr>
          <a:xfrm>
            <a:off x="838200" y="2786206"/>
            <a:ext cx="10515600" cy="701731"/>
          </a:xfrm>
          <a:prstGeom prst="rect">
            <a:avLst/>
          </a:prstGeom>
          <a:noFill/>
          <a:ln>
            <a:noFill/>
          </a:ln>
        </p:spPr>
        <p:txBody>
          <a:bodyPr spcFirstLastPara="1" wrap="square" lIns="91425" tIns="45700" rIns="91425" bIns="45700" anchor="t" anchorCtr="0">
            <a:spAutoFit/>
          </a:bodyPr>
          <a:lstStyle/>
          <a:p>
            <a:pPr marL="0" lvl="0" indent="0" algn="ctr" rtl="0">
              <a:lnSpc>
                <a:spcPct val="90000"/>
              </a:lnSpc>
              <a:spcBef>
                <a:spcPts val="0"/>
              </a:spcBef>
              <a:spcAft>
                <a:spcPts val="0"/>
              </a:spcAft>
              <a:buClr>
                <a:schemeClr val="dk1"/>
              </a:buClr>
              <a:buSzPts val="4400"/>
              <a:buNone/>
            </a:pPr>
            <a:r>
              <a:rPr lang="en-US" sz="4400" dirty="0" smtClean="0">
                <a:latin typeface="Calibri"/>
                <a:ea typeface="Calibri"/>
                <a:cs typeface="Calibri"/>
                <a:sym typeface="Calibri"/>
              </a:rPr>
              <a:t>Appendix</a:t>
            </a:r>
            <a:endParaRPr sz="4400" dirty="0">
              <a:latin typeface="Calibri"/>
              <a:ea typeface="Calibri"/>
              <a:cs typeface="Calibri"/>
              <a:sym typeface="Calibri"/>
            </a:endParaRPr>
          </a:p>
        </p:txBody>
      </p:sp>
      <p:sp>
        <p:nvSpPr>
          <p:cNvPr id="251" name="Google Shape;25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3136187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1066860"/>
          </a:xfrm>
        </p:spPr>
        <p:txBody>
          <a:bodyPr>
            <a:noAutofit/>
          </a:bodyPr>
          <a:lstStyle/>
          <a:p>
            <a:pPr algn="ctr"/>
            <a:r>
              <a:rPr lang="en-US" sz="2800" dirty="0" smtClean="0"/>
              <a:t>Average</a:t>
            </a:r>
            <a:r>
              <a:rPr lang="en-US" sz="2800" baseline="0" dirty="0" smtClean="0"/>
              <a:t> Change in DF3 from 2017-18 to 2018-19 for Students with </a:t>
            </a:r>
            <a:r>
              <a:rPr lang="en-US" sz="2800" dirty="0"/>
              <a:t>Students With 96%+ Attendance, No Suspensions, and Who Were Not Socioeconomically Disadvantaged</a:t>
            </a:r>
            <a:r>
              <a:rPr lang="en-US" sz="2800" dirty="0" smtClean="0">
                <a:effectLst/>
              </a:rPr>
              <a:t/>
            </a:r>
            <a:br>
              <a:rPr lang="en-US" sz="2800" dirty="0" smtClean="0">
                <a:effectLst/>
              </a:rPr>
            </a:br>
            <a:endParaRPr lang="en-US" sz="2800" dirty="0"/>
          </a:p>
        </p:txBody>
      </p:sp>
      <p:graphicFrame>
        <p:nvGraphicFramePr>
          <p:cNvPr id="7" name="Google Shape;208;p9"/>
          <p:cNvGraphicFramePr/>
          <p:nvPr>
            <p:extLst/>
          </p:nvPr>
        </p:nvGraphicFramePr>
        <p:xfrm>
          <a:off x="234188" y="6519672"/>
          <a:ext cx="9467600" cy="274320"/>
        </p:xfrm>
        <a:graphic>
          <a:graphicData uri="http://schemas.openxmlformats.org/drawingml/2006/table">
            <a:tbl>
              <a:tblPr>
                <a:noFill/>
              </a:tblPr>
              <a:tblGrid>
                <a:gridCol w="9467600">
                  <a:extLst>
                    <a:ext uri="{9D8B030D-6E8A-4147-A177-3AD203B41FA5}">
                      <a16:colId xmlns:a16="http://schemas.microsoft.com/office/drawing/2014/main" val="20000"/>
                    </a:ext>
                  </a:extLst>
                </a:gridCol>
              </a:tblGrid>
              <a:tr h="114300">
                <a:tc>
                  <a:txBody>
                    <a:bodyPr/>
                    <a:lstStyle/>
                    <a:p>
                      <a:pPr marL="0" marR="0" lvl="0" indent="0" algn="l" rtl="0">
                        <a:spcBef>
                          <a:spcPts val="0"/>
                        </a:spcBef>
                        <a:spcAft>
                          <a:spcPts val="0"/>
                        </a:spcAft>
                        <a:buNone/>
                      </a:pPr>
                      <a:r>
                        <a:rPr lang="en-US" sz="900" u="none" strike="noStrike" cap="none" dirty="0"/>
                        <a:t>Source: CDE student-level data for the CAASPP, </a:t>
                      </a:r>
                      <a:r>
                        <a:rPr lang="en-US" sz="900" u="none" strike="noStrike" cap="none" dirty="0" smtClean="0"/>
                        <a:t>CAASPP </a:t>
                      </a:r>
                      <a:r>
                        <a:rPr lang="en-US" sz="900" u="none" strike="noStrike" cap="none" dirty="0"/>
                        <a:t>student racial information, CALPADS 8.1 EOY3 report for socioeconomic status, CALPADS 7.5 report for suspension data, and CALPADS 14.2 report for student attendance rates, for students enrolled on May 1.  Does not include direct-funded (independent) charter schools.</a:t>
                      </a:r>
                      <a:endParaRPr sz="900" b="0" i="0" u="none" strike="noStrike" cap="none" dirty="0">
                        <a:solidFill>
                          <a:srgbClr val="000000"/>
                        </a:solidFill>
                        <a:latin typeface="Calibri"/>
                        <a:ea typeface="Calibri"/>
                        <a:cs typeface="Calibri"/>
                        <a:sym typeface="Calibri"/>
                      </a:endParaRPr>
                    </a:p>
                  </a:txBody>
                  <a:tcPr marL="0" marR="0" marT="0" marB="0"/>
                </a:tc>
                <a:extLst>
                  <a:ext uri="{0D108BD9-81ED-4DB2-BD59-A6C34878D82A}">
                    <a16:rowId xmlns:a16="http://schemas.microsoft.com/office/drawing/2014/main" val="10000"/>
                  </a:ext>
                </a:extLst>
              </a:tr>
            </a:tbl>
          </a:graphicData>
        </a:graphic>
      </p:graphicFrame>
      <p:graphicFrame>
        <p:nvGraphicFramePr>
          <p:cNvPr id="5" name="Chart 4"/>
          <p:cNvGraphicFramePr>
            <a:graphicFrameLocks noGrp="1"/>
          </p:cNvGraphicFramePr>
          <p:nvPr>
            <p:extLst/>
          </p:nvPr>
        </p:nvGraphicFramePr>
        <p:xfrm>
          <a:off x="371475" y="3890513"/>
          <a:ext cx="11582400" cy="268088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noGrp="1"/>
          </p:cNvGraphicFramePr>
          <p:nvPr>
            <p:extLst/>
          </p:nvPr>
        </p:nvGraphicFramePr>
        <p:xfrm>
          <a:off x="371476" y="1333500"/>
          <a:ext cx="11582400" cy="233442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226532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Shape 116"/>
        <p:cNvGrpSpPr/>
        <p:nvPr/>
      </p:nvGrpSpPr>
      <p:grpSpPr>
        <a:xfrm>
          <a:off x="0" y="0"/>
          <a:ext cx="0" cy="0"/>
          <a:chOff x="0" y="0"/>
          <a:chExt cx="0" cy="0"/>
        </a:xfrm>
      </p:grpSpPr>
      <p:graphicFrame>
        <p:nvGraphicFramePr>
          <p:cNvPr id="10" name="Chart 9"/>
          <p:cNvGraphicFramePr>
            <a:graphicFrameLocks noGrp="1"/>
          </p:cNvGraphicFramePr>
          <p:nvPr>
            <p:extLst/>
          </p:nvPr>
        </p:nvGraphicFramePr>
        <p:xfrm>
          <a:off x="372237" y="3666744"/>
          <a:ext cx="11432666" cy="27453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Google Shape;120;p4"/>
          <p:cNvGraphicFramePr/>
          <p:nvPr/>
        </p:nvGraphicFramePr>
        <p:xfrm>
          <a:off x="307340" y="1001888"/>
          <a:ext cx="11658882" cy="2754489"/>
        </p:xfrm>
        <a:graphic>
          <a:graphicData uri="http://schemas.openxmlformats.org/drawingml/2006/chart">
            <c:chart xmlns:c="http://schemas.openxmlformats.org/drawingml/2006/chart" xmlns:r="http://schemas.openxmlformats.org/officeDocument/2006/relationships" r:id="rId4"/>
          </a:graphicData>
        </a:graphic>
      </p:graphicFrame>
      <p:sp>
        <p:nvSpPr>
          <p:cNvPr id="117" name="Google Shape;117;p4"/>
          <p:cNvSpPr txBox="1">
            <a:spLocks noGrp="1"/>
          </p:cNvSpPr>
          <p:nvPr>
            <p:ph type="title"/>
          </p:nvPr>
        </p:nvSpPr>
        <p:spPr>
          <a:xfrm>
            <a:off x="838200" y="46533"/>
            <a:ext cx="10515600" cy="85093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00"/>
              <a:buFont typeface="Calibri"/>
              <a:buNone/>
            </a:pPr>
            <a:r>
              <a:rPr lang="en-US" sz="3200" dirty="0"/>
              <a:t>Comparative Performance – </a:t>
            </a:r>
            <a:br>
              <a:rPr lang="en-US" sz="3200" dirty="0"/>
            </a:br>
            <a:r>
              <a:rPr lang="en-US" sz="1800" dirty="0"/>
              <a:t>Percentage of Students Who Exceeded or Met </a:t>
            </a:r>
            <a:r>
              <a:rPr lang="en-US" sz="1800" dirty="0" smtClean="0"/>
              <a:t>Standards </a:t>
            </a:r>
            <a:endParaRPr sz="1800" dirty="0">
              <a:solidFill>
                <a:srgbClr val="FF0000"/>
              </a:solidFill>
            </a:endParaRPr>
          </a:p>
        </p:txBody>
      </p:sp>
      <p:sp>
        <p:nvSpPr>
          <p:cNvPr id="118" name="Google Shape;118;p4"/>
          <p:cNvSpPr txBox="1">
            <a:spLocks noGrp="1"/>
          </p:cNvSpPr>
          <p:nvPr>
            <p:ph type="sldNum" idx="12"/>
          </p:nvPr>
        </p:nvSpPr>
        <p:spPr>
          <a:xfrm>
            <a:off x="8610600" y="6617616"/>
            <a:ext cx="2743200" cy="240384"/>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19</a:t>
            </a:fld>
            <a:endParaRPr/>
          </a:p>
        </p:txBody>
      </p:sp>
      <p:graphicFrame>
        <p:nvGraphicFramePr>
          <p:cNvPr id="119" name="Google Shape;119;p4"/>
          <p:cNvGraphicFramePr/>
          <p:nvPr/>
        </p:nvGraphicFramePr>
        <p:xfrm>
          <a:off x="307340" y="6674273"/>
          <a:ext cx="6454700" cy="174775"/>
        </p:xfrm>
        <a:graphic>
          <a:graphicData uri="http://schemas.openxmlformats.org/drawingml/2006/table">
            <a:tbl>
              <a:tblPr>
                <a:noFill/>
                <a:tableStyleId>{1DA4CE9A-2037-451A-8982-93B3A71F0FD2}</a:tableStyleId>
              </a:tblPr>
              <a:tblGrid>
                <a:gridCol w="6454700">
                  <a:extLst>
                    <a:ext uri="{9D8B030D-6E8A-4147-A177-3AD203B41FA5}">
                      <a16:colId xmlns:a16="http://schemas.microsoft.com/office/drawing/2014/main" val="20000"/>
                    </a:ext>
                  </a:extLst>
                </a:gridCol>
              </a:tblGrid>
              <a:tr h="174775">
                <a:tc>
                  <a:txBody>
                    <a:bodyPr/>
                    <a:lstStyle/>
                    <a:p>
                      <a:pPr marL="0" marR="0" lvl="0" indent="0" algn="l" rtl="0">
                        <a:spcBef>
                          <a:spcPts val="0"/>
                        </a:spcBef>
                        <a:spcAft>
                          <a:spcPts val="0"/>
                        </a:spcAft>
                        <a:buNone/>
                      </a:pPr>
                      <a:r>
                        <a:rPr lang="en-US" sz="800" b="0" i="0" u="none" strike="noStrike" cap="none">
                          <a:solidFill>
                            <a:srgbClr val="000000"/>
                          </a:solidFill>
                          <a:latin typeface="Calibri"/>
                          <a:ea typeface="Calibri"/>
                          <a:cs typeface="Calibri"/>
                          <a:sym typeface="Calibri"/>
                        </a:rPr>
                        <a:t>Source: CDE public research files (https://caaspp-elpac.cde.ca.gov/caaspp/ResearchFileList) Does not include direct-funded (independent) charter schools.</a:t>
                      </a:r>
                      <a:endParaRPr sz="800" b="0" i="0" u="none" strike="noStrike" cap="none">
                        <a:solidFill>
                          <a:srgbClr val="000000"/>
                        </a:solidFill>
                        <a:latin typeface="Calibri"/>
                        <a:ea typeface="Calibri"/>
                        <a:cs typeface="Calibri"/>
                        <a:sym typeface="Calibri"/>
                      </a:endParaRPr>
                    </a:p>
                  </a:txBody>
                  <a:tcPr marL="0" marR="0" marT="0" marB="0">
                    <a:solidFill>
                      <a:schemeClr val="lt1"/>
                    </a:solidFill>
                  </a:tcPr>
                </a:tc>
                <a:extLst>
                  <a:ext uri="{0D108BD9-81ED-4DB2-BD59-A6C34878D82A}">
                    <a16:rowId xmlns:a16="http://schemas.microsoft.com/office/drawing/2014/main" val="10000"/>
                  </a:ext>
                </a:extLst>
              </a:tr>
            </a:tbl>
          </a:graphicData>
        </a:graphic>
      </p:graphicFrame>
      <p:sp>
        <p:nvSpPr>
          <p:cNvPr id="123" name="Google Shape;123;p4"/>
          <p:cNvSpPr/>
          <p:nvPr/>
        </p:nvSpPr>
        <p:spPr>
          <a:xfrm>
            <a:off x="6660444" y="4174066"/>
            <a:ext cx="903112" cy="2238023"/>
          </a:xfrm>
          <a:prstGeom prst="rect">
            <a:avLst/>
          </a:prstGeom>
          <a:solidFill>
            <a:srgbClr val="5B9BD5">
              <a:alpha val="2470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 name="Google Shape;122;p4"/>
          <p:cNvSpPr/>
          <p:nvPr/>
        </p:nvSpPr>
        <p:spPr>
          <a:xfrm>
            <a:off x="6660444" y="1361818"/>
            <a:ext cx="903112" cy="2200504"/>
          </a:xfrm>
          <a:prstGeom prst="rect">
            <a:avLst/>
          </a:prstGeom>
          <a:solidFill>
            <a:schemeClr val="accent6">
              <a:lumMod val="60000"/>
              <a:lumOff val="40000"/>
              <a:alpha val="2470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46125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
          <p:cNvSpPr txBox="1"/>
          <p:nvPr/>
        </p:nvSpPr>
        <p:spPr>
          <a:xfrm>
            <a:off x="1651819" y="592265"/>
            <a:ext cx="8711381" cy="849144"/>
          </a:xfrm>
          <a:prstGeom prst="rect">
            <a:avLst/>
          </a:prstGeom>
          <a:noFill/>
          <a:ln>
            <a:noFill/>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rgbClr val="000000"/>
              </a:buClr>
              <a:buSzPts val="2400"/>
              <a:buFont typeface="Calibri"/>
              <a:buNone/>
            </a:pPr>
            <a:r>
              <a:rPr lang="en-US" sz="2400" b="0" i="1" u="none" strike="noStrike" cap="none">
                <a:solidFill>
                  <a:srgbClr val="000000"/>
                </a:solidFill>
                <a:latin typeface="Calibri"/>
                <a:ea typeface="Calibri"/>
                <a:cs typeface="Calibri"/>
                <a:sym typeface="Calibri"/>
              </a:rPr>
              <a:t>Every system is perfectly designed</a:t>
            </a:r>
            <a:br>
              <a:rPr lang="en-US" sz="2400" b="0" i="1" u="none" strike="noStrike" cap="none">
                <a:solidFill>
                  <a:srgbClr val="000000"/>
                </a:solidFill>
                <a:latin typeface="Calibri"/>
                <a:ea typeface="Calibri"/>
                <a:cs typeface="Calibri"/>
                <a:sym typeface="Calibri"/>
              </a:rPr>
            </a:br>
            <a:r>
              <a:rPr lang="en-US" sz="2400" b="0" i="1" u="none" strike="noStrike" cap="none">
                <a:solidFill>
                  <a:srgbClr val="000000"/>
                </a:solidFill>
                <a:latin typeface="Calibri"/>
                <a:ea typeface="Calibri"/>
                <a:cs typeface="Calibri"/>
                <a:sym typeface="Calibri"/>
              </a:rPr>
              <a:t>to get the results that it gets</a:t>
            </a:r>
            <a:br>
              <a:rPr lang="en-US" sz="2400" b="0" i="1" u="none" strike="noStrike" cap="none">
                <a:solidFill>
                  <a:srgbClr val="000000"/>
                </a:solidFill>
                <a:latin typeface="Calibri"/>
                <a:ea typeface="Calibri"/>
                <a:cs typeface="Calibri"/>
                <a:sym typeface="Calibri"/>
              </a:rPr>
            </a:br>
            <a:endParaRPr sz="2400" b="1" i="1" u="none" strike="noStrike" cap="none">
              <a:solidFill>
                <a:srgbClr val="000000"/>
              </a:solidFill>
              <a:latin typeface="Calibri"/>
              <a:ea typeface="Calibri"/>
              <a:cs typeface="Calibri"/>
              <a:sym typeface="Calibri"/>
            </a:endParaRPr>
          </a:p>
        </p:txBody>
      </p:sp>
      <p:sp>
        <p:nvSpPr>
          <p:cNvPr id="101" name="Google Shape;101;p2"/>
          <p:cNvSpPr txBox="1"/>
          <p:nvPr/>
        </p:nvSpPr>
        <p:spPr>
          <a:xfrm>
            <a:off x="2266143" y="1828800"/>
            <a:ext cx="7460811" cy="1731261"/>
          </a:xfrm>
          <a:prstGeom prst="rect">
            <a:avLst/>
          </a:prstGeom>
          <a:solidFill>
            <a:srgbClr val="FFFFFF"/>
          </a:solidFill>
          <a:ln>
            <a:noFill/>
          </a:ln>
        </p:spPr>
        <p:txBody>
          <a:bodyPr spcFirstLastPara="1" wrap="square" lIns="68575" tIns="34275" rIns="68575" bIns="34275" anchor="t" anchorCtr="0">
            <a:spAutoFit/>
          </a:bodyPr>
          <a:lstStyle/>
          <a:p>
            <a:pPr marL="0" marR="0" lvl="0" indent="0" algn="ctr" rtl="0">
              <a:lnSpc>
                <a:spcPct val="90000"/>
              </a:lnSpc>
              <a:spcBef>
                <a:spcPts val="0"/>
              </a:spcBef>
              <a:spcAft>
                <a:spcPts val="0"/>
              </a:spcAft>
              <a:buClr>
                <a:srgbClr val="000000"/>
              </a:buClr>
              <a:buSzPts val="2400"/>
              <a:buFont typeface="Arial"/>
              <a:buNone/>
            </a:pPr>
            <a:r>
              <a:rPr lang="en-US" sz="2400" b="1" i="0" u="none" strike="noStrike" cap="none">
                <a:solidFill>
                  <a:srgbClr val="000000"/>
                </a:solidFill>
                <a:latin typeface="Calibri"/>
                <a:ea typeface="Calibri"/>
                <a:cs typeface="Calibri"/>
                <a:sym typeface="Calibri"/>
              </a:rPr>
              <a:t>SCUSD CORE VALUE </a:t>
            </a:r>
            <a:br>
              <a:rPr lang="en-US" sz="2400" b="1" i="0" u="none" strike="noStrike" cap="none">
                <a:solidFill>
                  <a:srgbClr val="000000"/>
                </a:solidFill>
                <a:latin typeface="Calibri"/>
                <a:ea typeface="Calibri"/>
                <a:cs typeface="Calibri"/>
                <a:sym typeface="Calibri"/>
              </a:rPr>
            </a:br>
            <a:r>
              <a:rPr lang="en-US" sz="2400" b="0" i="0" u="none" strike="noStrike" cap="none">
                <a:solidFill>
                  <a:srgbClr val="000000"/>
                </a:solidFill>
                <a:latin typeface="Calibri"/>
                <a:ea typeface="Calibri"/>
                <a:cs typeface="Calibri"/>
                <a:sym typeface="Calibri"/>
              </a:rPr>
              <a:t>We recognize that our system is inequitable by design and we vigilantly work to confront and interrupt inequities that exist to level the playing field and provide opportunities for everyone to learn, grow and reach their greatness.</a:t>
            </a:r>
            <a:endParaRPr/>
          </a:p>
        </p:txBody>
      </p:sp>
      <p:sp>
        <p:nvSpPr>
          <p:cNvPr id="102" name="Google Shape;102;p2"/>
          <p:cNvSpPr/>
          <p:nvPr/>
        </p:nvSpPr>
        <p:spPr>
          <a:xfrm>
            <a:off x="1537995" y="4343400"/>
            <a:ext cx="8943092" cy="193899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b="1" i="0" u="none" strike="noStrike" cap="none">
                <a:solidFill>
                  <a:srgbClr val="000000"/>
                </a:solidFill>
                <a:latin typeface="Calibri"/>
                <a:ea typeface="Calibri"/>
                <a:cs typeface="Calibri"/>
                <a:sym typeface="Calibri"/>
              </a:rPr>
              <a:t>SCUSD GUIDING PRINCIPLE</a:t>
            </a:r>
            <a:endParaRPr/>
          </a:p>
          <a:p>
            <a:pPr marL="0" marR="0" lvl="0" indent="0" algn="ctr" rtl="0">
              <a:spcBef>
                <a:spcPts val="0"/>
              </a:spcBef>
              <a:spcAft>
                <a:spcPts val="0"/>
              </a:spcAft>
              <a:buNone/>
            </a:pPr>
            <a:r>
              <a:rPr lang="en-US" sz="2400" b="0" i="0" u="none" strike="noStrike" cap="none">
                <a:solidFill>
                  <a:srgbClr val="000000"/>
                </a:solidFill>
                <a:latin typeface="Calibri"/>
                <a:ea typeface="Calibri"/>
                <a:cs typeface="Calibri"/>
                <a:sym typeface="Calibri"/>
              </a:rPr>
              <a:t>All students are given </a:t>
            </a:r>
            <a:endParaRPr/>
          </a:p>
          <a:p>
            <a:pPr marL="0" marR="0" lvl="0" indent="0" algn="ctr" rtl="0">
              <a:spcBef>
                <a:spcPts val="0"/>
              </a:spcBef>
              <a:spcAft>
                <a:spcPts val="0"/>
              </a:spcAft>
              <a:buNone/>
            </a:pPr>
            <a:r>
              <a:rPr lang="en-US" sz="2400" b="0" i="0" u="none" strike="noStrike" cap="none">
                <a:solidFill>
                  <a:srgbClr val="000000"/>
                </a:solidFill>
                <a:latin typeface="Calibri"/>
                <a:ea typeface="Calibri"/>
                <a:cs typeface="Calibri"/>
                <a:sym typeface="Calibri"/>
              </a:rPr>
              <a:t>an equal opportunity to graduate </a:t>
            </a:r>
            <a:br>
              <a:rPr lang="en-US" sz="2400" b="0" i="0" u="none" strike="noStrike" cap="none">
                <a:solidFill>
                  <a:srgbClr val="000000"/>
                </a:solidFill>
                <a:latin typeface="Calibri"/>
                <a:ea typeface="Calibri"/>
                <a:cs typeface="Calibri"/>
                <a:sym typeface="Calibri"/>
              </a:rPr>
            </a:br>
            <a:r>
              <a:rPr lang="en-US" sz="2400" b="0" i="0" u="none" strike="noStrike" cap="none">
                <a:solidFill>
                  <a:srgbClr val="000000"/>
                </a:solidFill>
                <a:latin typeface="Calibri"/>
                <a:ea typeface="Calibri"/>
                <a:cs typeface="Calibri"/>
                <a:sym typeface="Calibri"/>
              </a:rPr>
              <a:t>with the greatest number of postsecondary choices </a:t>
            </a:r>
            <a:endParaRPr/>
          </a:p>
          <a:p>
            <a:pPr marL="0" marR="0" lvl="0" indent="0" algn="ctr" rtl="0">
              <a:spcBef>
                <a:spcPts val="0"/>
              </a:spcBef>
              <a:spcAft>
                <a:spcPts val="0"/>
              </a:spcAft>
              <a:buNone/>
            </a:pPr>
            <a:r>
              <a:rPr lang="en-US" sz="2400" b="0" i="0" u="none" strike="noStrike" cap="none">
                <a:solidFill>
                  <a:srgbClr val="000000"/>
                </a:solidFill>
                <a:latin typeface="Calibri"/>
                <a:ea typeface="Calibri"/>
                <a:cs typeface="Calibri"/>
                <a:sym typeface="Calibri"/>
              </a:rPr>
              <a:t>from the widest array of options</a:t>
            </a:r>
            <a:endParaRPr/>
          </a:p>
        </p:txBody>
      </p:sp>
      <p:sp>
        <p:nvSpPr>
          <p:cNvPr id="103" name="Google Shape;103;p2"/>
          <p:cNvSpPr txBox="1">
            <a:spLocks noGrp="1"/>
          </p:cNvSpPr>
          <p:nvPr>
            <p:ph type="sldNum" idx="12"/>
          </p:nvPr>
        </p:nvSpPr>
        <p:spPr>
          <a:xfrm>
            <a:off x="8763001" y="6324600"/>
            <a:ext cx="1600199" cy="273844"/>
          </a:xfrm>
          <a:prstGeom prst="rect">
            <a:avLst/>
          </a:prstGeom>
          <a:noFill/>
          <a:ln>
            <a:noFill/>
          </a:ln>
        </p:spPr>
        <p:txBody>
          <a:bodyPr spcFirstLastPara="1" wrap="square" lIns="68550" tIns="34275" rIns="68550" bIns="34275" anchor="ctr" anchorCtr="0">
            <a:noAutofit/>
          </a:bodyPr>
          <a:lstStyle/>
          <a:p>
            <a:pPr marL="0" lvl="0" indent="0" algn="r" rtl="0">
              <a:spcBef>
                <a:spcPts val="0"/>
              </a:spcBef>
              <a:spcAft>
                <a:spcPts val="0"/>
              </a:spcAft>
              <a:buNone/>
            </a:pPr>
            <a:r>
              <a:rPr lang="en-US">
                <a:solidFill>
                  <a:srgbClr val="888888"/>
                </a:solidFill>
                <a:latin typeface="Calibri"/>
                <a:ea typeface="Calibri"/>
                <a:cs typeface="Calibri"/>
                <a:sym typeface="Calibri"/>
              </a:rPr>
              <a:t>4</a:t>
            </a:r>
            <a:endParaRPr>
              <a:solidFill>
                <a:srgbClr val="888888"/>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p:tgtEl>
                                          <p:spTgt spid="100"/>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1">
                                            <p:txEl>
                                              <p:pRg st="0" end="0"/>
                                            </p:txEl>
                                          </p:spTgt>
                                        </p:tgtEl>
                                        <p:attrNameLst>
                                          <p:attrName>style.visibility</p:attrName>
                                        </p:attrNameLst>
                                      </p:cBhvr>
                                      <p:to>
                                        <p:strVal val="visible"/>
                                      </p:to>
                                    </p:set>
                                    <p:anim calcmode="lin" valueType="num">
                                      <p:cBhvr additive="base">
                                        <p:cTn id="12" dur="500"/>
                                        <p:tgtEl>
                                          <p:spTgt spid="10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
                                        </p:tgtEl>
                                        <p:attrNameLst>
                                          <p:attrName>style.visibility</p:attrName>
                                        </p:attrNameLst>
                                      </p:cBhvr>
                                      <p:to>
                                        <p:strVal val="visible"/>
                                      </p:to>
                                    </p:set>
                                    <p:anim calcmode="lin" valueType="num">
                                      <p:cBhvr additive="base">
                                        <p:cTn id="17" dur="500"/>
                                        <p:tgtEl>
                                          <p:spTgt spid="10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Shape 128"/>
        <p:cNvGrpSpPr/>
        <p:nvPr/>
      </p:nvGrpSpPr>
      <p:grpSpPr>
        <a:xfrm>
          <a:off x="0" y="0"/>
          <a:ext cx="0" cy="0"/>
          <a:chOff x="0" y="0"/>
          <a:chExt cx="0" cy="0"/>
        </a:xfrm>
      </p:grpSpPr>
      <p:sp>
        <p:nvSpPr>
          <p:cNvPr id="129" name="Google Shape;129;p5"/>
          <p:cNvSpPr/>
          <p:nvPr/>
        </p:nvSpPr>
        <p:spPr>
          <a:xfrm>
            <a:off x="10899648" y="1362433"/>
            <a:ext cx="901447" cy="1741494"/>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30" name="Google Shape;130;p5"/>
          <p:cNvSpPr/>
          <p:nvPr/>
        </p:nvSpPr>
        <p:spPr>
          <a:xfrm>
            <a:off x="7724283" y="1362432"/>
            <a:ext cx="917310" cy="1741494"/>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31" name="Google Shape;131;p5"/>
          <p:cNvSpPr/>
          <p:nvPr/>
        </p:nvSpPr>
        <p:spPr>
          <a:xfrm>
            <a:off x="6157762" y="1362432"/>
            <a:ext cx="917310" cy="1741494"/>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32" name="Google Shape;132;p5"/>
          <p:cNvSpPr/>
          <p:nvPr/>
        </p:nvSpPr>
        <p:spPr>
          <a:xfrm>
            <a:off x="4591241" y="1362433"/>
            <a:ext cx="917310" cy="1741494"/>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33" name="Google Shape;133;p5"/>
          <p:cNvSpPr/>
          <p:nvPr/>
        </p:nvSpPr>
        <p:spPr>
          <a:xfrm>
            <a:off x="2971800" y="1362432"/>
            <a:ext cx="970230" cy="1741494"/>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34" name="Google Shape;134;p5"/>
          <p:cNvSpPr/>
          <p:nvPr/>
        </p:nvSpPr>
        <p:spPr>
          <a:xfrm>
            <a:off x="1399032" y="1362432"/>
            <a:ext cx="923557" cy="1741496"/>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35" name="Google Shape;1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20</a:t>
            </a:fld>
            <a:endParaRPr/>
          </a:p>
        </p:txBody>
      </p:sp>
      <p:sp>
        <p:nvSpPr>
          <p:cNvPr id="136" name="Google Shape;136;p5"/>
          <p:cNvSpPr txBox="1"/>
          <p:nvPr/>
        </p:nvSpPr>
        <p:spPr>
          <a:xfrm>
            <a:off x="838200" y="120028"/>
            <a:ext cx="10515600" cy="85093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By Grade Level – </a:t>
            </a:r>
            <a:br>
              <a:rPr lang="en-US" sz="3200" b="0" i="0" u="none" strike="noStrike" cap="none">
                <a:solidFill>
                  <a:schemeClr val="dk1"/>
                </a:solidFill>
                <a:latin typeface="Calibri"/>
                <a:ea typeface="Calibri"/>
                <a:cs typeface="Calibri"/>
                <a:sym typeface="Calibri"/>
              </a:rPr>
            </a:br>
            <a:r>
              <a:rPr lang="en-US" sz="2000" b="0" i="0" u="none" strike="noStrike" cap="none">
                <a:solidFill>
                  <a:schemeClr val="dk1"/>
                </a:solidFill>
                <a:latin typeface="Calibri"/>
                <a:ea typeface="Calibri"/>
                <a:cs typeface="Calibri"/>
                <a:sym typeface="Calibri"/>
              </a:rPr>
              <a:t>Percentage of Students Who Exceeded or Met Standards</a:t>
            </a:r>
            <a:endParaRPr sz="2000" b="0" i="0" u="none" strike="noStrike" cap="none">
              <a:solidFill>
                <a:schemeClr val="dk1"/>
              </a:solidFill>
              <a:latin typeface="Calibri"/>
              <a:ea typeface="Calibri"/>
              <a:cs typeface="Calibri"/>
              <a:sym typeface="Calibri"/>
            </a:endParaRPr>
          </a:p>
        </p:txBody>
      </p:sp>
      <p:graphicFrame>
        <p:nvGraphicFramePr>
          <p:cNvPr id="137" name="Google Shape;137;p5"/>
          <p:cNvGraphicFramePr/>
          <p:nvPr/>
        </p:nvGraphicFramePr>
        <p:xfrm>
          <a:off x="307340" y="6674273"/>
          <a:ext cx="6454700" cy="174775"/>
        </p:xfrm>
        <a:graphic>
          <a:graphicData uri="http://schemas.openxmlformats.org/drawingml/2006/table">
            <a:tbl>
              <a:tblPr>
                <a:noFill/>
                <a:tableStyleId>{1DA4CE9A-2037-451A-8982-93B3A71F0FD2}</a:tableStyleId>
              </a:tblPr>
              <a:tblGrid>
                <a:gridCol w="6454700">
                  <a:extLst>
                    <a:ext uri="{9D8B030D-6E8A-4147-A177-3AD203B41FA5}">
                      <a16:colId xmlns:a16="http://schemas.microsoft.com/office/drawing/2014/main" val="20000"/>
                    </a:ext>
                  </a:extLst>
                </a:gridCol>
              </a:tblGrid>
              <a:tr h="174775">
                <a:tc>
                  <a:txBody>
                    <a:bodyPr/>
                    <a:lstStyle/>
                    <a:p>
                      <a:pPr marL="0" marR="0" lvl="0" indent="0" algn="l" rtl="0">
                        <a:spcBef>
                          <a:spcPts val="0"/>
                        </a:spcBef>
                        <a:spcAft>
                          <a:spcPts val="0"/>
                        </a:spcAft>
                        <a:buNone/>
                      </a:pPr>
                      <a:r>
                        <a:rPr lang="en-US" sz="800" b="0" i="0" u="none" strike="noStrike" cap="none">
                          <a:solidFill>
                            <a:srgbClr val="000000"/>
                          </a:solidFill>
                          <a:latin typeface="Calibri"/>
                          <a:ea typeface="Calibri"/>
                          <a:cs typeface="Calibri"/>
                          <a:sym typeface="Calibri"/>
                        </a:rPr>
                        <a:t>Source: CDE public research files (https://caaspp-elpac.cde.ca.gov/caaspp/ResearchFileList) Does not include direct-funded (independent) charter schools.</a:t>
                      </a:r>
                      <a:endParaRPr sz="800" b="0" i="0" u="none" strike="noStrike" cap="none">
                        <a:solidFill>
                          <a:srgbClr val="000000"/>
                        </a:solidFill>
                        <a:latin typeface="Calibri"/>
                        <a:ea typeface="Calibri"/>
                        <a:cs typeface="Calibri"/>
                        <a:sym typeface="Calibri"/>
                      </a:endParaRPr>
                    </a:p>
                  </a:txBody>
                  <a:tcPr marL="0" marR="0" marT="0" marB="0">
                    <a:solidFill>
                      <a:schemeClr val="lt1"/>
                    </a:solidFill>
                  </a:tcPr>
                </a:tc>
                <a:extLst>
                  <a:ext uri="{0D108BD9-81ED-4DB2-BD59-A6C34878D82A}">
                    <a16:rowId xmlns:a16="http://schemas.microsoft.com/office/drawing/2014/main" val="10000"/>
                  </a:ext>
                </a:extLst>
              </a:tr>
            </a:tbl>
          </a:graphicData>
        </a:graphic>
      </p:graphicFrame>
      <p:sp>
        <p:nvSpPr>
          <p:cNvPr id="138" name="Google Shape;138;p5"/>
          <p:cNvSpPr/>
          <p:nvPr/>
        </p:nvSpPr>
        <p:spPr>
          <a:xfrm>
            <a:off x="1399032" y="4120445"/>
            <a:ext cx="923557" cy="1884846"/>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39" name="Google Shape;139;p5"/>
          <p:cNvSpPr/>
          <p:nvPr/>
        </p:nvSpPr>
        <p:spPr>
          <a:xfrm>
            <a:off x="4591241" y="4120445"/>
            <a:ext cx="936045" cy="1884846"/>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40" name="Google Shape;140;p5"/>
          <p:cNvSpPr/>
          <p:nvPr/>
        </p:nvSpPr>
        <p:spPr>
          <a:xfrm>
            <a:off x="6157762" y="4120445"/>
            <a:ext cx="936045" cy="1884846"/>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41" name="Google Shape;141;p5"/>
          <p:cNvSpPr/>
          <p:nvPr/>
        </p:nvSpPr>
        <p:spPr>
          <a:xfrm>
            <a:off x="7724283" y="4120445"/>
            <a:ext cx="936045" cy="1884846"/>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graphicFrame>
        <p:nvGraphicFramePr>
          <p:cNvPr id="143" name="Google Shape;143;p5"/>
          <p:cNvGraphicFramePr/>
          <p:nvPr>
            <p:extLst/>
          </p:nvPr>
        </p:nvGraphicFramePr>
        <p:xfrm>
          <a:off x="307339" y="3728975"/>
          <a:ext cx="11771771" cy="27827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2" name="Google Shape;142;p5"/>
          <p:cNvGraphicFramePr/>
          <p:nvPr>
            <p:extLst/>
          </p:nvPr>
        </p:nvGraphicFramePr>
        <p:xfrm>
          <a:off x="307340" y="1002896"/>
          <a:ext cx="11771771" cy="25954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52333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Shape 148"/>
        <p:cNvGrpSpPr/>
        <p:nvPr/>
      </p:nvGrpSpPr>
      <p:grpSpPr>
        <a:xfrm>
          <a:off x="0" y="0"/>
          <a:ext cx="0" cy="0"/>
          <a:chOff x="0" y="0"/>
          <a:chExt cx="0" cy="0"/>
        </a:xfrm>
      </p:grpSpPr>
      <p:sp>
        <p:nvSpPr>
          <p:cNvPr id="149" name="Google Shape;14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21</a:t>
            </a:fld>
            <a:endParaRPr/>
          </a:p>
        </p:txBody>
      </p:sp>
      <p:sp>
        <p:nvSpPr>
          <p:cNvPr id="150" name="Google Shape;150;p6"/>
          <p:cNvSpPr/>
          <p:nvPr/>
        </p:nvSpPr>
        <p:spPr>
          <a:xfrm>
            <a:off x="1106425" y="1070900"/>
            <a:ext cx="767532" cy="2067412"/>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51" name="Google Shape;151;p6"/>
          <p:cNvSpPr txBox="1"/>
          <p:nvPr/>
        </p:nvSpPr>
        <p:spPr>
          <a:xfrm>
            <a:off x="838200" y="120028"/>
            <a:ext cx="10515600" cy="85093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By Ethnicity and Race – </a:t>
            </a:r>
            <a:br>
              <a:rPr lang="en-US" sz="3200" b="0" i="0" u="none" strike="noStrike" cap="none">
                <a:solidFill>
                  <a:schemeClr val="dk1"/>
                </a:solidFill>
                <a:latin typeface="Calibri"/>
                <a:ea typeface="Calibri"/>
                <a:cs typeface="Calibri"/>
                <a:sym typeface="Calibri"/>
              </a:rPr>
            </a:br>
            <a:r>
              <a:rPr lang="en-US" sz="2000" b="0" i="0" u="none" strike="noStrike" cap="none">
                <a:solidFill>
                  <a:schemeClr val="dk1"/>
                </a:solidFill>
                <a:latin typeface="Calibri"/>
                <a:ea typeface="Calibri"/>
                <a:cs typeface="Calibri"/>
                <a:sym typeface="Calibri"/>
              </a:rPr>
              <a:t>Percentage of Students Who Exceeded or Met Standards</a:t>
            </a:r>
            <a:endParaRPr sz="2000" b="0" i="0" u="none" strike="noStrike" cap="none">
              <a:solidFill>
                <a:schemeClr val="dk1"/>
              </a:solidFill>
              <a:latin typeface="Calibri"/>
              <a:ea typeface="Calibri"/>
              <a:cs typeface="Calibri"/>
              <a:sym typeface="Calibri"/>
            </a:endParaRPr>
          </a:p>
        </p:txBody>
      </p:sp>
      <p:sp>
        <p:nvSpPr>
          <p:cNvPr id="152" name="Google Shape;152;p6"/>
          <p:cNvSpPr/>
          <p:nvPr/>
        </p:nvSpPr>
        <p:spPr>
          <a:xfrm>
            <a:off x="3611880" y="1377245"/>
            <a:ext cx="722399" cy="1761068"/>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53" name="Google Shape;153;p6"/>
          <p:cNvSpPr/>
          <p:nvPr/>
        </p:nvSpPr>
        <p:spPr>
          <a:xfrm>
            <a:off x="4864609" y="1377245"/>
            <a:ext cx="766912" cy="1761068"/>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54" name="Google Shape;154;p6"/>
          <p:cNvSpPr/>
          <p:nvPr/>
        </p:nvSpPr>
        <p:spPr>
          <a:xfrm>
            <a:off x="6161852" y="1377245"/>
            <a:ext cx="687560" cy="1761068"/>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55" name="Google Shape;155;p6"/>
          <p:cNvSpPr/>
          <p:nvPr/>
        </p:nvSpPr>
        <p:spPr>
          <a:xfrm>
            <a:off x="8610601" y="1377245"/>
            <a:ext cx="739300" cy="1761068"/>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56" name="Google Shape;156;p6"/>
          <p:cNvSpPr/>
          <p:nvPr/>
        </p:nvSpPr>
        <p:spPr>
          <a:xfrm>
            <a:off x="9875521" y="1377243"/>
            <a:ext cx="738736" cy="1761069"/>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graphicFrame>
        <p:nvGraphicFramePr>
          <p:cNvPr id="157" name="Google Shape;157;p6"/>
          <p:cNvGraphicFramePr/>
          <p:nvPr/>
        </p:nvGraphicFramePr>
        <p:xfrm>
          <a:off x="307340" y="6674273"/>
          <a:ext cx="6454700" cy="174775"/>
        </p:xfrm>
        <a:graphic>
          <a:graphicData uri="http://schemas.openxmlformats.org/drawingml/2006/table">
            <a:tbl>
              <a:tblPr>
                <a:noFill/>
                <a:tableStyleId>{1DA4CE9A-2037-451A-8982-93B3A71F0FD2}</a:tableStyleId>
              </a:tblPr>
              <a:tblGrid>
                <a:gridCol w="6454700">
                  <a:extLst>
                    <a:ext uri="{9D8B030D-6E8A-4147-A177-3AD203B41FA5}">
                      <a16:colId xmlns:a16="http://schemas.microsoft.com/office/drawing/2014/main" val="20000"/>
                    </a:ext>
                  </a:extLst>
                </a:gridCol>
              </a:tblGrid>
              <a:tr h="174775">
                <a:tc>
                  <a:txBody>
                    <a:bodyPr/>
                    <a:lstStyle/>
                    <a:p>
                      <a:pPr marL="0" marR="0" lvl="0" indent="0" algn="l" rtl="0">
                        <a:spcBef>
                          <a:spcPts val="0"/>
                        </a:spcBef>
                        <a:spcAft>
                          <a:spcPts val="0"/>
                        </a:spcAft>
                        <a:buNone/>
                      </a:pPr>
                      <a:r>
                        <a:rPr lang="en-US" sz="800" b="0" i="0" u="none" strike="noStrike" cap="none">
                          <a:solidFill>
                            <a:srgbClr val="000000"/>
                          </a:solidFill>
                          <a:latin typeface="Calibri"/>
                          <a:ea typeface="Calibri"/>
                          <a:cs typeface="Calibri"/>
                          <a:sym typeface="Calibri"/>
                        </a:rPr>
                        <a:t>Source: CDE public research files (https://caaspp-elpac.cde.ca.gov/caaspp/ResearchFileList) Does not include direct-funded (independent) charter schools.</a:t>
                      </a:r>
                      <a:endParaRPr sz="800" b="0" i="0" u="none" strike="noStrike" cap="none">
                        <a:solidFill>
                          <a:srgbClr val="000000"/>
                        </a:solidFill>
                        <a:latin typeface="Calibri"/>
                        <a:ea typeface="Calibri"/>
                        <a:cs typeface="Calibri"/>
                        <a:sym typeface="Calibri"/>
                      </a:endParaRPr>
                    </a:p>
                  </a:txBody>
                  <a:tcPr marL="0" marR="0" marT="0" marB="0">
                    <a:solidFill>
                      <a:schemeClr val="lt1"/>
                    </a:solidFill>
                  </a:tcPr>
                </a:tc>
                <a:extLst>
                  <a:ext uri="{0D108BD9-81ED-4DB2-BD59-A6C34878D82A}">
                    <a16:rowId xmlns:a16="http://schemas.microsoft.com/office/drawing/2014/main" val="10000"/>
                  </a:ext>
                </a:extLst>
              </a:tr>
            </a:tbl>
          </a:graphicData>
        </a:graphic>
      </p:graphicFrame>
      <p:sp>
        <p:nvSpPr>
          <p:cNvPr id="158" name="Google Shape;158;p6"/>
          <p:cNvSpPr/>
          <p:nvPr/>
        </p:nvSpPr>
        <p:spPr>
          <a:xfrm>
            <a:off x="1106425" y="4120444"/>
            <a:ext cx="767531" cy="1760951"/>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59" name="Google Shape;159;p6"/>
          <p:cNvSpPr/>
          <p:nvPr/>
        </p:nvSpPr>
        <p:spPr>
          <a:xfrm>
            <a:off x="2368297" y="4120444"/>
            <a:ext cx="753082" cy="1760951"/>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60" name="Google Shape;160;p6"/>
          <p:cNvSpPr/>
          <p:nvPr/>
        </p:nvSpPr>
        <p:spPr>
          <a:xfrm>
            <a:off x="6161853" y="4120444"/>
            <a:ext cx="687558" cy="1760951"/>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graphicFrame>
        <p:nvGraphicFramePr>
          <p:cNvPr id="161" name="Google Shape;161;p6"/>
          <p:cNvGraphicFramePr/>
          <p:nvPr>
            <p:extLst/>
          </p:nvPr>
        </p:nvGraphicFramePr>
        <p:xfrm>
          <a:off x="307340" y="970960"/>
          <a:ext cx="11749193" cy="27430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2" name="Google Shape;162;p6"/>
          <p:cNvGraphicFramePr/>
          <p:nvPr>
            <p:extLst/>
          </p:nvPr>
        </p:nvGraphicFramePr>
        <p:xfrm>
          <a:off x="307340" y="3714044"/>
          <a:ext cx="11749193" cy="286296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79115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Shape 167"/>
        <p:cNvGrpSpPr/>
        <p:nvPr/>
      </p:nvGrpSpPr>
      <p:grpSpPr>
        <a:xfrm>
          <a:off x="0" y="0"/>
          <a:ext cx="0" cy="0"/>
          <a:chOff x="0" y="0"/>
          <a:chExt cx="0" cy="0"/>
        </a:xfrm>
      </p:grpSpPr>
      <p:graphicFrame>
        <p:nvGraphicFramePr>
          <p:cNvPr id="22" name="Chart 21"/>
          <p:cNvGraphicFramePr>
            <a:graphicFrameLocks noGrp="1"/>
          </p:cNvGraphicFramePr>
          <p:nvPr>
            <p:extLst/>
          </p:nvPr>
        </p:nvGraphicFramePr>
        <p:xfrm>
          <a:off x="329184" y="3509217"/>
          <a:ext cx="11738638" cy="3067795"/>
        </p:xfrm>
        <a:graphic>
          <a:graphicData uri="http://schemas.openxmlformats.org/drawingml/2006/chart">
            <c:chart xmlns:c="http://schemas.openxmlformats.org/drawingml/2006/chart" xmlns:r="http://schemas.openxmlformats.org/officeDocument/2006/relationships" r:id="rId3"/>
          </a:graphicData>
        </a:graphic>
      </p:graphicFrame>
      <p:sp>
        <p:nvSpPr>
          <p:cNvPr id="168" name="Google Shape;168;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22</a:t>
            </a:fld>
            <a:endParaRPr/>
          </a:p>
        </p:txBody>
      </p:sp>
      <p:graphicFrame>
        <p:nvGraphicFramePr>
          <p:cNvPr id="169" name="Google Shape;169;p7"/>
          <p:cNvGraphicFramePr/>
          <p:nvPr>
            <p:extLst/>
          </p:nvPr>
        </p:nvGraphicFramePr>
        <p:xfrm>
          <a:off x="238956" y="6584077"/>
          <a:ext cx="10964550" cy="287275"/>
        </p:xfrm>
        <a:graphic>
          <a:graphicData uri="http://schemas.openxmlformats.org/drawingml/2006/table">
            <a:tbl>
              <a:tblPr>
                <a:noFill/>
                <a:tableStyleId>{1DA4CE9A-2037-451A-8982-93B3A71F0FD2}</a:tableStyleId>
              </a:tblPr>
              <a:tblGrid>
                <a:gridCol w="10964550">
                  <a:extLst>
                    <a:ext uri="{9D8B030D-6E8A-4147-A177-3AD203B41FA5}">
                      <a16:colId xmlns:a16="http://schemas.microsoft.com/office/drawing/2014/main" val="20000"/>
                    </a:ext>
                  </a:extLst>
                </a:gridCol>
              </a:tblGrid>
              <a:tr h="287275">
                <a:tc>
                  <a:txBody>
                    <a:bodyPr/>
                    <a:lstStyle/>
                    <a:p>
                      <a:pPr marL="0" marR="0" lvl="0" indent="0" algn="l" rtl="0">
                        <a:spcBef>
                          <a:spcPts val="0"/>
                        </a:spcBef>
                        <a:spcAft>
                          <a:spcPts val="0"/>
                        </a:spcAft>
                        <a:buNone/>
                      </a:pPr>
                      <a:r>
                        <a:rPr lang="en-US" sz="800" u="none" strike="noStrike" cap="none" dirty="0"/>
                        <a:t>Source: CDE student-level data for the </a:t>
                      </a:r>
                      <a:r>
                        <a:rPr lang="en-US" sz="800" u="none" strike="noStrike" cap="none" dirty="0" smtClean="0"/>
                        <a:t>CAASPP scores and broad</a:t>
                      </a:r>
                      <a:r>
                        <a:rPr lang="en-US" sz="800" u="none" strike="noStrike" cap="none" baseline="0" dirty="0" smtClean="0"/>
                        <a:t> racial category</a:t>
                      </a:r>
                      <a:r>
                        <a:rPr lang="en-US" sz="800" u="none" strike="noStrike" cap="none" dirty="0" smtClean="0"/>
                        <a:t> and </a:t>
                      </a:r>
                      <a:r>
                        <a:rPr lang="en-US" sz="800" u="none" strike="noStrike" cap="none" dirty="0"/>
                        <a:t>Infinite Campus student </a:t>
                      </a:r>
                      <a:r>
                        <a:rPr lang="en-US" sz="800" u="none" strike="noStrike" cap="none" dirty="0" smtClean="0"/>
                        <a:t>Asian</a:t>
                      </a:r>
                      <a:r>
                        <a:rPr lang="en-US" sz="800" u="none" strike="noStrike" cap="none" baseline="0" dirty="0" smtClean="0"/>
                        <a:t> Race Categories</a:t>
                      </a:r>
                      <a:r>
                        <a:rPr lang="en-US" sz="800" u="none" strike="noStrike" cap="none" dirty="0" smtClean="0"/>
                        <a:t>. </a:t>
                      </a:r>
                      <a:r>
                        <a:rPr lang="en-US" sz="800" u="none" strike="noStrike" cap="none" dirty="0"/>
                        <a:t>Sorted from largest to smallest 2018-19 percentage.  Does not include direct-funded (independent) charter schools.</a:t>
                      </a:r>
                      <a:endParaRPr sz="800" b="0" i="0" u="none" strike="noStrike" cap="none" dirty="0">
                        <a:solidFill>
                          <a:srgbClr val="000000"/>
                        </a:solidFill>
                        <a:latin typeface="Calibri"/>
                        <a:ea typeface="Calibri"/>
                        <a:cs typeface="Calibri"/>
                        <a:sym typeface="Calibri"/>
                      </a:endParaRPr>
                    </a:p>
                  </a:txBody>
                  <a:tcPr marL="0" marR="0" marT="0" marB="0">
                    <a:solidFill>
                      <a:schemeClr val="lt1"/>
                    </a:solidFill>
                  </a:tcPr>
                </a:tc>
                <a:extLst>
                  <a:ext uri="{0D108BD9-81ED-4DB2-BD59-A6C34878D82A}">
                    <a16:rowId xmlns:a16="http://schemas.microsoft.com/office/drawing/2014/main" val="10000"/>
                  </a:ext>
                </a:extLst>
              </a:tr>
            </a:tbl>
          </a:graphicData>
        </a:graphic>
      </p:graphicFrame>
      <p:sp>
        <p:nvSpPr>
          <p:cNvPr id="170" name="Google Shape;170;p7"/>
          <p:cNvSpPr/>
          <p:nvPr/>
        </p:nvSpPr>
        <p:spPr>
          <a:xfrm>
            <a:off x="1078659" y="1197864"/>
            <a:ext cx="704422" cy="1801368"/>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72" name="Google Shape;172;p7"/>
          <p:cNvSpPr/>
          <p:nvPr/>
        </p:nvSpPr>
        <p:spPr>
          <a:xfrm>
            <a:off x="6706784" y="1362456"/>
            <a:ext cx="634173" cy="1554480"/>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73" name="Google Shape;173;p7"/>
          <p:cNvSpPr/>
          <p:nvPr/>
        </p:nvSpPr>
        <p:spPr>
          <a:xfrm>
            <a:off x="2263622" y="1265668"/>
            <a:ext cx="625881" cy="1651268"/>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74" name="Google Shape;174;p7"/>
          <p:cNvSpPr/>
          <p:nvPr/>
        </p:nvSpPr>
        <p:spPr>
          <a:xfrm>
            <a:off x="4535711" y="1362456"/>
            <a:ext cx="591188" cy="1636776"/>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75" name="Google Shape;175;p7"/>
          <p:cNvSpPr/>
          <p:nvPr/>
        </p:nvSpPr>
        <p:spPr>
          <a:xfrm>
            <a:off x="5633273" y="1362456"/>
            <a:ext cx="695649" cy="1636776"/>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76" name="Google Shape;176;p7"/>
          <p:cNvSpPr/>
          <p:nvPr/>
        </p:nvSpPr>
        <p:spPr>
          <a:xfrm>
            <a:off x="7879528" y="1362456"/>
            <a:ext cx="651823" cy="1554480"/>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78" name="Google Shape;178;p7"/>
          <p:cNvSpPr/>
          <p:nvPr/>
        </p:nvSpPr>
        <p:spPr>
          <a:xfrm>
            <a:off x="8986548" y="1362456"/>
            <a:ext cx="642083" cy="1631301"/>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79" name="Google Shape;179;p7"/>
          <p:cNvSpPr txBox="1"/>
          <p:nvPr/>
        </p:nvSpPr>
        <p:spPr>
          <a:xfrm>
            <a:off x="838200" y="120028"/>
            <a:ext cx="10515600" cy="85093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By Asian Race Category– </a:t>
            </a:r>
            <a:br>
              <a:rPr lang="en-US" sz="3200" b="0" i="0" u="none" strike="noStrike" cap="none">
                <a:solidFill>
                  <a:schemeClr val="dk1"/>
                </a:solidFill>
                <a:latin typeface="Calibri"/>
                <a:ea typeface="Calibri"/>
                <a:cs typeface="Calibri"/>
                <a:sym typeface="Calibri"/>
              </a:rPr>
            </a:br>
            <a:r>
              <a:rPr lang="en-US" sz="2000" b="0" i="0" u="none" strike="noStrike" cap="none">
                <a:solidFill>
                  <a:schemeClr val="dk1"/>
                </a:solidFill>
                <a:latin typeface="Calibri"/>
                <a:ea typeface="Calibri"/>
                <a:cs typeface="Calibri"/>
                <a:sym typeface="Calibri"/>
              </a:rPr>
              <a:t>Percentage of Students Who Exceeded or Met Standards</a:t>
            </a:r>
            <a:endParaRPr sz="2000" b="0" i="0" u="none" strike="noStrike" cap="none">
              <a:solidFill>
                <a:schemeClr val="dk1"/>
              </a:solidFill>
              <a:latin typeface="Calibri"/>
              <a:ea typeface="Calibri"/>
              <a:cs typeface="Calibri"/>
              <a:sym typeface="Calibri"/>
            </a:endParaRPr>
          </a:p>
        </p:txBody>
      </p:sp>
      <p:sp>
        <p:nvSpPr>
          <p:cNvPr id="180" name="Google Shape;180;p7"/>
          <p:cNvSpPr/>
          <p:nvPr/>
        </p:nvSpPr>
        <p:spPr>
          <a:xfrm>
            <a:off x="2285388" y="4086578"/>
            <a:ext cx="604115" cy="1975440"/>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81" name="Google Shape;181;p7"/>
          <p:cNvSpPr/>
          <p:nvPr/>
        </p:nvSpPr>
        <p:spPr>
          <a:xfrm>
            <a:off x="4535711" y="4086577"/>
            <a:ext cx="591188" cy="1975440"/>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82" name="Google Shape;182;p7"/>
          <p:cNvSpPr/>
          <p:nvPr/>
        </p:nvSpPr>
        <p:spPr>
          <a:xfrm>
            <a:off x="6739637" y="4100242"/>
            <a:ext cx="634173" cy="1975440"/>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84" name="Google Shape;184;p7"/>
          <p:cNvSpPr/>
          <p:nvPr/>
        </p:nvSpPr>
        <p:spPr>
          <a:xfrm>
            <a:off x="8986548" y="4100242"/>
            <a:ext cx="642083" cy="1975440"/>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graphicFrame>
        <p:nvGraphicFramePr>
          <p:cNvPr id="21" name="Chart 20"/>
          <p:cNvGraphicFramePr>
            <a:graphicFrameLocks noGrp="1"/>
          </p:cNvGraphicFramePr>
          <p:nvPr>
            <p:extLst/>
          </p:nvPr>
        </p:nvGraphicFramePr>
        <p:xfrm>
          <a:off x="329184" y="978026"/>
          <a:ext cx="11738638" cy="252412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94752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Shape 191"/>
        <p:cNvGrpSpPr/>
        <p:nvPr/>
      </p:nvGrpSpPr>
      <p:grpSpPr>
        <a:xfrm>
          <a:off x="0" y="0"/>
          <a:ext cx="0" cy="0"/>
          <a:chOff x="0" y="0"/>
          <a:chExt cx="0" cy="0"/>
        </a:xfrm>
      </p:grpSpPr>
      <p:graphicFrame>
        <p:nvGraphicFramePr>
          <p:cNvPr id="201" name="Google Shape;201;p8"/>
          <p:cNvGraphicFramePr/>
          <p:nvPr>
            <p:extLst/>
          </p:nvPr>
        </p:nvGraphicFramePr>
        <p:xfrm>
          <a:off x="229982" y="3578577"/>
          <a:ext cx="11815262" cy="29996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9" name="Google Shape;199;p8"/>
          <p:cNvGraphicFramePr/>
          <p:nvPr>
            <p:extLst/>
          </p:nvPr>
        </p:nvGraphicFramePr>
        <p:xfrm>
          <a:off x="229982" y="970960"/>
          <a:ext cx="11815262" cy="2607617"/>
        </p:xfrm>
        <a:graphic>
          <a:graphicData uri="http://schemas.openxmlformats.org/drawingml/2006/chart">
            <c:chart xmlns:c="http://schemas.openxmlformats.org/drawingml/2006/chart" xmlns:r="http://schemas.openxmlformats.org/officeDocument/2006/relationships" r:id="rId4"/>
          </a:graphicData>
        </a:graphic>
      </p:graphicFrame>
      <p:sp>
        <p:nvSpPr>
          <p:cNvPr id="192" name="Google Shape;192;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23</a:t>
            </a:fld>
            <a:endParaRPr/>
          </a:p>
        </p:txBody>
      </p:sp>
      <p:graphicFrame>
        <p:nvGraphicFramePr>
          <p:cNvPr id="193" name="Google Shape;193;p8"/>
          <p:cNvGraphicFramePr/>
          <p:nvPr/>
        </p:nvGraphicFramePr>
        <p:xfrm>
          <a:off x="229982" y="6680906"/>
          <a:ext cx="11574000" cy="121920"/>
        </p:xfrm>
        <a:graphic>
          <a:graphicData uri="http://schemas.openxmlformats.org/drawingml/2006/table">
            <a:tbl>
              <a:tblPr>
                <a:noFill/>
                <a:tableStyleId>{1DA4CE9A-2037-451A-8982-93B3A71F0FD2}</a:tableStyleId>
              </a:tblPr>
              <a:tblGrid>
                <a:gridCol w="11574000">
                  <a:extLst>
                    <a:ext uri="{9D8B030D-6E8A-4147-A177-3AD203B41FA5}">
                      <a16:colId xmlns:a16="http://schemas.microsoft.com/office/drawing/2014/main" val="20000"/>
                    </a:ext>
                  </a:extLst>
                </a:gridCol>
              </a:tblGrid>
              <a:tr h="101600">
                <a:tc>
                  <a:txBody>
                    <a:bodyPr/>
                    <a:lstStyle/>
                    <a:p>
                      <a:pPr marL="0" marR="0" lvl="0" indent="0" algn="l" rtl="0">
                        <a:spcBef>
                          <a:spcPts val="0"/>
                        </a:spcBef>
                        <a:spcAft>
                          <a:spcPts val="0"/>
                        </a:spcAft>
                        <a:buNone/>
                      </a:pPr>
                      <a:r>
                        <a:rPr lang="en-US" sz="800" u="none" strike="noStrike" cap="none"/>
                        <a:t>Source: CDE public data (http://caaspp-elpac.cde.ca.gov), except for Foster Youth and Homeless, which is based on CDE student-level data for the CAASPP and CALPADS 1.18 report Census Day program information.  Does not include direct-funded (independent) charter schools.</a:t>
                      </a:r>
                      <a:endParaRPr sz="800" b="0" i="0" u="none" strike="noStrike" cap="none">
                        <a:solidFill>
                          <a:srgbClr val="000000"/>
                        </a:solidFill>
                        <a:latin typeface="Calibri"/>
                        <a:ea typeface="Calibri"/>
                        <a:cs typeface="Calibri"/>
                        <a:sym typeface="Calibri"/>
                      </a:endParaRPr>
                    </a:p>
                  </a:txBody>
                  <a:tcPr marL="0" marR="0" marT="0" marB="0">
                    <a:solidFill>
                      <a:schemeClr val="lt1"/>
                    </a:solidFill>
                  </a:tcPr>
                </a:tc>
                <a:extLst>
                  <a:ext uri="{0D108BD9-81ED-4DB2-BD59-A6C34878D82A}">
                    <a16:rowId xmlns:a16="http://schemas.microsoft.com/office/drawing/2014/main" val="10000"/>
                  </a:ext>
                </a:extLst>
              </a:tr>
            </a:tbl>
          </a:graphicData>
        </a:graphic>
      </p:graphicFrame>
      <p:sp>
        <p:nvSpPr>
          <p:cNvPr id="194" name="Google Shape;194;p8"/>
          <p:cNvSpPr/>
          <p:nvPr/>
        </p:nvSpPr>
        <p:spPr>
          <a:xfrm>
            <a:off x="1289305" y="1377244"/>
            <a:ext cx="1160386" cy="1749778"/>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95" name="Google Shape;195;p8"/>
          <p:cNvSpPr/>
          <p:nvPr/>
        </p:nvSpPr>
        <p:spPr>
          <a:xfrm>
            <a:off x="6940296" y="1377244"/>
            <a:ext cx="1099837" cy="1749778"/>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96" name="Google Shape;196;p8"/>
          <p:cNvSpPr/>
          <p:nvPr/>
        </p:nvSpPr>
        <p:spPr>
          <a:xfrm>
            <a:off x="8823961" y="1327448"/>
            <a:ext cx="1070694" cy="1799574"/>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97" name="Google Shape;197;p8"/>
          <p:cNvSpPr txBox="1"/>
          <p:nvPr/>
        </p:nvSpPr>
        <p:spPr>
          <a:xfrm>
            <a:off x="838200" y="120028"/>
            <a:ext cx="10515600" cy="85093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By Program Participation – </a:t>
            </a:r>
            <a:br>
              <a:rPr lang="en-US" sz="3200" b="0" i="0" u="none" strike="noStrike" cap="none">
                <a:solidFill>
                  <a:schemeClr val="dk1"/>
                </a:solidFill>
                <a:latin typeface="Calibri"/>
                <a:ea typeface="Calibri"/>
                <a:cs typeface="Calibri"/>
                <a:sym typeface="Calibri"/>
              </a:rPr>
            </a:br>
            <a:r>
              <a:rPr lang="en-US" sz="2000" b="0" i="0" u="none" strike="noStrike" cap="none">
                <a:solidFill>
                  <a:schemeClr val="dk1"/>
                </a:solidFill>
                <a:latin typeface="Calibri"/>
                <a:ea typeface="Calibri"/>
                <a:cs typeface="Calibri"/>
                <a:sym typeface="Calibri"/>
              </a:rPr>
              <a:t>Percentage of Students Who Exceeded or Met Standards</a:t>
            </a:r>
            <a:endParaRPr sz="2000" b="0" i="0" u="none" strike="noStrike" cap="none">
              <a:solidFill>
                <a:schemeClr val="dk1"/>
              </a:solidFill>
              <a:latin typeface="Calibri"/>
              <a:ea typeface="Calibri"/>
              <a:cs typeface="Calibri"/>
              <a:sym typeface="Calibri"/>
            </a:endParaRPr>
          </a:p>
        </p:txBody>
      </p:sp>
      <p:sp>
        <p:nvSpPr>
          <p:cNvPr id="198" name="Google Shape;198;p8"/>
          <p:cNvSpPr/>
          <p:nvPr/>
        </p:nvSpPr>
        <p:spPr>
          <a:xfrm>
            <a:off x="6940296" y="4346222"/>
            <a:ext cx="1099837" cy="1719888"/>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200" name="Google Shape;200;p8"/>
          <p:cNvSpPr/>
          <p:nvPr/>
        </p:nvSpPr>
        <p:spPr>
          <a:xfrm>
            <a:off x="8823961" y="4346222"/>
            <a:ext cx="1070694" cy="1719888"/>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637342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3"/>
          <p:cNvSpPr txBox="1">
            <a:spLocks noGrp="1"/>
          </p:cNvSpPr>
          <p:nvPr>
            <p:ph type="title"/>
          </p:nvPr>
        </p:nvSpPr>
        <p:spPr>
          <a:xfrm>
            <a:off x="799872" y="101858"/>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dirty="0"/>
              <a:t>Areas of Concern</a:t>
            </a:r>
            <a:endParaRPr dirty="0"/>
          </a:p>
        </p:txBody>
      </p:sp>
      <p:sp>
        <p:nvSpPr>
          <p:cNvPr id="109" name="Google Shape;109;p3"/>
          <p:cNvSpPr txBox="1">
            <a:spLocks noGrp="1"/>
          </p:cNvSpPr>
          <p:nvPr>
            <p:ph type="body" idx="1"/>
          </p:nvPr>
        </p:nvSpPr>
        <p:spPr>
          <a:xfrm>
            <a:off x="602299" y="1149844"/>
            <a:ext cx="10901620" cy="5349513"/>
          </a:xfrm>
          <a:prstGeom prst="rect">
            <a:avLst/>
          </a:prstGeom>
          <a:noFill/>
          <a:ln>
            <a:noFill/>
          </a:ln>
        </p:spPr>
        <p:txBody>
          <a:bodyPr spcFirstLastPara="1" wrap="square" lIns="91425" tIns="45700" rIns="91425" bIns="45700" anchor="t" anchorCtr="0">
            <a:normAutofit/>
          </a:bodyPr>
          <a:lstStyle/>
          <a:p>
            <a:pPr marL="228600" lvl="0" indent="-228600" algn="l" rtl="0">
              <a:lnSpc>
                <a:spcPct val="70000"/>
              </a:lnSpc>
              <a:spcBef>
                <a:spcPts val="0"/>
              </a:spcBef>
              <a:spcAft>
                <a:spcPts val="0"/>
              </a:spcAft>
              <a:buClr>
                <a:schemeClr val="dk1"/>
              </a:buClr>
              <a:buSzPts val="2520"/>
              <a:buChar char="•"/>
            </a:pPr>
            <a:r>
              <a:rPr lang="en-US" dirty="0"/>
              <a:t>English Learner, Foster Youth, Students With Disabilities, and Homeless students scored no higher than 20% of students </a:t>
            </a:r>
            <a:r>
              <a:rPr lang="en-US" dirty="0" smtClean="0"/>
              <a:t>(within their groups) who </a:t>
            </a:r>
            <a:r>
              <a:rPr lang="en-US" dirty="0"/>
              <a:t>met/exceeded in either ELA or Math</a:t>
            </a:r>
            <a:endParaRPr dirty="0"/>
          </a:p>
          <a:p>
            <a:pPr marL="228600" lvl="0" indent="-68579" algn="l" rtl="0">
              <a:lnSpc>
                <a:spcPct val="70000"/>
              </a:lnSpc>
              <a:spcBef>
                <a:spcPts val="1000"/>
              </a:spcBef>
              <a:spcAft>
                <a:spcPts val="0"/>
              </a:spcAft>
              <a:buClr>
                <a:schemeClr val="dk1"/>
              </a:buClr>
              <a:buSzPts val="2520"/>
              <a:buNone/>
            </a:pPr>
            <a:endParaRPr dirty="0"/>
          </a:p>
          <a:p>
            <a:pPr marL="228600" lvl="0" indent="-228600" algn="l" rtl="0">
              <a:lnSpc>
                <a:spcPct val="70000"/>
              </a:lnSpc>
              <a:spcBef>
                <a:spcPts val="1000"/>
              </a:spcBef>
              <a:spcAft>
                <a:spcPts val="0"/>
              </a:spcAft>
              <a:buClr>
                <a:schemeClr val="dk1"/>
              </a:buClr>
              <a:buSzPts val="2520"/>
              <a:buChar char="•"/>
            </a:pPr>
            <a:r>
              <a:rPr lang="en-US" dirty="0"/>
              <a:t>Significant gaps remain between student groups in both ELA and </a:t>
            </a:r>
            <a:r>
              <a:rPr lang="en-US" dirty="0" smtClean="0"/>
              <a:t>Math</a:t>
            </a:r>
          </a:p>
          <a:p>
            <a:pPr marL="685800" lvl="1" indent="-228600">
              <a:lnSpc>
                <a:spcPct val="70000"/>
              </a:lnSpc>
              <a:spcBef>
                <a:spcPts val="1000"/>
              </a:spcBef>
              <a:buSzPts val="2520"/>
            </a:pPr>
            <a:r>
              <a:rPr lang="en-US" sz="2800" dirty="0" smtClean="0"/>
              <a:t>In ELA, 24</a:t>
            </a:r>
            <a:r>
              <a:rPr lang="en-US" sz="2800" dirty="0"/>
              <a:t>% of Black or African American students scored met/exceeded versus 66% of white students</a:t>
            </a:r>
            <a:endParaRPr sz="2800" dirty="0"/>
          </a:p>
          <a:p>
            <a:pPr marL="685800" lvl="1" indent="-228600" algn="l" rtl="0">
              <a:lnSpc>
                <a:spcPct val="70000"/>
              </a:lnSpc>
              <a:spcBef>
                <a:spcPts val="500"/>
              </a:spcBef>
              <a:spcAft>
                <a:spcPts val="0"/>
              </a:spcAft>
              <a:buClr>
                <a:schemeClr val="dk1"/>
              </a:buClr>
              <a:buSzPts val="2240"/>
              <a:buChar char="•"/>
            </a:pPr>
            <a:r>
              <a:rPr lang="en-US" sz="2800" dirty="0"/>
              <a:t>In Math, 13% of Black or African American students scored met/exceeded versus 54% of white </a:t>
            </a:r>
            <a:r>
              <a:rPr lang="en-US" sz="2800" dirty="0" smtClean="0"/>
              <a:t>students</a:t>
            </a:r>
          </a:p>
          <a:p>
            <a:pPr marL="685800" lvl="1" indent="-86359" algn="l" rtl="0">
              <a:lnSpc>
                <a:spcPct val="70000"/>
              </a:lnSpc>
              <a:spcBef>
                <a:spcPts val="500"/>
              </a:spcBef>
              <a:spcAft>
                <a:spcPts val="0"/>
              </a:spcAft>
              <a:buClr>
                <a:schemeClr val="dk1"/>
              </a:buClr>
              <a:buSzPts val="2240"/>
              <a:buNone/>
            </a:pPr>
            <a:endParaRPr sz="2800" dirty="0"/>
          </a:p>
          <a:p>
            <a:pPr marL="228600" lvl="0" indent="-228600" algn="l" rtl="0">
              <a:lnSpc>
                <a:spcPct val="70000"/>
              </a:lnSpc>
              <a:spcBef>
                <a:spcPts val="1000"/>
              </a:spcBef>
              <a:spcAft>
                <a:spcPts val="0"/>
              </a:spcAft>
              <a:buClr>
                <a:schemeClr val="dk1"/>
              </a:buClr>
              <a:buSzPts val="2520"/>
              <a:buChar char="•"/>
            </a:pPr>
            <a:r>
              <a:rPr lang="en-US" dirty="0"/>
              <a:t>Sac City continues to lag versus the county, state and comparable districts in overall performance as measured by students who scored met or exceeded on the SBAC </a:t>
            </a:r>
            <a:endParaRPr dirty="0"/>
          </a:p>
        </p:txBody>
      </p:sp>
      <p:sp>
        <p:nvSpPr>
          <p:cNvPr id="110" name="Google Shape;11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a:p>
        </p:txBody>
      </p:sp>
      <p:graphicFrame>
        <p:nvGraphicFramePr>
          <p:cNvPr id="111" name="Google Shape;111;p3"/>
          <p:cNvGraphicFramePr/>
          <p:nvPr/>
        </p:nvGraphicFramePr>
        <p:xfrm>
          <a:off x="103696" y="6652895"/>
          <a:ext cx="12000325" cy="137160"/>
        </p:xfrm>
        <a:graphic>
          <a:graphicData uri="http://schemas.openxmlformats.org/drawingml/2006/table">
            <a:tbl>
              <a:tblPr>
                <a:noFill/>
                <a:tableStyleId>{1DA4CE9A-2037-451A-8982-93B3A71F0FD2}</a:tableStyleId>
              </a:tblPr>
              <a:tblGrid>
                <a:gridCol w="12000325">
                  <a:extLst>
                    <a:ext uri="{9D8B030D-6E8A-4147-A177-3AD203B41FA5}">
                      <a16:colId xmlns:a16="http://schemas.microsoft.com/office/drawing/2014/main" val="20000"/>
                    </a:ext>
                  </a:extLst>
                </a:gridCol>
              </a:tblGrid>
              <a:tr h="114300">
                <a:tc>
                  <a:txBody>
                    <a:bodyPr/>
                    <a:lstStyle/>
                    <a:p>
                      <a:pPr marL="0" marR="0" lvl="0" indent="0" algn="l" rtl="0">
                        <a:spcBef>
                          <a:spcPts val="0"/>
                        </a:spcBef>
                        <a:spcAft>
                          <a:spcPts val="0"/>
                        </a:spcAft>
                        <a:buNone/>
                      </a:pPr>
                      <a:r>
                        <a:rPr lang="en-US" sz="900" u="none" strike="noStrike" cap="none"/>
                        <a:t>Source: Grade and race data from https://caaspp.cde.ca.gov/  Does not include direct-funded (independent) charter schools.  Specific Asian and program data from Test Operations Management System (TOMS) and Infinite Campus, via Illuminate</a:t>
                      </a:r>
                      <a:endParaRPr sz="900" b="0" i="0" u="none" strike="noStrike" cap="none">
                        <a:solidFill>
                          <a:srgbClr val="000000"/>
                        </a:solidFill>
                        <a:latin typeface="Calibri"/>
                        <a:ea typeface="Calibri"/>
                        <a:cs typeface="Calibri"/>
                        <a:sym typeface="Calibri"/>
                      </a:endParaRPr>
                    </a:p>
                  </a:txBody>
                  <a:tcPr marL="0" marR="0" marT="0" marB="0"/>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graphicFrame>
        <p:nvGraphicFramePr>
          <p:cNvPr id="11" name="Google Shape;120;p4"/>
          <p:cNvGraphicFramePr/>
          <p:nvPr>
            <p:extLst/>
          </p:nvPr>
        </p:nvGraphicFramePr>
        <p:xfrm>
          <a:off x="307340" y="897466"/>
          <a:ext cx="11658882" cy="27544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noGrp="1"/>
          </p:cNvGraphicFramePr>
          <p:nvPr>
            <p:extLst/>
          </p:nvPr>
        </p:nvGraphicFramePr>
        <p:xfrm>
          <a:off x="372237" y="3666744"/>
          <a:ext cx="11432666" cy="2745345"/>
        </p:xfrm>
        <a:graphic>
          <a:graphicData uri="http://schemas.openxmlformats.org/drawingml/2006/chart">
            <c:chart xmlns:c="http://schemas.openxmlformats.org/drawingml/2006/chart" xmlns:r="http://schemas.openxmlformats.org/officeDocument/2006/relationships" r:id="rId4"/>
          </a:graphicData>
        </a:graphic>
      </p:graphicFrame>
      <p:sp>
        <p:nvSpPr>
          <p:cNvPr id="117" name="Google Shape;117;p4"/>
          <p:cNvSpPr txBox="1">
            <a:spLocks noGrp="1"/>
          </p:cNvSpPr>
          <p:nvPr>
            <p:ph type="title"/>
          </p:nvPr>
        </p:nvSpPr>
        <p:spPr>
          <a:xfrm>
            <a:off x="838200" y="46533"/>
            <a:ext cx="10515600" cy="85093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00"/>
              <a:buFont typeface="Calibri"/>
              <a:buNone/>
            </a:pPr>
            <a:r>
              <a:rPr lang="en-US" sz="3200"/>
              <a:t>Comparative Performance – </a:t>
            </a:r>
            <a:br>
              <a:rPr lang="en-US" sz="3200"/>
            </a:br>
            <a:r>
              <a:rPr lang="en-US" sz="1800"/>
              <a:t>Percentage of Students Who Exceeded or Met Standards</a:t>
            </a:r>
            <a:endParaRPr sz="1800"/>
          </a:p>
        </p:txBody>
      </p:sp>
      <p:sp>
        <p:nvSpPr>
          <p:cNvPr id="118" name="Google Shape;118;p4"/>
          <p:cNvSpPr txBox="1">
            <a:spLocks noGrp="1"/>
          </p:cNvSpPr>
          <p:nvPr>
            <p:ph type="sldNum" idx="12"/>
          </p:nvPr>
        </p:nvSpPr>
        <p:spPr>
          <a:xfrm>
            <a:off x="8610600" y="6617616"/>
            <a:ext cx="2743200" cy="240384"/>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a:p>
        </p:txBody>
      </p:sp>
      <p:graphicFrame>
        <p:nvGraphicFramePr>
          <p:cNvPr id="119" name="Google Shape;119;p4"/>
          <p:cNvGraphicFramePr/>
          <p:nvPr/>
        </p:nvGraphicFramePr>
        <p:xfrm>
          <a:off x="307340" y="6674273"/>
          <a:ext cx="6454700" cy="174775"/>
        </p:xfrm>
        <a:graphic>
          <a:graphicData uri="http://schemas.openxmlformats.org/drawingml/2006/table">
            <a:tbl>
              <a:tblPr>
                <a:noFill/>
                <a:tableStyleId>{1DA4CE9A-2037-451A-8982-93B3A71F0FD2}</a:tableStyleId>
              </a:tblPr>
              <a:tblGrid>
                <a:gridCol w="6454700">
                  <a:extLst>
                    <a:ext uri="{9D8B030D-6E8A-4147-A177-3AD203B41FA5}">
                      <a16:colId xmlns:a16="http://schemas.microsoft.com/office/drawing/2014/main" val="20000"/>
                    </a:ext>
                  </a:extLst>
                </a:gridCol>
              </a:tblGrid>
              <a:tr h="174775">
                <a:tc>
                  <a:txBody>
                    <a:bodyPr/>
                    <a:lstStyle/>
                    <a:p>
                      <a:pPr marL="0" marR="0" lvl="0" indent="0" algn="l" rtl="0">
                        <a:spcBef>
                          <a:spcPts val="0"/>
                        </a:spcBef>
                        <a:spcAft>
                          <a:spcPts val="0"/>
                        </a:spcAft>
                        <a:buNone/>
                      </a:pPr>
                      <a:r>
                        <a:rPr lang="en-US" sz="800" b="0" i="0" u="none" strike="noStrike" cap="none">
                          <a:solidFill>
                            <a:srgbClr val="000000"/>
                          </a:solidFill>
                          <a:latin typeface="Calibri"/>
                          <a:ea typeface="Calibri"/>
                          <a:cs typeface="Calibri"/>
                          <a:sym typeface="Calibri"/>
                        </a:rPr>
                        <a:t>Source: CDE public research files (https://caaspp-elpac.cde.ca.gov/caaspp/ResearchFileList) Does not include direct-funded (independent) charter schools.</a:t>
                      </a:r>
                      <a:endParaRPr sz="800" b="0" i="0" u="none" strike="noStrike" cap="none">
                        <a:solidFill>
                          <a:srgbClr val="000000"/>
                        </a:solidFill>
                        <a:latin typeface="Calibri"/>
                        <a:ea typeface="Calibri"/>
                        <a:cs typeface="Calibri"/>
                        <a:sym typeface="Calibri"/>
                      </a:endParaRPr>
                    </a:p>
                  </a:txBody>
                  <a:tcPr marL="0" marR="0" marT="0" marB="0">
                    <a:solidFill>
                      <a:schemeClr val="lt1"/>
                    </a:solidFill>
                  </a:tcPr>
                </a:tc>
                <a:extLst>
                  <a:ext uri="{0D108BD9-81ED-4DB2-BD59-A6C34878D82A}">
                    <a16:rowId xmlns:a16="http://schemas.microsoft.com/office/drawing/2014/main" val="10000"/>
                  </a:ext>
                </a:extLst>
              </a:tr>
            </a:tbl>
          </a:graphicData>
        </a:graphic>
      </p:graphicFrame>
      <p:sp>
        <p:nvSpPr>
          <p:cNvPr id="122" name="Google Shape;122;p4"/>
          <p:cNvSpPr/>
          <p:nvPr/>
        </p:nvSpPr>
        <p:spPr>
          <a:xfrm>
            <a:off x="6762040" y="1071716"/>
            <a:ext cx="903112" cy="2200504"/>
          </a:xfrm>
          <a:prstGeom prst="rect">
            <a:avLst/>
          </a:prstGeom>
          <a:solidFill>
            <a:schemeClr val="accent6">
              <a:lumMod val="60000"/>
              <a:lumOff val="40000"/>
              <a:alpha val="24705"/>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3" name="Google Shape;123;p4"/>
          <p:cNvSpPr/>
          <p:nvPr/>
        </p:nvSpPr>
        <p:spPr>
          <a:xfrm>
            <a:off x="6762040" y="4202752"/>
            <a:ext cx="903112" cy="1920724"/>
          </a:xfrm>
          <a:prstGeom prst="rect">
            <a:avLst/>
          </a:prstGeom>
          <a:solidFill>
            <a:srgbClr val="5B9BD5">
              <a:alpha val="2470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891664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graphicFrame>
        <p:nvGraphicFramePr>
          <p:cNvPr id="143" name="Google Shape;143;p5"/>
          <p:cNvGraphicFramePr/>
          <p:nvPr>
            <p:extLst/>
          </p:nvPr>
        </p:nvGraphicFramePr>
        <p:xfrm>
          <a:off x="307339" y="3728975"/>
          <a:ext cx="11771771" cy="27827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2" name="Google Shape;142;p5"/>
          <p:cNvGraphicFramePr/>
          <p:nvPr>
            <p:extLst/>
          </p:nvPr>
        </p:nvGraphicFramePr>
        <p:xfrm>
          <a:off x="307340" y="1002896"/>
          <a:ext cx="11771771" cy="2595440"/>
        </p:xfrm>
        <a:graphic>
          <a:graphicData uri="http://schemas.openxmlformats.org/drawingml/2006/chart">
            <c:chart xmlns:c="http://schemas.openxmlformats.org/drawingml/2006/chart" xmlns:r="http://schemas.openxmlformats.org/officeDocument/2006/relationships" r:id="rId4"/>
          </a:graphicData>
        </a:graphic>
      </p:graphicFrame>
      <p:sp>
        <p:nvSpPr>
          <p:cNvPr id="129" name="Google Shape;129;p5"/>
          <p:cNvSpPr/>
          <p:nvPr/>
        </p:nvSpPr>
        <p:spPr>
          <a:xfrm>
            <a:off x="10882192" y="1322020"/>
            <a:ext cx="901447" cy="1741494"/>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30" name="Google Shape;130;p5"/>
          <p:cNvSpPr/>
          <p:nvPr/>
        </p:nvSpPr>
        <p:spPr>
          <a:xfrm>
            <a:off x="7715555" y="1429870"/>
            <a:ext cx="917310" cy="1741494"/>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31" name="Google Shape;131;p5"/>
          <p:cNvSpPr/>
          <p:nvPr/>
        </p:nvSpPr>
        <p:spPr>
          <a:xfrm>
            <a:off x="6125440" y="1436102"/>
            <a:ext cx="917310" cy="1741494"/>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32" name="Google Shape;132;p5"/>
          <p:cNvSpPr/>
          <p:nvPr/>
        </p:nvSpPr>
        <p:spPr>
          <a:xfrm>
            <a:off x="4548918" y="1436102"/>
            <a:ext cx="917310" cy="1741494"/>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33" name="Google Shape;133;p5"/>
          <p:cNvSpPr/>
          <p:nvPr/>
        </p:nvSpPr>
        <p:spPr>
          <a:xfrm>
            <a:off x="2971800" y="1429870"/>
            <a:ext cx="970230" cy="1741494"/>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34" name="Google Shape;134;p5"/>
          <p:cNvSpPr/>
          <p:nvPr/>
        </p:nvSpPr>
        <p:spPr>
          <a:xfrm>
            <a:off x="1380994" y="1429868"/>
            <a:ext cx="923557" cy="1741496"/>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35" name="Google Shape;1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a:t>
            </a:fld>
            <a:endParaRPr/>
          </a:p>
        </p:txBody>
      </p:sp>
      <p:sp>
        <p:nvSpPr>
          <p:cNvPr id="136" name="Google Shape;136;p5"/>
          <p:cNvSpPr txBox="1"/>
          <p:nvPr/>
        </p:nvSpPr>
        <p:spPr>
          <a:xfrm>
            <a:off x="838200" y="120028"/>
            <a:ext cx="10515600" cy="85093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By Grade Level – </a:t>
            </a:r>
            <a:br>
              <a:rPr lang="en-US" sz="3200" b="0" i="0" u="none" strike="noStrike" cap="none">
                <a:solidFill>
                  <a:schemeClr val="dk1"/>
                </a:solidFill>
                <a:latin typeface="Calibri"/>
                <a:ea typeface="Calibri"/>
                <a:cs typeface="Calibri"/>
                <a:sym typeface="Calibri"/>
              </a:rPr>
            </a:br>
            <a:r>
              <a:rPr lang="en-US" sz="2000" b="0" i="0" u="none" strike="noStrike" cap="none">
                <a:solidFill>
                  <a:schemeClr val="dk1"/>
                </a:solidFill>
                <a:latin typeface="Calibri"/>
                <a:ea typeface="Calibri"/>
                <a:cs typeface="Calibri"/>
                <a:sym typeface="Calibri"/>
              </a:rPr>
              <a:t>Percentage of Students Who Exceeded or Met Standards</a:t>
            </a:r>
            <a:endParaRPr sz="2000" b="0" i="0" u="none" strike="noStrike" cap="none">
              <a:solidFill>
                <a:schemeClr val="dk1"/>
              </a:solidFill>
              <a:latin typeface="Calibri"/>
              <a:ea typeface="Calibri"/>
              <a:cs typeface="Calibri"/>
              <a:sym typeface="Calibri"/>
            </a:endParaRPr>
          </a:p>
        </p:txBody>
      </p:sp>
      <p:graphicFrame>
        <p:nvGraphicFramePr>
          <p:cNvPr id="137" name="Google Shape;137;p5"/>
          <p:cNvGraphicFramePr/>
          <p:nvPr/>
        </p:nvGraphicFramePr>
        <p:xfrm>
          <a:off x="307340" y="6674273"/>
          <a:ext cx="6454700" cy="174775"/>
        </p:xfrm>
        <a:graphic>
          <a:graphicData uri="http://schemas.openxmlformats.org/drawingml/2006/table">
            <a:tbl>
              <a:tblPr>
                <a:noFill/>
                <a:tableStyleId>{1DA4CE9A-2037-451A-8982-93B3A71F0FD2}</a:tableStyleId>
              </a:tblPr>
              <a:tblGrid>
                <a:gridCol w="6454700">
                  <a:extLst>
                    <a:ext uri="{9D8B030D-6E8A-4147-A177-3AD203B41FA5}">
                      <a16:colId xmlns:a16="http://schemas.microsoft.com/office/drawing/2014/main" val="20000"/>
                    </a:ext>
                  </a:extLst>
                </a:gridCol>
              </a:tblGrid>
              <a:tr h="174775">
                <a:tc>
                  <a:txBody>
                    <a:bodyPr/>
                    <a:lstStyle/>
                    <a:p>
                      <a:pPr marL="0" marR="0" lvl="0" indent="0" algn="l" rtl="0">
                        <a:spcBef>
                          <a:spcPts val="0"/>
                        </a:spcBef>
                        <a:spcAft>
                          <a:spcPts val="0"/>
                        </a:spcAft>
                        <a:buNone/>
                      </a:pPr>
                      <a:r>
                        <a:rPr lang="en-US" sz="800" b="0" i="0" u="none" strike="noStrike" cap="none">
                          <a:solidFill>
                            <a:srgbClr val="000000"/>
                          </a:solidFill>
                          <a:latin typeface="Calibri"/>
                          <a:ea typeface="Calibri"/>
                          <a:cs typeface="Calibri"/>
                          <a:sym typeface="Calibri"/>
                        </a:rPr>
                        <a:t>Source: CDE public research files (https://caaspp-elpac.cde.ca.gov/caaspp/ResearchFileList) Does not include direct-funded (independent) charter schools.</a:t>
                      </a:r>
                      <a:endParaRPr sz="800" b="0" i="0" u="none" strike="noStrike" cap="none">
                        <a:solidFill>
                          <a:srgbClr val="000000"/>
                        </a:solidFill>
                        <a:latin typeface="Calibri"/>
                        <a:ea typeface="Calibri"/>
                        <a:cs typeface="Calibri"/>
                        <a:sym typeface="Calibri"/>
                      </a:endParaRPr>
                    </a:p>
                  </a:txBody>
                  <a:tcPr marL="0" marR="0" marT="0" marB="0">
                    <a:solidFill>
                      <a:schemeClr val="lt1"/>
                    </a:solidFill>
                  </a:tcPr>
                </a:tc>
                <a:extLst>
                  <a:ext uri="{0D108BD9-81ED-4DB2-BD59-A6C34878D82A}">
                    <a16:rowId xmlns:a16="http://schemas.microsoft.com/office/drawing/2014/main" val="10000"/>
                  </a:ext>
                </a:extLst>
              </a:tr>
            </a:tbl>
          </a:graphicData>
        </a:graphic>
      </p:graphicFrame>
      <p:sp>
        <p:nvSpPr>
          <p:cNvPr id="138" name="Google Shape;138;p5"/>
          <p:cNvSpPr/>
          <p:nvPr/>
        </p:nvSpPr>
        <p:spPr>
          <a:xfrm>
            <a:off x="1399032" y="4120445"/>
            <a:ext cx="923557" cy="1884846"/>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39" name="Google Shape;139;p5"/>
          <p:cNvSpPr/>
          <p:nvPr/>
        </p:nvSpPr>
        <p:spPr>
          <a:xfrm>
            <a:off x="4591241" y="4120445"/>
            <a:ext cx="936045" cy="1884846"/>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40" name="Google Shape;140;p5"/>
          <p:cNvSpPr/>
          <p:nvPr/>
        </p:nvSpPr>
        <p:spPr>
          <a:xfrm>
            <a:off x="6157762" y="4120445"/>
            <a:ext cx="936045" cy="1884846"/>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41" name="Google Shape;141;p5"/>
          <p:cNvSpPr/>
          <p:nvPr/>
        </p:nvSpPr>
        <p:spPr>
          <a:xfrm>
            <a:off x="7724283" y="4120445"/>
            <a:ext cx="936045" cy="1884846"/>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073743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graphicFrame>
        <p:nvGraphicFramePr>
          <p:cNvPr id="162" name="Google Shape;162;p6"/>
          <p:cNvGraphicFramePr/>
          <p:nvPr>
            <p:extLst/>
          </p:nvPr>
        </p:nvGraphicFramePr>
        <p:xfrm>
          <a:off x="307340" y="3714044"/>
          <a:ext cx="11749193" cy="28629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1" name="Google Shape;161;p6"/>
          <p:cNvGraphicFramePr/>
          <p:nvPr>
            <p:extLst/>
          </p:nvPr>
        </p:nvGraphicFramePr>
        <p:xfrm>
          <a:off x="307340" y="970960"/>
          <a:ext cx="11749193" cy="2743084"/>
        </p:xfrm>
        <a:graphic>
          <a:graphicData uri="http://schemas.openxmlformats.org/drawingml/2006/chart">
            <c:chart xmlns:c="http://schemas.openxmlformats.org/drawingml/2006/chart" xmlns:r="http://schemas.openxmlformats.org/officeDocument/2006/relationships" r:id="rId4"/>
          </a:graphicData>
        </a:graphic>
      </p:graphicFrame>
      <p:sp>
        <p:nvSpPr>
          <p:cNvPr id="149" name="Google Shape;149;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a:p>
        </p:txBody>
      </p:sp>
      <p:sp>
        <p:nvSpPr>
          <p:cNvPr id="150" name="Google Shape;150;p6"/>
          <p:cNvSpPr/>
          <p:nvPr/>
        </p:nvSpPr>
        <p:spPr>
          <a:xfrm>
            <a:off x="1192078" y="1070900"/>
            <a:ext cx="767532" cy="2067412"/>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51" name="Google Shape;151;p6"/>
          <p:cNvSpPr txBox="1"/>
          <p:nvPr/>
        </p:nvSpPr>
        <p:spPr>
          <a:xfrm>
            <a:off x="838200" y="120028"/>
            <a:ext cx="10515600" cy="85093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By Ethnicity and Race – </a:t>
            </a:r>
            <a:br>
              <a:rPr lang="en-US" sz="3200" b="0" i="0" u="none" strike="noStrike" cap="none">
                <a:solidFill>
                  <a:schemeClr val="dk1"/>
                </a:solidFill>
                <a:latin typeface="Calibri"/>
                <a:ea typeface="Calibri"/>
                <a:cs typeface="Calibri"/>
                <a:sym typeface="Calibri"/>
              </a:rPr>
            </a:br>
            <a:r>
              <a:rPr lang="en-US" sz="2000" b="0" i="0" u="none" strike="noStrike" cap="none">
                <a:solidFill>
                  <a:schemeClr val="dk1"/>
                </a:solidFill>
                <a:latin typeface="Calibri"/>
                <a:ea typeface="Calibri"/>
                <a:cs typeface="Calibri"/>
                <a:sym typeface="Calibri"/>
              </a:rPr>
              <a:t>Percentage of Students Who Exceeded or Met Standards</a:t>
            </a:r>
            <a:endParaRPr sz="2000" b="0" i="0" u="none" strike="noStrike" cap="none">
              <a:solidFill>
                <a:schemeClr val="dk1"/>
              </a:solidFill>
              <a:latin typeface="Calibri"/>
              <a:ea typeface="Calibri"/>
              <a:cs typeface="Calibri"/>
              <a:sym typeface="Calibri"/>
            </a:endParaRPr>
          </a:p>
        </p:txBody>
      </p:sp>
      <p:sp>
        <p:nvSpPr>
          <p:cNvPr id="152" name="Google Shape;152;p6"/>
          <p:cNvSpPr/>
          <p:nvPr/>
        </p:nvSpPr>
        <p:spPr>
          <a:xfrm>
            <a:off x="3678653" y="1377243"/>
            <a:ext cx="722399" cy="1803426"/>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53" name="Google Shape;153;p6"/>
          <p:cNvSpPr/>
          <p:nvPr/>
        </p:nvSpPr>
        <p:spPr>
          <a:xfrm>
            <a:off x="4947467" y="1377243"/>
            <a:ext cx="766912" cy="1795405"/>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54" name="Google Shape;154;p6"/>
          <p:cNvSpPr/>
          <p:nvPr/>
        </p:nvSpPr>
        <p:spPr>
          <a:xfrm>
            <a:off x="6217012" y="1377243"/>
            <a:ext cx="687560" cy="1782247"/>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55" name="Google Shape;155;p6"/>
          <p:cNvSpPr/>
          <p:nvPr/>
        </p:nvSpPr>
        <p:spPr>
          <a:xfrm>
            <a:off x="8669593" y="1377243"/>
            <a:ext cx="739300" cy="1761070"/>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56" name="Google Shape;156;p6"/>
          <p:cNvSpPr/>
          <p:nvPr/>
        </p:nvSpPr>
        <p:spPr>
          <a:xfrm>
            <a:off x="9944345" y="1377243"/>
            <a:ext cx="738736" cy="1761069"/>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graphicFrame>
        <p:nvGraphicFramePr>
          <p:cNvPr id="157" name="Google Shape;157;p6"/>
          <p:cNvGraphicFramePr/>
          <p:nvPr/>
        </p:nvGraphicFramePr>
        <p:xfrm>
          <a:off x="307340" y="6674273"/>
          <a:ext cx="6454700" cy="174775"/>
        </p:xfrm>
        <a:graphic>
          <a:graphicData uri="http://schemas.openxmlformats.org/drawingml/2006/table">
            <a:tbl>
              <a:tblPr>
                <a:noFill/>
                <a:tableStyleId>{1DA4CE9A-2037-451A-8982-93B3A71F0FD2}</a:tableStyleId>
              </a:tblPr>
              <a:tblGrid>
                <a:gridCol w="6454700">
                  <a:extLst>
                    <a:ext uri="{9D8B030D-6E8A-4147-A177-3AD203B41FA5}">
                      <a16:colId xmlns:a16="http://schemas.microsoft.com/office/drawing/2014/main" val="20000"/>
                    </a:ext>
                  </a:extLst>
                </a:gridCol>
              </a:tblGrid>
              <a:tr h="174775">
                <a:tc>
                  <a:txBody>
                    <a:bodyPr/>
                    <a:lstStyle/>
                    <a:p>
                      <a:pPr marL="0" marR="0" lvl="0" indent="0" algn="l" rtl="0">
                        <a:spcBef>
                          <a:spcPts val="0"/>
                        </a:spcBef>
                        <a:spcAft>
                          <a:spcPts val="0"/>
                        </a:spcAft>
                        <a:buNone/>
                      </a:pPr>
                      <a:r>
                        <a:rPr lang="en-US" sz="800" b="0" i="0" u="none" strike="noStrike" cap="none">
                          <a:solidFill>
                            <a:srgbClr val="000000"/>
                          </a:solidFill>
                          <a:latin typeface="Calibri"/>
                          <a:ea typeface="Calibri"/>
                          <a:cs typeface="Calibri"/>
                          <a:sym typeface="Calibri"/>
                        </a:rPr>
                        <a:t>Source: CDE public research files (https://caaspp-elpac.cde.ca.gov/caaspp/ResearchFileList) Does not include direct-funded (independent) charter schools.</a:t>
                      </a:r>
                      <a:endParaRPr sz="800" b="0" i="0" u="none" strike="noStrike" cap="none">
                        <a:solidFill>
                          <a:srgbClr val="000000"/>
                        </a:solidFill>
                        <a:latin typeface="Calibri"/>
                        <a:ea typeface="Calibri"/>
                        <a:cs typeface="Calibri"/>
                        <a:sym typeface="Calibri"/>
                      </a:endParaRPr>
                    </a:p>
                  </a:txBody>
                  <a:tcPr marL="0" marR="0" marT="0" marB="0">
                    <a:solidFill>
                      <a:schemeClr val="lt1"/>
                    </a:solidFill>
                  </a:tcPr>
                </a:tc>
                <a:extLst>
                  <a:ext uri="{0D108BD9-81ED-4DB2-BD59-A6C34878D82A}">
                    <a16:rowId xmlns:a16="http://schemas.microsoft.com/office/drawing/2014/main" val="10000"/>
                  </a:ext>
                </a:extLst>
              </a:tr>
            </a:tbl>
          </a:graphicData>
        </a:graphic>
      </p:graphicFrame>
      <p:sp>
        <p:nvSpPr>
          <p:cNvPr id="158" name="Google Shape;158;p6"/>
          <p:cNvSpPr/>
          <p:nvPr/>
        </p:nvSpPr>
        <p:spPr>
          <a:xfrm>
            <a:off x="1106425" y="4120444"/>
            <a:ext cx="767531" cy="1760951"/>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59" name="Google Shape;159;p6"/>
          <p:cNvSpPr/>
          <p:nvPr/>
        </p:nvSpPr>
        <p:spPr>
          <a:xfrm>
            <a:off x="2368297" y="4120444"/>
            <a:ext cx="753082" cy="1760951"/>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60" name="Google Shape;160;p6"/>
          <p:cNvSpPr/>
          <p:nvPr/>
        </p:nvSpPr>
        <p:spPr>
          <a:xfrm>
            <a:off x="6161853" y="4120444"/>
            <a:ext cx="687558" cy="1760951"/>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873741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graphicFrame>
        <p:nvGraphicFramePr>
          <p:cNvPr id="22" name="Chart 21"/>
          <p:cNvGraphicFramePr>
            <a:graphicFrameLocks noGrp="1"/>
          </p:cNvGraphicFramePr>
          <p:nvPr>
            <p:extLst/>
          </p:nvPr>
        </p:nvGraphicFramePr>
        <p:xfrm>
          <a:off x="329184" y="3509217"/>
          <a:ext cx="11738638" cy="30677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a:graphicFrameLocks noGrp="1"/>
          </p:cNvGraphicFramePr>
          <p:nvPr>
            <p:extLst/>
          </p:nvPr>
        </p:nvGraphicFramePr>
        <p:xfrm>
          <a:off x="329184" y="978026"/>
          <a:ext cx="11738638" cy="2524126"/>
        </p:xfrm>
        <a:graphic>
          <a:graphicData uri="http://schemas.openxmlformats.org/drawingml/2006/chart">
            <c:chart xmlns:c="http://schemas.openxmlformats.org/drawingml/2006/chart" xmlns:r="http://schemas.openxmlformats.org/officeDocument/2006/relationships" r:id="rId4"/>
          </a:graphicData>
        </a:graphic>
      </p:graphicFrame>
      <p:sp>
        <p:nvSpPr>
          <p:cNvPr id="168" name="Google Shape;168;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a:p>
        </p:txBody>
      </p:sp>
      <p:graphicFrame>
        <p:nvGraphicFramePr>
          <p:cNvPr id="169" name="Google Shape;169;p7"/>
          <p:cNvGraphicFramePr/>
          <p:nvPr>
            <p:extLst/>
          </p:nvPr>
        </p:nvGraphicFramePr>
        <p:xfrm>
          <a:off x="238956" y="6584077"/>
          <a:ext cx="10964550" cy="287275"/>
        </p:xfrm>
        <a:graphic>
          <a:graphicData uri="http://schemas.openxmlformats.org/drawingml/2006/table">
            <a:tbl>
              <a:tblPr>
                <a:noFill/>
                <a:tableStyleId>{1DA4CE9A-2037-451A-8982-93B3A71F0FD2}</a:tableStyleId>
              </a:tblPr>
              <a:tblGrid>
                <a:gridCol w="10964550">
                  <a:extLst>
                    <a:ext uri="{9D8B030D-6E8A-4147-A177-3AD203B41FA5}">
                      <a16:colId xmlns:a16="http://schemas.microsoft.com/office/drawing/2014/main" val="20000"/>
                    </a:ext>
                  </a:extLst>
                </a:gridCol>
              </a:tblGrid>
              <a:tr h="287275">
                <a:tc>
                  <a:txBody>
                    <a:bodyPr/>
                    <a:lstStyle/>
                    <a:p>
                      <a:pPr marL="0" marR="0" lvl="0" indent="0" algn="l" rtl="0">
                        <a:spcBef>
                          <a:spcPts val="0"/>
                        </a:spcBef>
                        <a:spcAft>
                          <a:spcPts val="0"/>
                        </a:spcAft>
                        <a:buNone/>
                      </a:pPr>
                      <a:r>
                        <a:rPr lang="en-US" sz="800" u="none" strike="noStrike" cap="none" dirty="0"/>
                        <a:t>Source: CDE student-level data for the </a:t>
                      </a:r>
                      <a:r>
                        <a:rPr lang="en-US" sz="800" u="none" strike="noStrike" cap="none" dirty="0" smtClean="0"/>
                        <a:t>CAASPP scores and broad</a:t>
                      </a:r>
                      <a:r>
                        <a:rPr lang="en-US" sz="800" u="none" strike="noStrike" cap="none" baseline="0" dirty="0" smtClean="0"/>
                        <a:t> racial category</a:t>
                      </a:r>
                      <a:r>
                        <a:rPr lang="en-US" sz="800" u="none" strike="noStrike" cap="none" dirty="0" smtClean="0"/>
                        <a:t> and </a:t>
                      </a:r>
                      <a:r>
                        <a:rPr lang="en-US" sz="800" u="none" strike="noStrike" cap="none" dirty="0"/>
                        <a:t>Infinite Campus student </a:t>
                      </a:r>
                      <a:r>
                        <a:rPr lang="en-US" sz="800" u="none" strike="noStrike" cap="none" dirty="0" smtClean="0"/>
                        <a:t>Asian</a:t>
                      </a:r>
                      <a:r>
                        <a:rPr lang="en-US" sz="800" u="none" strike="noStrike" cap="none" baseline="0" dirty="0" smtClean="0"/>
                        <a:t> Race Categories</a:t>
                      </a:r>
                      <a:r>
                        <a:rPr lang="en-US" sz="800" u="none" strike="noStrike" cap="none" dirty="0" smtClean="0"/>
                        <a:t>. </a:t>
                      </a:r>
                      <a:r>
                        <a:rPr lang="en-US" sz="800" u="none" strike="noStrike" cap="none" dirty="0"/>
                        <a:t>Sorted from largest to smallest 2018-19 percentage.  Does not include direct-funded (independent) charter schools.</a:t>
                      </a:r>
                      <a:endParaRPr sz="800" b="0" i="0" u="none" strike="noStrike" cap="none" dirty="0">
                        <a:solidFill>
                          <a:srgbClr val="000000"/>
                        </a:solidFill>
                        <a:latin typeface="Calibri"/>
                        <a:ea typeface="Calibri"/>
                        <a:cs typeface="Calibri"/>
                        <a:sym typeface="Calibri"/>
                      </a:endParaRPr>
                    </a:p>
                  </a:txBody>
                  <a:tcPr marL="0" marR="0" marT="0" marB="0">
                    <a:solidFill>
                      <a:schemeClr val="lt1"/>
                    </a:solidFill>
                  </a:tcPr>
                </a:tc>
                <a:extLst>
                  <a:ext uri="{0D108BD9-81ED-4DB2-BD59-A6C34878D82A}">
                    <a16:rowId xmlns:a16="http://schemas.microsoft.com/office/drawing/2014/main" val="10000"/>
                  </a:ext>
                </a:extLst>
              </a:tr>
            </a:tbl>
          </a:graphicData>
        </a:graphic>
      </p:graphicFrame>
      <p:sp>
        <p:nvSpPr>
          <p:cNvPr id="170" name="Google Shape;170;p7"/>
          <p:cNvSpPr/>
          <p:nvPr/>
        </p:nvSpPr>
        <p:spPr>
          <a:xfrm>
            <a:off x="1219199" y="1189702"/>
            <a:ext cx="662201" cy="1760369"/>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72" name="Google Shape;172;p7"/>
          <p:cNvSpPr/>
          <p:nvPr/>
        </p:nvSpPr>
        <p:spPr>
          <a:xfrm>
            <a:off x="6706784" y="1189702"/>
            <a:ext cx="634173" cy="1727234"/>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73" name="Google Shape;173;p7"/>
          <p:cNvSpPr/>
          <p:nvPr/>
        </p:nvSpPr>
        <p:spPr>
          <a:xfrm>
            <a:off x="2293118" y="1189702"/>
            <a:ext cx="625881" cy="1727234"/>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74" name="Google Shape;174;p7"/>
          <p:cNvSpPr/>
          <p:nvPr/>
        </p:nvSpPr>
        <p:spPr>
          <a:xfrm>
            <a:off x="4565207" y="1189702"/>
            <a:ext cx="591188" cy="1809530"/>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75" name="Google Shape;175;p7"/>
          <p:cNvSpPr/>
          <p:nvPr/>
        </p:nvSpPr>
        <p:spPr>
          <a:xfrm>
            <a:off x="5633273" y="1189702"/>
            <a:ext cx="695649" cy="1809530"/>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76" name="Google Shape;176;p7"/>
          <p:cNvSpPr/>
          <p:nvPr/>
        </p:nvSpPr>
        <p:spPr>
          <a:xfrm>
            <a:off x="7879528" y="1189702"/>
            <a:ext cx="651823" cy="1727234"/>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78" name="Google Shape;178;p7"/>
          <p:cNvSpPr/>
          <p:nvPr/>
        </p:nvSpPr>
        <p:spPr>
          <a:xfrm>
            <a:off x="8986548" y="1251630"/>
            <a:ext cx="642083" cy="1742128"/>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79" name="Google Shape;179;p7"/>
          <p:cNvSpPr txBox="1"/>
          <p:nvPr/>
        </p:nvSpPr>
        <p:spPr>
          <a:xfrm>
            <a:off x="838200" y="120028"/>
            <a:ext cx="10515600" cy="85093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By Asian Race Category– </a:t>
            </a:r>
            <a:br>
              <a:rPr lang="en-US" sz="3200" b="0" i="0" u="none" strike="noStrike" cap="none">
                <a:solidFill>
                  <a:schemeClr val="dk1"/>
                </a:solidFill>
                <a:latin typeface="Calibri"/>
                <a:ea typeface="Calibri"/>
                <a:cs typeface="Calibri"/>
                <a:sym typeface="Calibri"/>
              </a:rPr>
            </a:br>
            <a:r>
              <a:rPr lang="en-US" sz="2000" b="0" i="0" u="none" strike="noStrike" cap="none">
                <a:solidFill>
                  <a:schemeClr val="dk1"/>
                </a:solidFill>
                <a:latin typeface="Calibri"/>
                <a:ea typeface="Calibri"/>
                <a:cs typeface="Calibri"/>
                <a:sym typeface="Calibri"/>
              </a:rPr>
              <a:t>Percentage of Students Who Exceeded or Met Standards</a:t>
            </a:r>
            <a:endParaRPr sz="2000" b="0" i="0" u="none" strike="noStrike" cap="none">
              <a:solidFill>
                <a:schemeClr val="dk1"/>
              </a:solidFill>
              <a:latin typeface="Calibri"/>
              <a:ea typeface="Calibri"/>
              <a:cs typeface="Calibri"/>
              <a:sym typeface="Calibri"/>
            </a:endParaRPr>
          </a:p>
        </p:txBody>
      </p:sp>
      <p:sp>
        <p:nvSpPr>
          <p:cNvPr id="180" name="Google Shape;180;p7"/>
          <p:cNvSpPr/>
          <p:nvPr/>
        </p:nvSpPr>
        <p:spPr>
          <a:xfrm>
            <a:off x="2285388" y="4086578"/>
            <a:ext cx="604115" cy="1975440"/>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81" name="Google Shape;181;p7"/>
          <p:cNvSpPr/>
          <p:nvPr/>
        </p:nvSpPr>
        <p:spPr>
          <a:xfrm>
            <a:off x="4535711" y="4086577"/>
            <a:ext cx="591188" cy="1975440"/>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82" name="Google Shape;182;p7"/>
          <p:cNvSpPr/>
          <p:nvPr/>
        </p:nvSpPr>
        <p:spPr>
          <a:xfrm>
            <a:off x="6739637" y="4100242"/>
            <a:ext cx="634173" cy="1975440"/>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84" name="Google Shape;184;p7"/>
          <p:cNvSpPr/>
          <p:nvPr/>
        </p:nvSpPr>
        <p:spPr>
          <a:xfrm>
            <a:off x="8986548" y="4100242"/>
            <a:ext cx="642083" cy="1975440"/>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412443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graphicFrame>
        <p:nvGraphicFramePr>
          <p:cNvPr id="199" name="Google Shape;199;p8"/>
          <p:cNvGraphicFramePr/>
          <p:nvPr>
            <p:extLst/>
          </p:nvPr>
        </p:nvGraphicFramePr>
        <p:xfrm>
          <a:off x="229982" y="970960"/>
          <a:ext cx="11815262" cy="260761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1" name="Google Shape;201;p8"/>
          <p:cNvGraphicFramePr/>
          <p:nvPr>
            <p:extLst/>
          </p:nvPr>
        </p:nvGraphicFramePr>
        <p:xfrm>
          <a:off x="229982" y="3578577"/>
          <a:ext cx="11815262" cy="2999626"/>
        </p:xfrm>
        <a:graphic>
          <a:graphicData uri="http://schemas.openxmlformats.org/drawingml/2006/chart">
            <c:chart xmlns:c="http://schemas.openxmlformats.org/drawingml/2006/chart" xmlns:r="http://schemas.openxmlformats.org/officeDocument/2006/relationships" r:id="rId4"/>
          </a:graphicData>
        </a:graphic>
      </p:graphicFrame>
      <p:sp>
        <p:nvSpPr>
          <p:cNvPr id="192" name="Google Shape;192;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a:p>
        </p:txBody>
      </p:sp>
      <p:graphicFrame>
        <p:nvGraphicFramePr>
          <p:cNvPr id="193" name="Google Shape;193;p8"/>
          <p:cNvGraphicFramePr/>
          <p:nvPr/>
        </p:nvGraphicFramePr>
        <p:xfrm>
          <a:off x="229982" y="6680906"/>
          <a:ext cx="11574000" cy="121920"/>
        </p:xfrm>
        <a:graphic>
          <a:graphicData uri="http://schemas.openxmlformats.org/drawingml/2006/table">
            <a:tbl>
              <a:tblPr>
                <a:noFill/>
                <a:tableStyleId>{1DA4CE9A-2037-451A-8982-93B3A71F0FD2}</a:tableStyleId>
              </a:tblPr>
              <a:tblGrid>
                <a:gridCol w="11574000">
                  <a:extLst>
                    <a:ext uri="{9D8B030D-6E8A-4147-A177-3AD203B41FA5}">
                      <a16:colId xmlns:a16="http://schemas.microsoft.com/office/drawing/2014/main" val="20000"/>
                    </a:ext>
                  </a:extLst>
                </a:gridCol>
              </a:tblGrid>
              <a:tr h="101600">
                <a:tc>
                  <a:txBody>
                    <a:bodyPr/>
                    <a:lstStyle/>
                    <a:p>
                      <a:pPr marL="0" marR="0" lvl="0" indent="0" algn="l" rtl="0">
                        <a:spcBef>
                          <a:spcPts val="0"/>
                        </a:spcBef>
                        <a:spcAft>
                          <a:spcPts val="0"/>
                        </a:spcAft>
                        <a:buNone/>
                      </a:pPr>
                      <a:r>
                        <a:rPr lang="en-US" sz="800" u="none" strike="noStrike" cap="none"/>
                        <a:t>Source: CDE public data (http://caaspp-elpac.cde.ca.gov), except for Foster Youth and Homeless, which is based on CDE student-level data for the CAASPP and CALPADS 1.18 report Census Day program information.  Does not include direct-funded (independent) charter schools.</a:t>
                      </a:r>
                      <a:endParaRPr sz="800" b="0" i="0" u="none" strike="noStrike" cap="none">
                        <a:solidFill>
                          <a:srgbClr val="000000"/>
                        </a:solidFill>
                        <a:latin typeface="Calibri"/>
                        <a:ea typeface="Calibri"/>
                        <a:cs typeface="Calibri"/>
                        <a:sym typeface="Calibri"/>
                      </a:endParaRPr>
                    </a:p>
                  </a:txBody>
                  <a:tcPr marL="0" marR="0" marT="0" marB="0">
                    <a:solidFill>
                      <a:schemeClr val="lt1"/>
                    </a:solidFill>
                  </a:tcPr>
                </a:tc>
                <a:extLst>
                  <a:ext uri="{0D108BD9-81ED-4DB2-BD59-A6C34878D82A}">
                    <a16:rowId xmlns:a16="http://schemas.microsoft.com/office/drawing/2014/main" val="10000"/>
                  </a:ext>
                </a:extLst>
              </a:tr>
            </a:tbl>
          </a:graphicData>
        </a:graphic>
      </p:graphicFrame>
      <p:sp>
        <p:nvSpPr>
          <p:cNvPr id="194" name="Google Shape;194;p8"/>
          <p:cNvSpPr/>
          <p:nvPr/>
        </p:nvSpPr>
        <p:spPr>
          <a:xfrm>
            <a:off x="1337187" y="1377244"/>
            <a:ext cx="1112504" cy="1749778"/>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95" name="Google Shape;195;p8"/>
          <p:cNvSpPr/>
          <p:nvPr/>
        </p:nvSpPr>
        <p:spPr>
          <a:xfrm>
            <a:off x="6940296" y="1377244"/>
            <a:ext cx="1099837" cy="1749778"/>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96" name="Google Shape;196;p8"/>
          <p:cNvSpPr/>
          <p:nvPr/>
        </p:nvSpPr>
        <p:spPr>
          <a:xfrm>
            <a:off x="8823961" y="1327448"/>
            <a:ext cx="1070694" cy="1799574"/>
          </a:xfrm>
          <a:prstGeom prst="roundRect">
            <a:avLst>
              <a:gd name="adj" fmla="val 16667"/>
            </a:avLst>
          </a:prstGeom>
          <a:solidFill>
            <a:srgbClr val="6FAD47">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197" name="Google Shape;197;p8"/>
          <p:cNvSpPr txBox="1"/>
          <p:nvPr/>
        </p:nvSpPr>
        <p:spPr>
          <a:xfrm>
            <a:off x="838200" y="120028"/>
            <a:ext cx="10515600" cy="850933"/>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By Program Participation – </a:t>
            </a:r>
            <a:br>
              <a:rPr lang="en-US" sz="3200" b="0" i="0" u="none" strike="noStrike" cap="none">
                <a:solidFill>
                  <a:schemeClr val="dk1"/>
                </a:solidFill>
                <a:latin typeface="Calibri"/>
                <a:ea typeface="Calibri"/>
                <a:cs typeface="Calibri"/>
                <a:sym typeface="Calibri"/>
              </a:rPr>
            </a:br>
            <a:r>
              <a:rPr lang="en-US" sz="2000" b="0" i="0" u="none" strike="noStrike" cap="none">
                <a:solidFill>
                  <a:schemeClr val="dk1"/>
                </a:solidFill>
                <a:latin typeface="Calibri"/>
                <a:ea typeface="Calibri"/>
                <a:cs typeface="Calibri"/>
                <a:sym typeface="Calibri"/>
              </a:rPr>
              <a:t>Percentage of Students Who Exceeded or Met Standards</a:t>
            </a:r>
            <a:endParaRPr sz="2000" b="0" i="0" u="none" strike="noStrike" cap="none">
              <a:solidFill>
                <a:schemeClr val="dk1"/>
              </a:solidFill>
              <a:latin typeface="Calibri"/>
              <a:ea typeface="Calibri"/>
              <a:cs typeface="Calibri"/>
              <a:sym typeface="Calibri"/>
            </a:endParaRPr>
          </a:p>
        </p:txBody>
      </p:sp>
      <p:sp>
        <p:nvSpPr>
          <p:cNvPr id="198" name="Google Shape;198;p8"/>
          <p:cNvSpPr/>
          <p:nvPr/>
        </p:nvSpPr>
        <p:spPr>
          <a:xfrm>
            <a:off x="6940296" y="4346222"/>
            <a:ext cx="1099837" cy="1719888"/>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
        <p:nvSpPr>
          <p:cNvPr id="200" name="Google Shape;200;p8"/>
          <p:cNvSpPr/>
          <p:nvPr/>
        </p:nvSpPr>
        <p:spPr>
          <a:xfrm>
            <a:off x="8823961" y="4346222"/>
            <a:ext cx="1070694" cy="1719888"/>
          </a:xfrm>
          <a:prstGeom prst="roundRect">
            <a:avLst>
              <a:gd name="adj" fmla="val 16667"/>
            </a:avLst>
          </a:prstGeom>
          <a:solidFill>
            <a:srgbClr val="9CC2E5">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128839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1826038017"/>
              </p:ext>
            </p:extLst>
          </p:nvPr>
        </p:nvGraphicFramePr>
        <p:xfrm>
          <a:off x="234186" y="155448"/>
          <a:ext cx="11720745" cy="31331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noGrp="1"/>
          </p:cNvGraphicFramePr>
          <p:nvPr>
            <p:extLst>
              <p:ext uri="{D42A27DB-BD31-4B8C-83A1-F6EECF244321}">
                <p14:modId xmlns:p14="http://schemas.microsoft.com/office/powerpoint/2010/main" val="3763101500"/>
              </p:ext>
            </p:extLst>
          </p:nvPr>
        </p:nvGraphicFramePr>
        <p:xfrm>
          <a:off x="234187" y="3288633"/>
          <a:ext cx="11720744" cy="3282766"/>
        </p:xfrm>
        <a:graphic>
          <a:graphicData uri="http://schemas.openxmlformats.org/drawingml/2006/chart">
            <c:chart xmlns:c="http://schemas.openxmlformats.org/drawingml/2006/chart" xmlns:r="http://schemas.openxmlformats.org/officeDocument/2006/relationships" r:id="rId4"/>
          </a:graphicData>
        </a:graphic>
      </p:graphicFrame>
      <p:sp>
        <p:nvSpPr>
          <p:cNvPr id="207" name="Google Shape;207;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a:p>
        </p:txBody>
      </p:sp>
      <p:graphicFrame>
        <p:nvGraphicFramePr>
          <p:cNvPr id="208" name="Google Shape;208;p9"/>
          <p:cNvGraphicFramePr/>
          <p:nvPr>
            <p:extLst>
              <p:ext uri="{D42A27DB-BD31-4B8C-83A1-F6EECF244321}">
                <p14:modId xmlns:p14="http://schemas.microsoft.com/office/powerpoint/2010/main" val="3247006091"/>
              </p:ext>
            </p:extLst>
          </p:nvPr>
        </p:nvGraphicFramePr>
        <p:xfrm>
          <a:off x="234188" y="6519672"/>
          <a:ext cx="9467600" cy="274320"/>
        </p:xfrm>
        <a:graphic>
          <a:graphicData uri="http://schemas.openxmlformats.org/drawingml/2006/table">
            <a:tbl>
              <a:tblPr>
                <a:noFill/>
                <a:tableStyleId>{1DA4CE9A-2037-451A-8982-93B3A71F0FD2}</a:tableStyleId>
              </a:tblPr>
              <a:tblGrid>
                <a:gridCol w="9467600">
                  <a:extLst>
                    <a:ext uri="{9D8B030D-6E8A-4147-A177-3AD203B41FA5}">
                      <a16:colId xmlns:a16="http://schemas.microsoft.com/office/drawing/2014/main" val="20000"/>
                    </a:ext>
                  </a:extLst>
                </a:gridCol>
              </a:tblGrid>
              <a:tr h="114300">
                <a:tc>
                  <a:txBody>
                    <a:bodyPr/>
                    <a:lstStyle/>
                    <a:p>
                      <a:pPr marL="0" marR="0" lvl="0" indent="0" algn="l" rtl="0">
                        <a:spcBef>
                          <a:spcPts val="0"/>
                        </a:spcBef>
                        <a:spcAft>
                          <a:spcPts val="0"/>
                        </a:spcAft>
                        <a:buNone/>
                      </a:pPr>
                      <a:r>
                        <a:rPr lang="en-US" sz="900" u="none" strike="noStrike" cap="none" dirty="0"/>
                        <a:t>Source: CDE student-level data for the CAASPP, </a:t>
                      </a:r>
                      <a:r>
                        <a:rPr lang="en-US" sz="900" u="none" strike="noStrike" cap="none" dirty="0" smtClean="0"/>
                        <a:t>CAASPP </a:t>
                      </a:r>
                      <a:r>
                        <a:rPr lang="en-US" sz="900" u="none" strike="noStrike" cap="none" dirty="0"/>
                        <a:t>student racial information, CALPADS 8.1 EOY3 report for socioeconomic status, CALPADS 7.5 report for suspension data, and CALPADS 14.2 report for student attendance rates, for students enrolled on May 1.  Does not include direct-funded (independent) charter schools.</a:t>
                      </a:r>
                      <a:endParaRPr sz="900" b="0" i="0" u="none" strike="noStrike" cap="none" dirty="0">
                        <a:solidFill>
                          <a:srgbClr val="000000"/>
                        </a:solidFill>
                        <a:latin typeface="Calibri"/>
                        <a:ea typeface="Calibri"/>
                        <a:cs typeface="Calibri"/>
                        <a:sym typeface="Calibri"/>
                      </a:endParaRPr>
                    </a:p>
                  </a:txBody>
                  <a:tcPr marL="0" marR="0" marT="0" marB="0"/>
                </a:tc>
                <a:extLst>
                  <a:ext uri="{0D108BD9-81ED-4DB2-BD59-A6C34878D82A}">
                    <a16:rowId xmlns:a16="http://schemas.microsoft.com/office/drawing/2014/main" val="10000"/>
                  </a:ext>
                </a:extLst>
              </a:tr>
            </a:tbl>
          </a:graphicData>
        </a:graphic>
      </p:graphicFrame>
      <p:sp>
        <p:nvSpPr>
          <p:cNvPr id="8" name="Rectangle 7"/>
          <p:cNvSpPr/>
          <p:nvPr/>
        </p:nvSpPr>
        <p:spPr>
          <a:xfrm>
            <a:off x="0" y="1025401"/>
            <a:ext cx="12192000" cy="2166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442" y="3163091"/>
            <a:ext cx="12192000" cy="36949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TotalTime>
  <Words>3764</Words>
  <Application>Microsoft Office PowerPoint</Application>
  <PresentationFormat>Widescreen</PresentationFormat>
  <Paragraphs>602</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Student Achievement Presentation  Smarter Balanced Assessment Consortium (SBAC) </vt:lpstr>
      <vt:lpstr>PowerPoint Presentation</vt:lpstr>
      <vt:lpstr>Areas of Concern</vt:lpstr>
      <vt:lpstr>Comparative Performance –  Percentage of Students Who Exceeded or Met Standards</vt:lpstr>
      <vt:lpstr>PowerPoint Presentation</vt:lpstr>
      <vt:lpstr>PowerPoint Presentation</vt:lpstr>
      <vt:lpstr>PowerPoint Presentation</vt:lpstr>
      <vt:lpstr>PowerPoint Presentation</vt:lpstr>
      <vt:lpstr>PowerPoint Presentation</vt:lpstr>
      <vt:lpstr>Top Growth Schools in Improving Distance From Met or 3 Between 2017-18 and 2018-19</vt:lpstr>
      <vt:lpstr>PowerPoint Presentation</vt:lpstr>
      <vt:lpstr>PowerPoint Presentation</vt:lpstr>
      <vt:lpstr>Tahoe Elementary and District SPSA CCI &amp; PTAI </vt:lpstr>
      <vt:lpstr>District PTAI – Grades 3-6 Disproportionality Summary –  SBAC Math</vt:lpstr>
      <vt:lpstr>Tahoe Elementary and District SPSA CCI &amp;  PTAI </vt:lpstr>
      <vt:lpstr>Next Steps</vt:lpstr>
      <vt:lpstr>PowerPoint Presentation</vt:lpstr>
      <vt:lpstr>Average Change in DF3 from 2017-18 to 2018-19 for Students with Students With 96%+ Attendance, No Suspensions, and Who Were Not Socioeconomically Disadvantaged </vt:lpstr>
      <vt:lpstr>Comparative Performance –  Percentage of Students Who Exceeded or Met Standards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Achievement Presentation  Smarter Balanced Assessment Consortium (SBAC)</dc:title>
  <dc:creator>Melody Hartman</dc:creator>
  <cp:lastModifiedBy>Vincent Harris</cp:lastModifiedBy>
  <cp:revision>46</cp:revision>
  <cp:lastPrinted>2019-11-07T01:47:46Z</cp:lastPrinted>
  <dcterms:created xsi:type="dcterms:W3CDTF">2018-08-06T23:16:51Z</dcterms:created>
  <dcterms:modified xsi:type="dcterms:W3CDTF">2019-11-07T21:07:59Z</dcterms:modified>
</cp:coreProperties>
</file>