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4"/>
  </p:notesMasterIdLst>
  <p:handoutMasterIdLst>
    <p:handoutMasterId r:id="rId15"/>
  </p:handoutMasterIdLst>
  <p:sldIdLst>
    <p:sldId id="522" r:id="rId3"/>
    <p:sldId id="529" r:id="rId4"/>
    <p:sldId id="516" r:id="rId5"/>
    <p:sldId id="485" r:id="rId6"/>
    <p:sldId id="530" r:id="rId7"/>
    <p:sldId id="486" r:id="rId8"/>
    <p:sldId id="526" r:id="rId9"/>
    <p:sldId id="513" r:id="rId10"/>
    <p:sldId id="528" r:id="rId11"/>
    <p:sldId id="524" r:id="rId12"/>
    <p:sldId id="493" r:id="rId13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56" d="100"/>
          <a:sy n="56" d="100"/>
        </p:scale>
        <p:origin x="-102" y="-23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699" y="1631453"/>
            <a:ext cx="80088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Narrow" panose="020B0606020202030204" pitchFamily="34" charset="0"/>
              </a:rPr>
              <a:t>FEDERAL PROGRAM FUNDING TO IMPROVE STUDENT OUTCOMES</a:t>
            </a:r>
          </a:p>
          <a:p>
            <a:pPr algn="ctr"/>
            <a:endParaRPr lang="en-US" sz="3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Consolidated </a:t>
            </a:r>
            <a:r>
              <a:rPr lang="en-US" sz="3600" b="1" dirty="0">
                <a:latin typeface="Arial Narrow" panose="020B0606020202030204" pitchFamily="34" charset="0"/>
              </a:rPr>
              <a:t>Application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Winter 2017-18 Report</a:t>
            </a:r>
            <a:endParaRPr lang="en-US" sz="3600" b="1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Winter  Report 2017: Title III Funds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1095" y="2136103"/>
            <a:ext cx="7917446" cy="364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1200" dirty="0"/>
          </a:p>
          <a:p>
            <a:r>
              <a:rPr lang="en-US" sz="2000" dirty="0" smtClean="0"/>
              <a:t>	</a:t>
            </a:r>
            <a:endParaRPr lang="en-US" sz="2400" dirty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3200" b="1" dirty="0" smtClean="0"/>
              <a:t>LEP </a:t>
            </a:r>
            <a:r>
              <a:rPr lang="en-US" sz="3200" b="1" dirty="0" smtClean="0"/>
              <a:t>2016-17  </a:t>
            </a:r>
            <a:r>
              <a:rPr lang="en-US" sz="3200" b="1" dirty="0"/>
              <a:t>Allocation</a:t>
            </a:r>
            <a:r>
              <a:rPr lang="en-US" sz="3200" dirty="0"/>
              <a:t>:    </a:t>
            </a:r>
            <a:r>
              <a:rPr lang="en-US" sz="3200" b="1" u="sng" dirty="0" smtClean="0">
                <a:solidFill>
                  <a:srgbClr val="FF0000"/>
                </a:solidFill>
              </a:rPr>
              <a:t>$742,478</a:t>
            </a:r>
          </a:p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3200" b="1" dirty="0" smtClean="0"/>
              <a:t>Immigrant </a:t>
            </a:r>
            <a:r>
              <a:rPr lang="en-US" sz="3200" b="1" dirty="0" smtClean="0"/>
              <a:t>2016-17 Allocation:  </a:t>
            </a:r>
            <a:r>
              <a:rPr lang="en-US" sz="3200" b="1" u="sng" dirty="0" smtClean="0">
                <a:solidFill>
                  <a:srgbClr val="FF0000"/>
                </a:solidFill>
              </a:rPr>
              <a:t>$57,831</a:t>
            </a:r>
            <a:endParaRPr lang="en-US" sz="3200" u="sng" dirty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3083097"/>
            <a:ext cx="746760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Questions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584775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What is the Consolidated Application?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699" y="2147820"/>
            <a:ext cx="800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u="sng" dirty="0"/>
              <a:t>application</a:t>
            </a:r>
            <a:r>
              <a:rPr lang="en-US" sz="3200" dirty="0"/>
              <a:t> is used by California Department of Education (CDE) to distribute funds from </a:t>
            </a:r>
            <a:r>
              <a:rPr lang="en-US" sz="3200" dirty="0" smtClean="0"/>
              <a:t> </a:t>
            </a:r>
            <a:r>
              <a:rPr lang="en-US" sz="3200" dirty="0"/>
              <a:t>federal programs.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reports</a:t>
            </a:r>
            <a:r>
              <a:rPr lang="en-US" sz="3200" dirty="0" smtClean="0"/>
              <a:t> serve as a way to monitor the use of federal funds and compliance with State regulations.</a:t>
            </a: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36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Funding Sources reported 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  <a:r>
              <a:rPr lang="en-US" sz="3200" b="1" dirty="0" smtClean="0">
                <a:latin typeface="Arial Narrow" panose="020B0606020202030204" pitchFamily="34" charset="0"/>
              </a:rPr>
              <a:t>in the Con App: 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</a:t>
            </a:r>
            <a:r>
              <a:rPr lang="en-US" sz="3200" b="1" dirty="0" smtClean="0">
                <a:latin typeface="Arial Narrow" panose="020B0606020202030204" pitchFamily="34" charset="0"/>
              </a:rPr>
              <a:t>Title I – Increasing Student Achievement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096" y="1794115"/>
            <a:ext cx="80467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u="sng" dirty="0" smtClean="0"/>
          </a:p>
          <a:p>
            <a:endParaRPr lang="en-US" sz="3200" b="1" u="sng" dirty="0" smtClean="0"/>
          </a:p>
          <a:p>
            <a:r>
              <a:rPr lang="en-US" sz="3200" b="1" u="sng" dirty="0" smtClean="0"/>
              <a:t>Title I Part A</a:t>
            </a:r>
            <a:r>
              <a:rPr lang="en-US" sz="3200" b="1" dirty="0" smtClean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to ensure that all children have </a:t>
            </a:r>
            <a:r>
              <a:rPr lang="en-US" sz="3200" dirty="0" smtClean="0"/>
              <a:t>an opportunity </a:t>
            </a:r>
            <a:r>
              <a:rPr lang="en-US" sz="3200" dirty="0"/>
              <a:t>to </a:t>
            </a:r>
            <a:r>
              <a:rPr lang="en-US" sz="3200" dirty="0" smtClean="0"/>
              <a:t>reach academic proficiency.  Funding goes to district and sites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Winter Report 2017-18: Title I Funds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551" y="1715451"/>
            <a:ext cx="8756724" cy="687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 smtClean="0"/>
              <a:t>2016-17 Title I Carryover: </a:t>
            </a:r>
            <a:r>
              <a:rPr lang="en-US" sz="2400" b="1" u="sng" dirty="0" smtClean="0">
                <a:solidFill>
                  <a:srgbClr val="FF0000"/>
                </a:solidFill>
              </a:rPr>
              <a:t>$719,621</a:t>
            </a:r>
            <a:endParaRPr lang="en-US" sz="2400" b="1" dirty="0" smtClean="0"/>
          </a:p>
          <a:p>
            <a:pPr marL="0" lvl="2"/>
            <a:r>
              <a:rPr lang="en-US" sz="2400" b="1" dirty="0" smtClean="0"/>
              <a:t>2017-18 LEA Allocation with carryover from 16-17:    </a:t>
            </a:r>
            <a:r>
              <a:rPr lang="en-US" sz="2400" b="1" u="sng" dirty="0" smtClean="0">
                <a:solidFill>
                  <a:srgbClr val="FF0000"/>
                </a:solidFill>
              </a:rPr>
              <a:t>$</a:t>
            </a:r>
            <a:r>
              <a:rPr lang="en-US" sz="2400" b="1" u="sng" dirty="0" smtClean="0">
                <a:solidFill>
                  <a:srgbClr val="FF0000"/>
                </a:solidFill>
              </a:rPr>
              <a:t>18,645,908</a:t>
            </a:r>
          </a:p>
          <a:p>
            <a:pPr marL="0" lvl="2"/>
            <a:r>
              <a:rPr lang="en-US" sz="2400" b="1" dirty="0" smtClean="0"/>
              <a:t>Required Reservations: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Equitable </a:t>
            </a:r>
            <a:r>
              <a:rPr lang="en-US" sz="2400" dirty="0" smtClean="0"/>
              <a:t>Services to Private Schools</a:t>
            </a:r>
            <a:r>
              <a:rPr lang="en-US" sz="2400" strike="sngStrike" dirty="0" smtClean="0"/>
              <a:t>:  </a:t>
            </a:r>
            <a:r>
              <a:rPr lang="en-US" sz="2400" b="1" u="sng" strike="sngStrike" dirty="0" smtClean="0">
                <a:solidFill>
                  <a:srgbClr val="FF0000"/>
                </a:solidFill>
              </a:rPr>
              <a:t>$</a:t>
            </a:r>
            <a:r>
              <a:rPr lang="en-US" sz="2400" b="1" u="sng" strike="sngStrike" dirty="0" smtClean="0">
                <a:solidFill>
                  <a:srgbClr val="FF0000"/>
                </a:solidFill>
              </a:rPr>
              <a:t>197,647</a:t>
            </a:r>
            <a:r>
              <a:rPr lang="en-US" sz="2400" b="1" u="sng" dirty="0" smtClean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FF0000"/>
                </a:solidFill>
              </a:rPr>
              <a:t>$</a:t>
            </a:r>
            <a:r>
              <a:rPr lang="en-US" sz="2400" b="1" dirty="0" smtClean="0">
                <a:solidFill>
                  <a:srgbClr val="FF0000"/>
                </a:solidFill>
              </a:rPr>
              <a:t>203,240</a:t>
            </a:r>
            <a:endParaRPr lang="en-US" sz="2400" b="1" strike="sngStrike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Parent </a:t>
            </a:r>
            <a:r>
              <a:rPr lang="en-US" sz="2400" dirty="0" smtClean="0"/>
              <a:t>&amp; Family Engagement:  </a:t>
            </a:r>
            <a:r>
              <a:rPr lang="en-US" sz="2400" b="1" u="sng" dirty="0" smtClean="0">
                <a:solidFill>
                  <a:srgbClr val="FF0000"/>
                </a:solidFill>
              </a:rPr>
              <a:t>$</a:t>
            </a:r>
            <a:r>
              <a:rPr lang="en-US" sz="2400" b="1" u="sng" dirty="0" smtClean="0">
                <a:solidFill>
                  <a:srgbClr val="FF0000"/>
                </a:solidFill>
              </a:rPr>
              <a:t>186,459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Services </a:t>
            </a:r>
            <a:r>
              <a:rPr lang="en-US" sz="2400" dirty="0" smtClean="0"/>
              <a:t>to Homeless Children: </a:t>
            </a:r>
            <a:r>
              <a:rPr lang="en-US" sz="2400" b="1" u="sng" dirty="0" smtClean="0"/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$161,872</a:t>
            </a:r>
          </a:p>
          <a:p>
            <a:pPr marL="2302102" lvl="4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Public School Choice Transportation:  </a:t>
            </a:r>
            <a:r>
              <a:rPr lang="en-US" sz="2400" b="1" u="sng" dirty="0" smtClean="0">
                <a:solidFill>
                  <a:srgbClr val="FF0000"/>
                </a:solidFill>
              </a:rPr>
              <a:t>$85,379</a:t>
            </a:r>
          </a:p>
          <a:p>
            <a:pPr lvl="4"/>
            <a:endParaRPr lang="en-US" sz="2400" dirty="0"/>
          </a:p>
          <a:p>
            <a:pPr marL="1812300" lvl="3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Authorized </a:t>
            </a:r>
            <a:r>
              <a:rPr lang="en-US" sz="2400" b="1" dirty="0" smtClean="0"/>
              <a:t>Reservations:</a:t>
            </a:r>
            <a:r>
              <a:rPr lang="en-US" sz="2400" dirty="0" smtClean="0"/>
              <a:t>   </a:t>
            </a:r>
            <a:r>
              <a:rPr lang="en-US" sz="2400" b="1" u="sng" strike="sngStrike" dirty="0" smtClean="0">
                <a:solidFill>
                  <a:srgbClr val="FF0000"/>
                </a:solidFill>
              </a:rPr>
              <a:t>$8,214,283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u="sng" dirty="0" smtClean="0">
                <a:solidFill>
                  <a:srgbClr val="FF0000"/>
                </a:solidFill>
              </a:rPr>
              <a:t> $8,209,529</a:t>
            </a:r>
            <a:endParaRPr lang="en-US" sz="2400" b="1" dirty="0" smtClean="0"/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Parent Involvement	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 Improvement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Professional Development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Assistance to Schools </a:t>
            </a:r>
          </a:p>
          <a:p>
            <a:pPr marL="1959203" lvl="6"/>
            <a:endParaRPr lang="en-US" sz="1000" dirty="0" smtClean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Winter Report 2017-18: Title I Funds Cont.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200" y="1715451"/>
            <a:ext cx="8303707" cy="385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9800" lvl="3"/>
            <a:r>
              <a:rPr lang="en-US" sz="3200" b="1" dirty="0" smtClean="0"/>
              <a:t>Allocation </a:t>
            </a:r>
            <a:r>
              <a:rPr lang="en-US" sz="3200" b="1" dirty="0"/>
              <a:t>to Schools: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u="sng" dirty="0">
                <a:solidFill>
                  <a:srgbClr val="FF0000"/>
                </a:solidFill>
              </a:rPr>
              <a:t>$ 7,062,566</a:t>
            </a:r>
            <a:endParaRPr lang="en-US" sz="3200" b="1" dirty="0">
              <a:solidFill>
                <a:srgbClr val="FF0000"/>
              </a:solidFill>
            </a:endParaRPr>
          </a:p>
          <a:p>
            <a:pPr marL="1959203" lvl="6"/>
            <a:endParaRPr lang="en-US" sz="1000" b="1" dirty="0" smtClean="0">
              <a:solidFill>
                <a:srgbClr val="FF0000"/>
              </a:solidFill>
            </a:endParaRPr>
          </a:p>
          <a:p>
            <a:pPr marL="1436802" lvl="4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Per Pupil Amount:  </a:t>
            </a:r>
            <a:r>
              <a:rPr lang="en-US" sz="3200" b="1" dirty="0" smtClean="0">
                <a:solidFill>
                  <a:srgbClr val="FF0000"/>
                </a:solidFill>
              </a:rPr>
              <a:t>$ 229.68</a:t>
            </a:r>
          </a:p>
          <a:p>
            <a:pPr marL="1322502" lvl="4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  63 District Title I funded schools</a:t>
            </a:r>
          </a:p>
          <a:p>
            <a:pPr lvl="2"/>
            <a:endParaRPr lang="en-US" sz="2000" dirty="0" smtClean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How are Title I Part A Funds Used 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234585"/>
            <a:ext cx="83980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 Part A:  District (in LEA Plan)</a:t>
            </a:r>
          </a:p>
          <a:p>
            <a:r>
              <a:rPr lang="en-US" sz="2400" dirty="0" smtClean="0"/>
              <a:t>Required Expenditures for Program Improvement (School Choice, Alternative Supports, Title I Intervention);  Equitable services to Private Schools;  Training Specialists;  ELA and Math Support;  Priority Schools; Student Support and Health Services; Parent Resource Center.</a:t>
            </a:r>
          </a:p>
          <a:p>
            <a:endParaRPr lang="en-US" sz="2800" b="1" dirty="0"/>
          </a:p>
          <a:p>
            <a:r>
              <a:rPr lang="en-US" sz="2800" b="1" dirty="0" smtClean="0"/>
              <a:t>Title </a:t>
            </a:r>
            <a:r>
              <a:rPr lang="en-US" sz="2800" b="1" dirty="0"/>
              <a:t>I Part A:  </a:t>
            </a:r>
            <a:r>
              <a:rPr lang="en-US" sz="2800" b="1" dirty="0" smtClean="0"/>
              <a:t>School Sites – (in SPSA)</a:t>
            </a:r>
          </a:p>
          <a:p>
            <a:r>
              <a:rPr lang="en-US" sz="2400" dirty="0" smtClean="0"/>
              <a:t>Instruction Coordinators; Resource Teachers, Instructional Aides,  Supplemental materials;  Assessment &amp; Intervention programs;  Parent Resource Centers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2017-2018 Winter  Report :  Title II Funds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7580" y="1715451"/>
            <a:ext cx="8358693" cy="4379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</a:t>
            </a:r>
          </a:p>
          <a:p>
            <a:endParaRPr lang="en-US" sz="2400" dirty="0" smtClean="0"/>
          </a:p>
          <a:p>
            <a:r>
              <a:rPr lang="en-US" sz="2800" b="1" u="sng" dirty="0" smtClean="0"/>
              <a:t>Title </a:t>
            </a:r>
            <a:r>
              <a:rPr lang="en-US" sz="2800" b="1" u="sng" dirty="0"/>
              <a:t>II Part A</a:t>
            </a:r>
            <a:r>
              <a:rPr lang="en-US" sz="2800" dirty="0"/>
              <a:t>: to increase the academic achievement of all students by improving teacher and principal quality. Funding used in central district.</a:t>
            </a:r>
          </a:p>
          <a:p>
            <a:endParaRPr lang="en-US" sz="2800" b="1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3200" dirty="0"/>
              <a:t>2017-18 Allocation</a:t>
            </a:r>
            <a:r>
              <a:rPr lang="en-US" sz="3200" b="1" dirty="0"/>
              <a:t>: </a:t>
            </a: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u="sng" dirty="0">
                <a:solidFill>
                  <a:srgbClr val="FF0000"/>
                </a:solidFill>
              </a:rPr>
              <a:t>$1,950,879</a:t>
            </a:r>
          </a:p>
          <a:p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How are Title </a:t>
            </a:r>
            <a:r>
              <a:rPr lang="en-US" sz="2800" b="1" dirty="0" smtClean="0">
                <a:latin typeface="Arial Narrow" panose="020B0606020202030204" pitchFamily="34" charset="0"/>
              </a:rPr>
              <a:t>II Funds are Used–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413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II </a:t>
            </a:r>
            <a:r>
              <a:rPr lang="en-US" sz="2800" b="1" dirty="0"/>
              <a:t>Part A:  </a:t>
            </a:r>
            <a:r>
              <a:rPr lang="en-US" sz="2800" b="1" dirty="0" smtClean="0"/>
              <a:t>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Development (Balanced Literacy, Common Core State Standards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Beginning Teacher Support (BTSA)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Common Planning Time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Title III: Support to English Learners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882" y="1794114"/>
            <a:ext cx="89150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Title III Limit English Proficient (LEP)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ensure English learners </a:t>
            </a:r>
            <a:r>
              <a:rPr lang="en-US" sz="2800" dirty="0"/>
              <a:t>attain English </a:t>
            </a:r>
            <a:r>
              <a:rPr lang="en-US" sz="2800" dirty="0" smtClean="0"/>
              <a:t>proficiency and reach high </a:t>
            </a:r>
            <a:r>
              <a:rPr lang="en-US" sz="2800" dirty="0"/>
              <a:t>levels of academic attainment in </a:t>
            </a:r>
            <a:r>
              <a:rPr lang="en-US" sz="2800" dirty="0" smtClean="0"/>
              <a:t>English</a:t>
            </a:r>
            <a:r>
              <a:rPr lang="en-US" sz="2800" dirty="0"/>
              <a:t>.</a:t>
            </a:r>
            <a:r>
              <a:rPr lang="en-US" sz="2800" dirty="0" smtClean="0"/>
              <a:t>  Funding used in central district.</a:t>
            </a:r>
          </a:p>
          <a:p>
            <a:endParaRPr lang="en-US" sz="3200" dirty="0"/>
          </a:p>
          <a:p>
            <a:r>
              <a:rPr lang="en-US" sz="3200" b="1" u="sng" dirty="0" smtClean="0"/>
              <a:t>Title III Immigrant Education Program</a:t>
            </a:r>
            <a:r>
              <a:rPr lang="en-US" sz="3200" b="1" dirty="0" smtClean="0"/>
              <a:t>: </a:t>
            </a:r>
            <a:r>
              <a:rPr lang="en-US" sz="3200" b="1" dirty="0"/>
              <a:t> </a:t>
            </a:r>
            <a:r>
              <a:rPr lang="en-US" sz="2800" dirty="0" smtClean="0"/>
              <a:t>to ensure that immigrant  </a:t>
            </a:r>
            <a:r>
              <a:rPr lang="en-US" sz="2800" dirty="0"/>
              <a:t>students meet the same challenging grade level and graduation standards as mainstream students. </a:t>
            </a:r>
            <a:br>
              <a:rPr lang="en-US" sz="2800" dirty="0"/>
            </a:br>
            <a:endParaRPr lang="en-US" sz="2800" b="1" u="sng" dirty="0"/>
          </a:p>
          <a:p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298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6163</TotalTime>
  <Words>429</Words>
  <Application>Microsoft Office PowerPoint</Application>
  <PresentationFormat>Custom</PresentationFormat>
  <Paragraphs>87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350</cp:revision>
  <cp:lastPrinted>2015-06-03T19:33:18Z</cp:lastPrinted>
  <dcterms:created xsi:type="dcterms:W3CDTF">2013-05-24T21:33:12Z</dcterms:created>
  <dcterms:modified xsi:type="dcterms:W3CDTF">2018-04-25T00:05:47Z</dcterms:modified>
</cp:coreProperties>
</file>